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3485" r:id="rId3"/>
    <p:sldId id="259" r:id="rId4"/>
    <p:sldId id="258" r:id="rId5"/>
    <p:sldId id="260" r:id="rId6"/>
    <p:sldId id="339" r:id="rId7"/>
    <p:sldId id="3486" r:id="rId8"/>
    <p:sldId id="338" r:id="rId9"/>
    <p:sldId id="257" r:id="rId10"/>
    <p:sldId id="3455" r:id="rId11"/>
    <p:sldId id="306" r:id="rId12"/>
    <p:sldId id="307" r:id="rId13"/>
    <p:sldId id="308" r:id="rId14"/>
    <p:sldId id="3477" r:id="rId15"/>
    <p:sldId id="341" r:id="rId16"/>
    <p:sldId id="3478" r:id="rId17"/>
    <p:sldId id="3479" r:id="rId18"/>
    <p:sldId id="3462" r:id="rId19"/>
    <p:sldId id="3493" r:id="rId20"/>
    <p:sldId id="3481" r:id="rId21"/>
    <p:sldId id="3494" r:id="rId22"/>
    <p:sldId id="3483" r:id="rId23"/>
    <p:sldId id="3482" r:id="rId24"/>
    <p:sldId id="349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5"/>
    <p:restoredTop sz="73364"/>
  </p:normalViewPr>
  <p:slideViewPr>
    <p:cSldViewPr snapToGrid="0" snapToObjects="1">
      <p:cViewPr varScale="1">
        <p:scale>
          <a:sx n="75" d="100"/>
          <a:sy n="75" d="100"/>
        </p:scale>
        <p:origin x="176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ABC7A-5E51-1B46-AE87-1FD07F6DB7E1}" type="doc">
      <dgm:prSet loTypeId="urn:microsoft.com/office/officeart/2005/8/layout/balance1" loCatId="list" qsTypeId="urn:microsoft.com/office/officeart/2005/8/quickstyle/simple1" qsCatId="simple" csTypeId="urn:microsoft.com/office/officeart/2005/8/colors/accent0_2" csCatId="mainScheme" phldr="1"/>
      <dgm:spPr/>
      <dgm:t>
        <a:bodyPr/>
        <a:lstStyle/>
        <a:p>
          <a:endParaRPr lang="en-US"/>
        </a:p>
      </dgm:t>
    </dgm:pt>
    <dgm:pt modelId="{65C17CE9-95AD-C84E-803C-4A9691B27B57}">
      <dgm:prSet phldrT="[Text]" custT="1"/>
      <dgm:spPr>
        <a:solidFill>
          <a:srgbClr val="FFFF00">
            <a:alpha val="90000"/>
          </a:srgbClr>
        </a:solidFill>
        <a:ln w="12700"/>
      </dgm:spPr>
      <dgm:t>
        <a:bodyPr/>
        <a:lstStyle/>
        <a:p>
          <a:r>
            <a:rPr lang="en-US" sz="2800" dirty="0"/>
            <a:t>Risk Factors</a:t>
          </a:r>
        </a:p>
      </dgm:t>
    </dgm:pt>
    <dgm:pt modelId="{491E6FE6-2031-164C-B3E3-91E7B938681C}" type="parTrans" cxnId="{98C9AB3B-965A-A448-B05B-E9D95AB612EE}">
      <dgm:prSet/>
      <dgm:spPr/>
      <dgm:t>
        <a:bodyPr/>
        <a:lstStyle/>
        <a:p>
          <a:endParaRPr lang="en-US"/>
        </a:p>
      </dgm:t>
    </dgm:pt>
    <dgm:pt modelId="{E07C557F-6CC8-6C48-94D2-EDA11900F22D}" type="sibTrans" cxnId="{98C9AB3B-965A-A448-B05B-E9D95AB612EE}">
      <dgm:prSet/>
      <dgm:spPr/>
      <dgm:t>
        <a:bodyPr/>
        <a:lstStyle/>
        <a:p>
          <a:endParaRPr lang="en-US"/>
        </a:p>
      </dgm:t>
    </dgm:pt>
    <dgm:pt modelId="{1BE7C212-07B3-1E48-A9C5-940DC13C6158}">
      <dgm:prSet phldrT="[Text]" custT="1"/>
      <dgm:spPr>
        <a:solidFill>
          <a:srgbClr val="A8D08B"/>
        </a:solidFill>
        <a:ln w="12700"/>
      </dgm:spPr>
      <dgm:t>
        <a:bodyPr/>
        <a:lstStyle/>
        <a:p>
          <a:r>
            <a:rPr lang="en-US" sz="2800" dirty="0"/>
            <a:t>Protective Factors</a:t>
          </a:r>
        </a:p>
      </dgm:t>
    </dgm:pt>
    <dgm:pt modelId="{6BA6ECD8-7EFF-8D41-BC68-F4CA124723E3}" type="parTrans" cxnId="{0E6522B8-EA56-1240-8F7F-D65C7E0CAE5A}">
      <dgm:prSet/>
      <dgm:spPr/>
      <dgm:t>
        <a:bodyPr/>
        <a:lstStyle/>
        <a:p>
          <a:endParaRPr lang="en-US"/>
        </a:p>
      </dgm:t>
    </dgm:pt>
    <dgm:pt modelId="{AF8CC47C-FF30-1040-9407-E5197D1153FC}" type="sibTrans" cxnId="{0E6522B8-EA56-1240-8F7F-D65C7E0CAE5A}">
      <dgm:prSet/>
      <dgm:spPr/>
      <dgm:t>
        <a:bodyPr/>
        <a:lstStyle/>
        <a:p>
          <a:endParaRPr lang="en-US"/>
        </a:p>
      </dgm:t>
    </dgm:pt>
    <dgm:pt modelId="{3AC437BA-CA43-0D4C-9109-F5C7C48A6549}">
      <dgm:prSet phldrT="[Text]" custT="1"/>
      <dgm:spPr>
        <a:solidFill>
          <a:srgbClr val="FFFF00"/>
        </a:solidFill>
        <a:ln w="12700"/>
      </dgm:spPr>
      <dgm:t>
        <a:bodyPr/>
        <a:lstStyle/>
        <a:p>
          <a:r>
            <a:rPr lang="en-US" sz="1800" dirty="0"/>
            <a:t>Antisocial behavior</a:t>
          </a:r>
        </a:p>
      </dgm:t>
    </dgm:pt>
    <dgm:pt modelId="{F0983518-2E49-0D49-BA81-54EC8BEA35DF}" type="parTrans" cxnId="{57C6465F-C8A3-264F-93FD-74853A39FB54}">
      <dgm:prSet/>
      <dgm:spPr/>
      <dgm:t>
        <a:bodyPr/>
        <a:lstStyle/>
        <a:p>
          <a:endParaRPr lang="en-US"/>
        </a:p>
      </dgm:t>
    </dgm:pt>
    <dgm:pt modelId="{547B6476-6357-E845-B59F-159C1FDCB14A}" type="sibTrans" cxnId="{57C6465F-C8A3-264F-93FD-74853A39FB54}">
      <dgm:prSet/>
      <dgm:spPr/>
      <dgm:t>
        <a:bodyPr/>
        <a:lstStyle/>
        <a:p>
          <a:endParaRPr lang="en-US"/>
        </a:p>
      </dgm:t>
    </dgm:pt>
    <dgm:pt modelId="{3EC4E4F9-7C1A-D246-BA06-FE399CC1C827}">
      <dgm:prSet phldrT="[Text]" custT="1"/>
      <dgm:spPr>
        <a:solidFill>
          <a:srgbClr val="FFFF00"/>
        </a:solidFill>
        <a:ln w="12700"/>
      </dgm:spPr>
      <dgm:t>
        <a:bodyPr/>
        <a:lstStyle/>
        <a:p>
          <a:r>
            <a:rPr lang="en-US" sz="1800" dirty="0"/>
            <a:t>Substance Use</a:t>
          </a:r>
        </a:p>
      </dgm:t>
    </dgm:pt>
    <dgm:pt modelId="{7536ED38-35D9-3249-ADAB-262EB33EC5B1}" type="parTrans" cxnId="{8C6254BB-0F50-D140-B813-96527B593927}">
      <dgm:prSet/>
      <dgm:spPr/>
      <dgm:t>
        <a:bodyPr/>
        <a:lstStyle/>
        <a:p>
          <a:endParaRPr lang="en-US"/>
        </a:p>
      </dgm:t>
    </dgm:pt>
    <dgm:pt modelId="{F7A35603-BEAE-3145-AA18-6AB8A2B008C0}" type="sibTrans" cxnId="{8C6254BB-0F50-D140-B813-96527B593927}">
      <dgm:prSet/>
      <dgm:spPr/>
      <dgm:t>
        <a:bodyPr/>
        <a:lstStyle/>
        <a:p>
          <a:endParaRPr lang="en-US"/>
        </a:p>
      </dgm:t>
    </dgm:pt>
    <dgm:pt modelId="{186C0AFC-D8A8-5942-A0AB-63DAD419D32C}">
      <dgm:prSet phldrT="[Text]" custT="1"/>
      <dgm:spPr>
        <a:solidFill>
          <a:srgbClr val="FFFF00"/>
        </a:solidFill>
        <a:ln w="12700"/>
      </dgm:spPr>
      <dgm:t>
        <a:bodyPr/>
        <a:lstStyle/>
        <a:p>
          <a:r>
            <a:rPr lang="en-US" sz="1800" dirty="0"/>
            <a:t>Disability</a:t>
          </a:r>
        </a:p>
      </dgm:t>
    </dgm:pt>
    <dgm:pt modelId="{A51380DA-B453-7B43-8445-297BB3947FDF}" type="parTrans" cxnId="{EB96F2B6-B44D-3144-8E1A-D51A53211A5F}">
      <dgm:prSet/>
      <dgm:spPr/>
      <dgm:t>
        <a:bodyPr/>
        <a:lstStyle/>
        <a:p>
          <a:endParaRPr lang="en-US"/>
        </a:p>
      </dgm:t>
    </dgm:pt>
    <dgm:pt modelId="{2D90F0AB-4D89-6649-8F5D-54EFD516FB16}" type="sibTrans" cxnId="{EB96F2B6-B44D-3144-8E1A-D51A53211A5F}">
      <dgm:prSet/>
      <dgm:spPr/>
      <dgm:t>
        <a:bodyPr/>
        <a:lstStyle/>
        <a:p>
          <a:endParaRPr lang="en-US"/>
        </a:p>
      </dgm:t>
    </dgm:pt>
    <dgm:pt modelId="{72293949-9C42-6846-93C7-95A86EAD9DA7}">
      <dgm:prSet phldrT="[Text]" custT="1"/>
      <dgm:spPr>
        <a:solidFill>
          <a:srgbClr val="FFFF00"/>
        </a:solidFill>
        <a:ln w="12700"/>
      </dgm:spPr>
      <dgm:t>
        <a:bodyPr/>
        <a:lstStyle/>
        <a:p>
          <a:r>
            <a:rPr lang="en-US" sz="1800" dirty="0"/>
            <a:t>Mental illness</a:t>
          </a:r>
        </a:p>
      </dgm:t>
    </dgm:pt>
    <dgm:pt modelId="{EFC6CEB2-B88C-4447-A9EE-7AAA8DABD0A5}" type="parTrans" cxnId="{39563F5D-6784-A048-A0B5-48DC6773D42F}">
      <dgm:prSet/>
      <dgm:spPr/>
      <dgm:t>
        <a:bodyPr/>
        <a:lstStyle/>
        <a:p>
          <a:endParaRPr lang="en-US"/>
        </a:p>
      </dgm:t>
    </dgm:pt>
    <dgm:pt modelId="{6ABC28CE-02AA-8D40-AA68-D1C29CA091CF}" type="sibTrans" cxnId="{39563F5D-6784-A048-A0B5-48DC6773D42F}">
      <dgm:prSet/>
      <dgm:spPr/>
      <dgm:t>
        <a:bodyPr/>
        <a:lstStyle/>
        <a:p>
          <a:endParaRPr lang="en-US"/>
        </a:p>
      </dgm:t>
    </dgm:pt>
    <dgm:pt modelId="{08307001-B79C-2945-9941-B15315529707}">
      <dgm:prSet phldrT="[Text]" custT="1"/>
      <dgm:spPr>
        <a:solidFill>
          <a:srgbClr val="A8D08B"/>
        </a:solidFill>
        <a:ln w="12700"/>
      </dgm:spPr>
      <dgm:t>
        <a:bodyPr/>
        <a:lstStyle/>
        <a:p>
          <a:r>
            <a:rPr lang="en-US" sz="1800" dirty="0"/>
            <a:t>Self-management skills</a:t>
          </a:r>
        </a:p>
      </dgm:t>
    </dgm:pt>
    <dgm:pt modelId="{7D96E728-FD4A-FE45-99AD-51A9563AE901}" type="parTrans" cxnId="{8BF22222-56B6-0C4A-B5DC-6FE316C66F2C}">
      <dgm:prSet/>
      <dgm:spPr/>
      <dgm:t>
        <a:bodyPr/>
        <a:lstStyle/>
        <a:p>
          <a:endParaRPr lang="en-US"/>
        </a:p>
      </dgm:t>
    </dgm:pt>
    <dgm:pt modelId="{24E843A1-AC95-D649-94B2-BCE4157946E0}" type="sibTrans" cxnId="{8BF22222-56B6-0C4A-B5DC-6FE316C66F2C}">
      <dgm:prSet/>
      <dgm:spPr/>
      <dgm:t>
        <a:bodyPr/>
        <a:lstStyle/>
        <a:p>
          <a:endParaRPr lang="en-US"/>
        </a:p>
      </dgm:t>
    </dgm:pt>
    <dgm:pt modelId="{94BC4DCD-CEB3-0A4A-8C14-D37C28402F64}">
      <dgm:prSet phldrT="[Text]" custT="1"/>
      <dgm:spPr>
        <a:solidFill>
          <a:srgbClr val="A8D08B"/>
        </a:solidFill>
        <a:ln w="12700"/>
      </dgm:spPr>
      <dgm:t>
        <a:bodyPr/>
        <a:lstStyle/>
        <a:p>
          <a:r>
            <a:rPr lang="en-US" sz="1800" dirty="0"/>
            <a:t>Interpersonal skills</a:t>
          </a:r>
        </a:p>
      </dgm:t>
    </dgm:pt>
    <dgm:pt modelId="{D42F7CC8-EF67-FD47-BBDA-8038A7005BE6}" type="parTrans" cxnId="{92F5B444-87DE-E949-A9CD-5FE90BC0CB16}">
      <dgm:prSet/>
      <dgm:spPr/>
      <dgm:t>
        <a:bodyPr/>
        <a:lstStyle/>
        <a:p>
          <a:endParaRPr lang="en-US"/>
        </a:p>
      </dgm:t>
    </dgm:pt>
    <dgm:pt modelId="{7AF65172-B7EC-0845-BFBE-70D9FDABD5C9}" type="sibTrans" cxnId="{92F5B444-87DE-E949-A9CD-5FE90BC0CB16}">
      <dgm:prSet/>
      <dgm:spPr/>
      <dgm:t>
        <a:bodyPr/>
        <a:lstStyle/>
        <a:p>
          <a:endParaRPr lang="en-US"/>
        </a:p>
      </dgm:t>
    </dgm:pt>
    <dgm:pt modelId="{B718DAF1-2397-A944-B05F-63729B5DF86A}">
      <dgm:prSet phldrT="[Text]" custT="1"/>
      <dgm:spPr>
        <a:solidFill>
          <a:srgbClr val="A8D08B"/>
        </a:solidFill>
        <a:ln w="12700"/>
      </dgm:spPr>
      <dgm:t>
        <a:bodyPr/>
        <a:lstStyle/>
        <a:p>
          <a:r>
            <a:rPr lang="en-US" sz="1800" dirty="0"/>
            <a:t>Healthy habits</a:t>
          </a:r>
        </a:p>
      </dgm:t>
    </dgm:pt>
    <dgm:pt modelId="{0D48F6B5-C7EA-244B-825B-5534E9F0B99E}" type="parTrans" cxnId="{59C27194-060C-4A44-8B1E-2A9268D447B8}">
      <dgm:prSet/>
      <dgm:spPr/>
      <dgm:t>
        <a:bodyPr/>
        <a:lstStyle/>
        <a:p>
          <a:endParaRPr lang="en-US"/>
        </a:p>
      </dgm:t>
    </dgm:pt>
    <dgm:pt modelId="{B1CAC4D5-9353-EC44-9326-B9F5F7AE0EEE}" type="sibTrans" cxnId="{59C27194-060C-4A44-8B1E-2A9268D447B8}">
      <dgm:prSet/>
      <dgm:spPr/>
      <dgm:t>
        <a:bodyPr/>
        <a:lstStyle/>
        <a:p>
          <a:endParaRPr lang="en-US"/>
        </a:p>
      </dgm:t>
    </dgm:pt>
    <dgm:pt modelId="{CB65E78F-5F23-BC44-885B-A4494C0FF5EC}">
      <dgm:prSet phldrT="[Text]" custT="1"/>
      <dgm:spPr>
        <a:solidFill>
          <a:srgbClr val="A8D08B"/>
        </a:solidFill>
        <a:ln w="12700"/>
      </dgm:spPr>
      <dgm:t>
        <a:bodyPr/>
        <a:lstStyle/>
        <a:p>
          <a:r>
            <a:rPr lang="en-US" sz="1800" dirty="0"/>
            <a:t>Academic competence</a:t>
          </a:r>
        </a:p>
      </dgm:t>
    </dgm:pt>
    <dgm:pt modelId="{8842939F-08D8-B545-A2C7-33554B28DECD}" type="parTrans" cxnId="{E99AB976-66B3-5E4B-AD8C-C29C2F1C915C}">
      <dgm:prSet/>
      <dgm:spPr/>
      <dgm:t>
        <a:bodyPr/>
        <a:lstStyle/>
        <a:p>
          <a:endParaRPr lang="en-US"/>
        </a:p>
      </dgm:t>
    </dgm:pt>
    <dgm:pt modelId="{9F8ADA11-4866-9C4D-A6F8-6C37062FE11E}" type="sibTrans" cxnId="{E99AB976-66B3-5E4B-AD8C-C29C2F1C915C}">
      <dgm:prSet/>
      <dgm:spPr/>
      <dgm:t>
        <a:bodyPr/>
        <a:lstStyle/>
        <a:p>
          <a:endParaRPr lang="en-US"/>
        </a:p>
      </dgm:t>
    </dgm:pt>
    <dgm:pt modelId="{BE100828-4C1E-3A4E-9A7F-22E8493799A6}" type="pres">
      <dgm:prSet presAssocID="{79AABC7A-5E51-1B46-AE87-1FD07F6DB7E1}" presName="outerComposite" presStyleCnt="0">
        <dgm:presLayoutVars>
          <dgm:chMax val="2"/>
          <dgm:animLvl val="lvl"/>
          <dgm:resizeHandles val="exact"/>
        </dgm:presLayoutVars>
      </dgm:prSet>
      <dgm:spPr/>
    </dgm:pt>
    <dgm:pt modelId="{B87F272C-1A6D-684B-BD63-7B62AE6BE9F4}" type="pres">
      <dgm:prSet presAssocID="{79AABC7A-5E51-1B46-AE87-1FD07F6DB7E1}" presName="dummyMaxCanvas" presStyleCnt="0"/>
      <dgm:spPr/>
    </dgm:pt>
    <dgm:pt modelId="{04B660D9-478B-3942-9632-A518DBF76D2A}" type="pres">
      <dgm:prSet presAssocID="{79AABC7A-5E51-1B46-AE87-1FD07F6DB7E1}" presName="parentComposite" presStyleCnt="0"/>
      <dgm:spPr/>
    </dgm:pt>
    <dgm:pt modelId="{329F084D-891C-114E-855F-E0C46D2DA366}" type="pres">
      <dgm:prSet presAssocID="{79AABC7A-5E51-1B46-AE87-1FD07F6DB7E1}" presName="parent1" presStyleLbl="alignAccFollowNode1" presStyleIdx="0" presStyleCnt="4" custLinFactNeighborX="6591">
        <dgm:presLayoutVars>
          <dgm:chMax val="4"/>
        </dgm:presLayoutVars>
      </dgm:prSet>
      <dgm:spPr/>
    </dgm:pt>
    <dgm:pt modelId="{3E16337A-0AF9-CC48-ABEB-905B3FE7D2EF}" type="pres">
      <dgm:prSet presAssocID="{79AABC7A-5E51-1B46-AE87-1FD07F6DB7E1}" presName="parent2" presStyleLbl="alignAccFollowNode1" presStyleIdx="1" presStyleCnt="4" custScaleX="126113" custLinFactNeighborX="10069">
        <dgm:presLayoutVars>
          <dgm:chMax val="4"/>
        </dgm:presLayoutVars>
      </dgm:prSet>
      <dgm:spPr/>
    </dgm:pt>
    <dgm:pt modelId="{23FB1BAA-99D5-3049-A53A-1206298CCC33}" type="pres">
      <dgm:prSet presAssocID="{79AABC7A-5E51-1B46-AE87-1FD07F6DB7E1}" presName="childrenComposite" presStyleCnt="0"/>
      <dgm:spPr/>
    </dgm:pt>
    <dgm:pt modelId="{826268B5-8EAF-6D4A-B289-529BA28FE903}" type="pres">
      <dgm:prSet presAssocID="{79AABC7A-5E51-1B46-AE87-1FD07F6DB7E1}" presName="dummyMaxCanvas_ChildArea" presStyleCnt="0"/>
      <dgm:spPr/>
    </dgm:pt>
    <dgm:pt modelId="{E5C88705-B7F6-164B-95CD-BE77B72339C3}" type="pres">
      <dgm:prSet presAssocID="{79AABC7A-5E51-1B46-AE87-1FD07F6DB7E1}" presName="fulcrum" presStyleLbl="alignAccFollowNode1" presStyleIdx="2" presStyleCnt="4"/>
      <dgm:spPr>
        <a:noFill/>
        <a:ln w="12700">
          <a:noFill/>
        </a:ln>
      </dgm:spPr>
    </dgm:pt>
    <dgm:pt modelId="{D5121040-9BB0-3940-A092-88EB660FE993}" type="pres">
      <dgm:prSet presAssocID="{79AABC7A-5E51-1B46-AE87-1FD07F6DB7E1}" presName="balance_44" presStyleLbl="alignAccFollowNode1" presStyleIdx="3" presStyleCnt="4" custLinFactY="1526" custLinFactNeighborX="-4257" custLinFactNeighborY="100000">
        <dgm:presLayoutVars>
          <dgm:bulletEnabled val="1"/>
        </dgm:presLayoutVars>
      </dgm:prSet>
      <dgm:spPr>
        <a:noFill/>
        <a:ln w="12700">
          <a:noFill/>
        </a:ln>
      </dgm:spPr>
    </dgm:pt>
    <dgm:pt modelId="{B7962050-8790-CC48-8554-4DDD865E6CF3}" type="pres">
      <dgm:prSet presAssocID="{79AABC7A-5E51-1B46-AE87-1FD07F6DB7E1}" presName="right_44_1" presStyleLbl="node1" presStyleIdx="0" presStyleCnt="8" custScaleX="118788">
        <dgm:presLayoutVars>
          <dgm:bulletEnabled val="1"/>
        </dgm:presLayoutVars>
      </dgm:prSet>
      <dgm:spPr/>
    </dgm:pt>
    <dgm:pt modelId="{570DA92F-B737-A54B-807E-872064103E04}" type="pres">
      <dgm:prSet presAssocID="{79AABC7A-5E51-1B46-AE87-1FD07F6DB7E1}" presName="right_44_2" presStyleLbl="node1" presStyleIdx="1" presStyleCnt="8" custScaleX="120620">
        <dgm:presLayoutVars>
          <dgm:bulletEnabled val="1"/>
        </dgm:presLayoutVars>
      </dgm:prSet>
      <dgm:spPr/>
    </dgm:pt>
    <dgm:pt modelId="{A9C7B37B-9F67-B04E-B803-8237A08FBB62}" type="pres">
      <dgm:prSet presAssocID="{79AABC7A-5E51-1B46-AE87-1FD07F6DB7E1}" presName="right_44_3" presStyleLbl="node1" presStyleIdx="2" presStyleCnt="8" custScaleX="120620">
        <dgm:presLayoutVars>
          <dgm:bulletEnabled val="1"/>
        </dgm:presLayoutVars>
      </dgm:prSet>
      <dgm:spPr/>
    </dgm:pt>
    <dgm:pt modelId="{635413E1-5B63-7A41-B9C4-4E1847FE7C2C}" type="pres">
      <dgm:prSet presAssocID="{79AABC7A-5E51-1B46-AE87-1FD07F6DB7E1}" presName="right_44_4" presStyleLbl="node1" presStyleIdx="3" presStyleCnt="8" custScaleX="118788">
        <dgm:presLayoutVars>
          <dgm:bulletEnabled val="1"/>
        </dgm:presLayoutVars>
      </dgm:prSet>
      <dgm:spPr/>
    </dgm:pt>
    <dgm:pt modelId="{B990FAD8-0B02-7343-B014-9CE46AAEB75C}" type="pres">
      <dgm:prSet presAssocID="{79AABC7A-5E51-1B46-AE87-1FD07F6DB7E1}" presName="left_44_1" presStyleLbl="node1" presStyleIdx="4" presStyleCnt="8">
        <dgm:presLayoutVars>
          <dgm:bulletEnabled val="1"/>
        </dgm:presLayoutVars>
      </dgm:prSet>
      <dgm:spPr/>
    </dgm:pt>
    <dgm:pt modelId="{2AC770DF-56AF-C940-AFC0-12A64EE1B82B}" type="pres">
      <dgm:prSet presAssocID="{79AABC7A-5E51-1B46-AE87-1FD07F6DB7E1}" presName="left_44_2" presStyleLbl="node1" presStyleIdx="5" presStyleCnt="8">
        <dgm:presLayoutVars>
          <dgm:bulletEnabled val="1"/>
        </dgm:presLayoutVars>
      </dgm:prSet>
      <dgm:spPr/>
    </dgm:pt>
    <dgm:pt modelId="{B7F5C569-3D08-5B4D-B8B8-FBB48B8A9F07}" type="pres">
      <dgm:prSet presAssocID="{79AABC7A-5E51-1B46-AE87-1FD07F6DB7E1}" presName="left_44_3" presStyleLbl="node1" presStyleIdx="6" presStyleCnt="8">
        <dgm:presLayoutVars>
          <dgm:bulletEnabled val="1"/>
        </dgm:presLayoutVars>
      </dgm:prSet>
      <dgm:spPr/>
    </dgm:pt>
    <dgm:pt modelId="{AE2E15E2-696F-8E40-81CB-52B81A2B72E5}" type="pres">
      <dgm:prSet presAssocID="{79AABC7A-5E51-1B46-AE87-1FD07F6DB7E1}" presName="left_44_4" presStyleLbl="node1" presStyleIdx="7" presStyleCnt="8">
        <dgm:presLayoutVars>
          <dgm:bulletEnabled val="1"/>
        </dgm:presLayoutVars>
      </dgm:prSet>
      <dgm:spPr/>
    </dgm:pt>
  </dgm:ptLst>
  <dgm:cxnLst>
    <dgm:cxn modelId="{2D709204-8EAB-B143-BC04-83C12C08CACA}" type="presOf" srcId="{65C17CE9-95AD-C84E-803C-4A9691B27B57}" destId="{329F084D-891C-114E-855F-E0C46D2DA366}" srcOrd="0" destOrd="0" presId="urn:microsoft.com/office/officeart/2005/8/layout/balance1"/>
    <dgm:cxn modelId="{81CFDF09-0A02-044C-9532-C990140B4C56}" type="presOf" srcId="{08307001-B79C-2945-9941-B15315529707}" destId="{B7962050-8790-CC48-8554-4DDD865E6CF3}" srcOrd="0" destOrd="0" presId="urn:microsoft.com/office/officeart/2005/8/layout/balance1"/>
    <dgm:cxn modelId="{8BF22222-56B6-0C4A-B5DC-6FE316C66F2C}" srcId="{1BE7C212-07B3-1E48-A9C5-940DC13C6158}" destId="{08307001-B79C-2945-9941-B15315529707}" srcOrd="0" destOrd="0" parTransId="{7D96E728-FD4A-FE45-99AD-51A9563AE901}" sibTransId="{24E843A1-AC95-D649-94B2-BCE4157946E0}"/>
    <dgm:cxn modelId="{98C9AB3B-965A-A448-B05B-E9D95AB612EE}" srcId="{79AABC7A-5E51-1B46-AE87-1FD07F6DB7E1}" destId="{65C17CE9-95AD-C84E-803C-4A9691B27B57}" srcOrd="0" destOrd="0" parTransId="{491E6FE6-2031-164C-B3E3-91E7B938681C}" sibTransId="{E07C557F-6CC8-6C48-94D2-EDA11900F22D}"/>
    <dgm:cxn modelId="{92F5B444-87DE-E949-A9CD-5FE90BC0CB16}" srcId="{1BE7C212-07B3-1E48-A9C5-940DC13C6158}" destId="{94BC4DCD-CEB3-0A4A-8C14-D37C28402F64}" srcOrd="1" destOrd="0" parTransId="{D42F7CC8-EF67-FD47-BBDA-8038A7005BE6}" sibTransId="{7AF65172-B7EC-0845-BFBE-70D9FDABD5C9}"/>
    <dgm:cxn modelId="{70DED352-52A3-BA4F-B2B0-E10C179A12F1}" type="presOf" srcId="{3EC4E4F9-7C1A-D246-BA06-FE399CC1C827}" destId="{2AC770DF-56AF-C940-AFC0-12A64EE1B82B}" srcOrd="0" destOrd="0" presId="urn:microsoft.com/office/officeart/2005/8/layout/balance1"/>
    <dgm:cxn modelId="{78538853-21DB-A648-B803-0CA3A44A85A2}" type="presOf" srcId="{186C0AFC-D8A8-5942-A0AB-63DAD419D32C}" destId="{B7F5C569-3D08-5B4D-B8B8-FBB48B8A9F07}" srcOrd="0" destOrd="0" presId="urn:microsoft.com/office/officeart/2005/8/layout/balance1"/>
    <dgm:cxn modelId="{39563F5D-6784-A048-A0B5-48DC6773D42F}" srcId="{65C17CE9-95AD-C84E-803C-4A9691B27B57}" destId="{72293949-9C42-6846-93C7-95A86EAD9DA7}" srcOrd="3" destOrd="0" parTransId="{EFC6CEB2-B88C-4447-A9EE-7AAA8DABD0A5}" sibTransId="{6ABC28CE-02AA-8D40-AA68-D1C29CA091CF}"/>
    <dgm:cxn modelId="{57C6465F-C8A3-264F-93FD-74853A39FB54}" srcId="{65C17CE9-95AD-C84E-803C-4A9691B27B57}" destId="{3AC437BA-CA43-0D4C-9109-F5C7C48A6549}" srcOrd="0" destOrd="0" parTransId="{F0983518-2E49-0D49-BA81-54EC8BEA35DF}" sibTransId="{547B6476-6357-E845-B59F-159C1FDCB14A}"/>
    <dgm:cxn modelId="{E99AB976-66B3-5E4B-AD8C-C29C2F1C915C}" srcId="{1BE7C212-07B3-1E48-A9C5-940DC13C6158}" destId="{CB65E78F-5F23-BC44-885B-A4494C0FF5EC}" srcOrd="3" destOrd="0" parTransId="{8842939F-08D8-B545-A2C7-33554B28DECD}" sibTransId="{9F8ADA11-4866-9C4D-A6F8-6C37062FE11E}"/>
    <dgm:cxn modelId="{BD33F880-9ACC-5B4F-9F49-171A86678B25}" type="presOf" srcId="{79AABC7A-5E51-1B46-AE87-1FD07F6DB7E1}" destId="{BE100828-4C1E-3A4E-9A7F-22E8493799A6}" srcOrd="0" destOrd="0" presId="urn:microsoft.com/office/officeart/2005/8/layout/balance1"/>
    <dgm:cxn modelId="{59C27194-060C-4A44-8B1E-2A9268D447B8}" srcId="{1BE7C212-07B3-1E48-A9C5-940DC13C6158}" destId="{B718DAF1-2397-A944-B05F-63729B5DF86A}" srcOrd="2" destOrd="0" parTransId="{0D48F6B5-C7EA-244B-825B-5534E9F0B99E}" sibTransId="{B1CAC4D5-9353-EC44-9326-B9F5F7AE0EEE}"/>
    <dgm:cxn modelId="{715C23A3-07D9-564A-9E48-DD49F07A99AF}" type="presOf" srcId="{3AC437BA-CA43-0D4C-9109-F5C7C48A6549}" destId="{B990FAD8-0B02-7343-B014-9CE46AAEB75C}" srcOrd="0" destOrd="0" presId="urn:microsoft.com/office/officeart/2005/8/layout/balance1"/>
    <dgm:cxn modelId="{5A5974AD-0473-F543-8709-2CB2C6641955}" type="presOf" srcId="{1BE7C212-07B3-1E48-A9C5-940DC13C6158}" destId="{3E16337A-0AF9-CC48-ABEB-905B3FE7D2EF}" srcOrd="0" destOrd="0" presId="urn:microsoft.com/office/officeart/2005/8/layout/balance1"/>
    <dgm:cxn modelId="{EB96F2B6-B44D-3144-8E1A-D51A53211A5F}" srcId="{65C17CE9-95AD-C84E-803C-4A9691B27B57}" destId="{186C0AFC-D8A8-5942-A0AB-63DAD419D32C}" srcOrd="2" destOrd="0" parTransId="{A51380DA-B453-7B43-8445-297BB3947FDF}" sibTransId="{2D90F0AB-4D89-6649-8F5D-54EFD516FB16}"/>
    <dgm:cxn modelId="{0E6522B8-EA56-1240-8F7F-D65C7E0CAE5A}" srcId="{79AABC7A-5E51-1B46-AE87-1FD07F6DB7E1}" destId="{1BE7C212-07B3-1E48-A9C5-940DC13C6158}" srcOrd="1" destOrd="0" parTransId="{6BA6ECD8-7EFF-8D41-BC68-F4CA124723E3}" sibTransId="{AF8CC47C-FF30-1040-9407-E5197D1153FC}"/>
    <dgm:cxn modelId="{8C6254BB-0F50-D140-B813-96527B593927}" srcId="{65C17CE9-95AD-C84E-803C-4A9691B27B57}" destId="{3EC4E4F9-7C1A-D246-BA06-FE399CC1C827}" srcOrd="1" destOrd="0" parTransId="{7536ED38-35D9-3249-ADAB-262EB33EC5B1}" sibTransId="{F7A35603-BEAE-3145-AA18-6AB8A2B008C0}"/>
    <dgm:cxn modelId="{87068DC1-5920-0744-AC97-454E7EF574DE}" type="presOf" srcId="{B718DAF1-2397-A944-B05F-63729B5DF86A}" destId="{A9C7B37B-9F67-B04E-B803-8237A08FBB62}" srcOrd="0" destOrd="0" presId="urn:microsoft.com/office/officeart/2005/8/layout/balance1"/>
    <dgm:cxn modelId="{BA39EBC9-2197-E54C-8AAE-7CED9272BE94}" type="presOf" srcId="{CB65E78F-5F23-BC44-885B-A4494C0FF5EC}" destId="{635413E1-5B63-7A41-B9C4-4E1847FE7C2C}" srcOrd="0" destOrd="0" presId="urn:microsoft.com/office/officeart/2005/8/layout/balance1"/>
    <dgm:cxn modelId="{7E6583D8-92BA-D14E-907A-F37904291F99}" type="presOf" srcId="{94BC4DCD-CEB3-0A4A-8C14-D37C28402F64}" destId="{570DA92F-B737-A54B-807E-872064103E04}" srcOrd="0" destOrd="0" presId="urn:microsoft.com/office/officeart/2005/8/layout/balance1"/>
    <dgm:cxn modelId="{FDA676F0-F9C7-E14D-B5EC-6859A55549DB}" type="presOf" srcId="{72293949-9C42-6846-93C7-95A86EAD9DA7}" destId="{AE2E15E2-696F-8E40-81CB-52B81A2B72E5}" srcOrd="0" destOrd="0" presId="urn:microsoft.com/office/officeart/2005/8/layout/balance1"/>
    <dgm:cxn modelId="{1B24889E-E213-F340-9723-7EC791C4F816}" type="presParOf" srcId="{BE100828-4C1E-3A4E-9A7F-22E8493799A6}" destId="{B87F272C-1A6D-684B-BD63-7B62AE6BE9F4}" srcOrd="0" destOrd="0" presId="urn:microsoft.com/office/officeart/2005/8/layout/balance1"/>
    <dgm:cxn modelId="{CFDD2667-71D6-D84E-9EDC-1CA17F8A6C1C}" type="presParOf" srcId="{BE100828-4C1E-3A4E-9A7F-22E8493799A6}" destId="{04B660D9-478B-3942-9632-A518DBF76D2A}" srcOrd="1" destOrd="0" presId="urn:microsoft.com/office/officeart/2005/8/layout/balance1"/>
    <dgm:cxn modelId="{4A7BC8F3-0588-DA49-93A4-A7DD3EC4D23E}" type="presParOf" srcId="{04B660D9-478B-3942-9632-A518DBF76D2A}" destId="{329F084D-891C-114E-855F-E0C46D2DA366}" srcOrd="0" destOrd="0" presId="urn:microsoft.com/office/officeart/2005/8/layout/balance1"/>
    <dgm:cxn modelId="{3D4A7696-3A74-9241-8F5F-063855562304}" type="presParOf" srcId="{04B660D9-478B-3942-9632-A518DBF76D2A}" destId="{3E16337A-0AF9-CC48-ABEB-905B3FE7D2EF}" srcOrd="1" destOrd="0" presId="urn:microsoft.com/office/officeart/2005/8/layout/balance1"/>
    <dgm:cxn modelId="{6A74FC30-FA9F-8945-AB6D-90B885DE4525}" type="presParOf" srcId="{BE100828-4C1E-3A4E-9A7F-22E8493799A6}" destId="{23FB1BAA-99D5-3049-A53A-1206298CCC33}" srcOrd="2" destOrd="0" presId="urn:microsoft.com/office/officeart/2005/8/layout/balance1"/>
    <dgm:cxn modelId="{DDDA4823-565C-E648-ACA5-9CEF8464A140}" type="presParOf" srcId="{23FB1BAA-99D5-3049-A53A-1206298CCC33}" destId="{826268B5-8EAF-6D4A-B289-529BA28FE903}" srcOrd="0" destOrd="0" presId="urn:microsoft.com/office/officeart/2005/8/layout/balance1"/>
    <dgm:cxn modelId="{8F66F360-E5F0-5F4F-8608-4F15D2F12E18}" type="presParOf" srcId="{23FB1BAA-99D5-3049-A53A-1206298CCC33}" destId="{E5C88705-B7F6-164B-95CD-BE77B72339C3}" srcOrd="1" destOrd="0" presId="urn:microsoft.com/office/officeart/2005/8/layout/balance1"/>
    <dgm:cxn modelId="{CA167E39-5057-0C4E-946A-A408A46D85F6}" type="presParOf" srcId="{23FB1BAA-99D5-3049-A53A-1206298CCC33}" destId="{D5121040-9BB0-3940-A092-88EB660FE993}" srcOrd="2" destOrd="0" presId="urn:microsoft.com/office/officeart/2005/8/layout/balance1"/>
    <dgm:cxn modelId="{CEB3B388-E8A3-D742-8BCA-4EA2DD9EFE98}" type="presParOf" srcId="{23FB1BAA-99D5-3049-A53A-1206298CCC33}" destId="{B7962050-8790-CC48-8554-4DDD865E6CF3}" srcOrd="3" destOrd="0" presId="urn:microsoft.com/office/officeart/2005/8/layout/balance1"/>
    <dgm:cxn modelId="{B81427E2-5628-744D-B54D-B48A89A5BDDD}" type="presParOf" srcId="{23FB1BAA-99D5-3049-A53A-1206298CCC33}" destId="{570DA92F-B737-A54B-807E-872064103E04}" srcOrd="4" destOrd="0" presId="urn:microsoft.com/office/officeart/2005/8/layout/balance1"/>
    <dgm:cxn modelId="{9376651F-00AB-EC4E-84A2-C5FA551308C0}" type="presParOf" srcId="{23FB1BAA-99D5-3049-A53A-1206298CCC33}" destId="{A9C7B37B-9F67-B04E-B803-8237A08FBB62}" srcOrd="5" destOrd="0" presId="urn:microsoft.com/office/officeart/2005/8/layout/balance1"/>
    <dgm:cxn modelId="{BE7DDEF0-6168-404E-B4B9-866E0F32A1F3}" type="presParOf" srcId="{23FB1BAA-99D5-3049-A53A-1206298CCC33}" destId="{635413E1-5B63-7A41-B9C4-4E1847FE7C2C}" srcOrd="6" destOrd="0" presId="urn:microsoft.com/office/officeart/2005/8/layout/balance1"/>
    <dgm:cxn modelId="{FEA0E4B4-5A36-E64B-A1D9-84C664CD5D13}" type="presParOf" srcId="{23FB1BAA-99D5-3049-A53A-1206298CCC33}" destId="{B990FAD8-0B02-7343-B014-9CE46AAEB75C}" srcOrd="7" destOrd="0" presId="urn:microsoft.com/office/officeart/2005/8/layout/balance1"/>
    <dgm:cxn modelId="{675002F6-5909-7146-B1E4-9C7F04C5C937}" type="presParOf" srcId="{23FB1BAA-99D5-3049-A53A-1206298CCC33}" destId="{2AC770DF-56AF-C940-AFC0-12A64EE1B82B}" srcOrd="8" destOrd="0" presId="urn:microsoft.com/office/officeart/2005/8/layout/balance1"/>
    <dgm:cxn modelId="{1E6D434F-05EC-7241-97F3-3965C7BCFA49}" type="presParOf" srcId="{23FB1BAA-99D5-3049-A53A-1206298CCC33}" destId="{B7F5C569-3D08-5B4D-B8B8-FBB48B8A9F07}" srcOrd="9" destOrd="0" presId="urn:microsoft.com/office/officeart/2005/8/layout/balance1"/>
    <dgm:cxn modelId="{12F52FCF-09D8-E945-A7D8-24904072A487}" type="presParOf" srcId="{23FB1BAA-99D5-3049-A53A-1206298CCC33}" destId="{AE2E15E2-696F-8E40-81CB-52B81A2B72E5}" srcOrd="10"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F084D-891C-114E-855F-E0C46D2DA366}">
      <dsp:nvSpPr>
        <dsp:cNvPr id="0" name=""/>
        <dsp:cNvSpPr/>
      </dsp:nvSpPr>
      <dsp:spPr>
        <a:xfrm>
          <a:off x="1678371" y="0"/>
          <a:ext cx="1692819" cy="940455"/>
        </a:xfrm>
        <a:prstGeom prst="roundRect">
          <a:avLst>
            <a:gd name="adj" fmla="val 10000"/>
          </a:avLst>
        </a:prstGeom>
        <a:solidFill>
          <a:srgbClr val="FFFF00">
            <a:alpha val="90000"/>
          </a:srgbClr>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Risk Factors</a:t>
          </a:r>
        </a:p>
      </dsp:txBody>
      <dsp:txXfrm>
        <a:off x="1705916" y="27545"/>
        <a:ext cx="1637729" cy="885365"/>
      </dsp:txXfrm>
    </dsp:sp>
    <dsp:sp modelId="{3E16337A-0AF9-CC48-ABEB-905B3FE7D2EF}">
      <dsp:nvSpPr>
        <dsp:cNvPr id="0" name=""/>
        <dsp:cNvSpPr/>
      </dsp:nvSpPr>
      <dsp:spPr>
        <a:xfrm>
          <a:off x="3961408" y="0"/>
          <a:ext cx="2134864" cy="940455"/>
        </a:xfrm>
        <a:prstGeom prst="roundRect">
          <a:avLst>
            <a:gd name="adj" fmla="val 10000"/>
          </a:avLst>
        </a:prstGeom>
        <a:solidFill>
          <a:srgbClr val="A8D08B"/>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Protective Factors</a:t>
          </a:r>
        </a:p>
      </dsp:txBody>
      <dsp:txXfrm>
        <a:off x="3988953" y="27545"/>
        <a:ext cx="2079774" cy="885365"/>
      </dsp:txXfrm>
    </dsp:sp>
    <dsp:sp modelId="{E5C88705-B7F6-164B-95CD-BE77B72339C3}">
      <dsp:nvSpPr>
        <dsp:cNvPr id="0" name=""/>
        <dsp:cNvSpPr/>
      </dsp:nvSpPr>
      <dsp:spPr>
        <a:xfrm>
          <a:off x="3393639" y="3996933"/>
          <a:ext cx="705341" cy="705341"/>
        </a:xfrm>
        <a:prstGeom prst="triangl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5121040-9BB0-3940-A092-88EB660FE993}">
      <dsp:nvSpPr>
        <dsp:cNvPr id="0" name=""/>
        <dsp:cNvSpPr/>
      </dsp:nvSpPr>
      <dsp:spPr>
        <a:xfrm>
          <a:off x="1450128" y="3991892"/>
          <a:ext cx="4232047" cy="28589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7962050-8790-CC48-8554-4DDD865E6CF3}">
      <dsp:nvSpPr>
        <dsp:cNvPr id="0" name=""/>
        <dsp:cNvSpPr/>
      </dsp:nvSpPr>
      <dsp:spPr>
        <a:xfrm>
          <a:off x="3963469" y="3088454"/>
          <a:ext cx="2010865" cy="579320"/>
        </a:xfrm>
        <a:prstGeom prst="roundRect">
          <a:avLst/>
        </a:prstGeom>
        <a:solidFill>
          <a:srgbClr val="A8D08B"/>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Self-management skills</a:t>
          </a:r>
        </a:p>
      </dsp:txBody>
      <dsp:txXfrm>
        <a:off x="3991749" y="3116734"/>
        <a:ext cx="1954305" cy="522760"/>
      </dsp:txXfrm>
    </dsp:sp>
    <dsp:sp modelId="{570DA92F-B737-A54B-807E-872064103E04}">
      <dsp:nvSpPr>
        <dsp:cNvPr id="0" name=""/>
        <dsp:cNvSpPr/>
      </dsp:nvSpPr>
      <dsp:spPr>
        <a:xfrm>
          <a:off x="3947962" y="2463992"/>
          <a:ext cx="2041878" cy="579320"/>
        </a:xfrm>
        <a:prstGeom prst="roundRect">
          <a:avLst/>
        </a:prstGeom>
        <a:solidFill>
          <a:srgbClr val="A8D08B"/>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Interpersonal skills</a:t>
          </a:r>
        </a:p>
      </dsp:txBody>
      <dsp:txXfrm>
        <a:off x="3976242" y="2492272"/>
        <a:ext cx="1985318" cy="522760"/>
      </dsp:txXfrm>
    </dsp:sp>
    <dsp:sp modelId="{A9C7B37B-9F67-B04E-B803-8237A08FBB62}">
      <dsp:nvSpPr>
        <dsp:cNvPr id="0" name=""/>
        <dsp:cNvSpPr/>
      </dsp:nvSpPr>
      <dsp:spPr>
        <a:xfrm>
          <a:off x="3947962" y="1839529"/>
          <a:ext cx="2041878" cy="579320"/>
        </a:xfrm>
        <a:prstGeom prst="roundRect">
          <a:avLst/>
        </a:prstGeom>
        <a:solidFill>
          <a:srgbClr val="A8D08B"/>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Healthy habits</a:t>
          </a:r>
        </a:p>
      </dsp:txBody>
      <dsp:txXfrm>
        <a:off x="3976242" y="1867809"/>
        <a:ext cx="1985318" cy="522760"/>
      </dsp:txXfrm>
    </dsp:sp>
    <dsp:sp modelId="{635413E1-5B63-7A41-B9C4-4E1847FE7C2C}">
      <dsp:nvSpPr>
        <dsp:cNvPr id="0" name=""/>
        <dsp:cNvSpPr/>
      </dsp:nvSpPr>
      <dsp:spPr>
        <a:xfrm>
          <a:off x="3963469" y="1203782"/>
          <a:ext cx="2010865" cy="579320"/>
        </a:xfrm>
        <a:prstGeom prst="roundRect">
          <a:avLst/>
        </a:prstGeom>
        <a:solidFill>
          <a:srgbClr val="A8D08B"/>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Academic competence</a:t>
          </a:r>
        </a:p>
      </dsp:txBody>
      <dsp:txXfrm>
        <a:off x="3991749" y="1232062"/>
        <a:ext cx="1954305" cy="522760"/>
      </dsp:txXfrm>
    </dsp:sp>
    <dsp:sp modelId="{B990FAD8-0B02-7343-B014-9CE46AAEB75C}">
      <dsp:nvSpPr>
        <dsp:cNvPr id="0" name=""/>
        <dsp:cNvSpPr/>
      </dsp:nvSpPr>
      <dsp:spPr>
        <a:xfrm>
          <a:off x="1677309" y="3088454"/>
          <a:ext cx="1692819" cy="579320"/>
        </a:xfrm>
        <a:prstGeom prst="roundRect">
          <a:avLst/>
        </a:prstGeom>
        <a:solidFill>
          <a:srgbClr val="FFFF00"/>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Antisocial behavior</a:t>
          </a:r>
        </a:p>
      </dsp:txBody>
      <dsp:txXfrm>
        <a:off x="1705589" y="3116734"/>
        <a:ext cx="1636259" cy="522760"/>
      </dsp:txXfrm>
    </dsp:sp>
    <dsp:sp modelId="{2AC770DF-56AF-C940-AFC0-12A64EE1B82B}">
      <dsp:nvSpPr>
        <dsp:cNvPr id="0" name=""/>
        <dsp:cNvSpPr/>
      </dsp:nvSpPr>
      <dsp:spPr>
        <a:xfrm>
          <a:off x="1677309" y="2463992"/>
          <a:ext cx="1692819" cy="579320"/>
        </a:xfrm>
        <a:prstGeom prst="roundRect">
          <a:avLst/>
        </a:prstGeom>
        <a:solidFill>
          <a:srgbClr val="FFFF00"/>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Substance Use</a:t>
          </a:r>
        </a:p>
      </dsp:txBody>
      <dsp:txXfrm>
        <a:off x="1705589" y="2492272"/>
        <a:ext cx="1636259" cy="522760"/>
      </dsp:txXfrm>
    </dsp:sp>
    <dsp:sp modelId="{B7F5C569-3D08-5B4D-B8B8-FBB48B8A9F07}">
      <dsp:nvSpPr>
        <dsp:cNvPr id="0" name=""/>
        <dsp:cNvSpPr/>
      </dsp:nvSpPr>
      <dsp:spPr>
        <a:xfrm>
          <a:off x="1677309" y="1839529"/>
          <a:ext cx="1692819" cy="579320"/>
        </a:xfrm>
        <a:prstGeom prst="roundRect">
          <a:avLst/>
        </a:prstGeom>
        <a:solidFill>
          <a:srgbClr val="FFFF00"/>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Disability</a:t>
          </a:r>
        </a:p>
      </dsp:txBody>
      <dsp:txXfrm>
        <a:off x="1705589" y="1867809"/>
        <a:ext cx="1636259" cy="522760"/>
      </dsp:txXfrm>
    </dsp:sp>
    <dsp:sp modelId="{AE2E15E2-696F-8E40-81CB-52B81A2B72E5}">
      <dsp:nvSpPr>
        <dsp:cNvPr id="0" name=""/>
        <dsp:cNvSpPr/>
      </dsp:nvSpPr>
      <dsp:spPr>
        <a:xfrm>
          <a:off x="1677309" y="1203782"/>
          <a:ext cx="1692819" cy="579320"/>
        </a:xfrm>
        <a:prstGeom prst="roundRect">
          <a:avLst/>
        </a:prstGeom>
        <a:solidFill>
          <a:srgbClr val="FFFF00"/>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Mental illness</a:t>
          </a:r>
        </a:p>
      </dsp:txBody>
      <dsp:txXfrm>
        <a:off x="1705589" y="1232062"/>
        <a:ext cx="1636259" cy="522760"/>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FF989-3265-7846-B89A-22FA7FB89BD9}" type="datetimeFigureOut">
              <a:rPr lang="en-US" smtClean="0"/>
              <a:t>5/7/20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7ED3A-2A87-8644-ACE5-21EE8E0DDEE3}" type="slidenum">
              <a:rPr lang="en-US" smtClean="0"/>
              <a:t>‹#›</a:t>
            </a:fld>
            <a:endParaRPr lang="en-US"/>
          </a:p>
        </p:txBody>
      </p:sp>
    </p:spTree>
    <p:extLst>
      <p:ext uri="{BB962C8B-B14F-4D97-AF65-F5344CB8AC3E}">
        <p14:creationId xmlns:p14="http://schemas.microsoft.com/office/powerpoint/2010/main" val="366405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67ED3A-2A87-8644-ACE5-21EE8E0DDEE3}" type="slidenum">
              <a:rPr lang="en-US" smtClean="0"/>
              <a:t>1</a:t>
            </a:fld>
            <a:endParaRPr lang="en-US"/>
          </a:p>
        </p:txBody>
      </p:sp>
    </p:spTree>
    <p:extLst>
      <p:ext uri="{BB962C8B-B14F-4D97-AF65-F5344CB8AC3E}">
        <p14:creationId xmlns:p14="http://schemas.microsoft.com/office/powerpoint/2010/main" val="2717112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Tiered logic. You’ve seen this before and have considered the importance of a continuum no matter what you do. Example of COVID. </a:t>
            </a:r>
          </a:p>
          <a:p>
            <a:endParaRPr lang="en-US" dirty="0"/>
          </a:p>
          <a:p>
            <a:r>
              <a:rPr lang="en-US" dirty="0"/>
              <a:t>On the right, these four elements interact with each other in problem solving and in team action planning. Not just a focus on practices. (Describe elements.)</a:t>
            </a:r>
          </a:p>
          <a:p>
            <a:endParaRPr lang="en-US" dirty="0"/>
          </a:p>
          <a:p>
            <a:r>
              <a:rPr lang="en-US" dirty="0"/>
              <a:t>The continuum is important for guiding us and we have four important tools </a:t>
            </a:r>
            <a:r>
              <a:rPr lang="en-US"/>
              <a:t>to guid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867ED3A-2A87-8644-ACE5-21EE8E0DDEE3}" type="slidenum">
              <a:rPr lang="en-US" smtClean="0"/>
              <a:t>10</a:t>
            </a:fld>
            <a:endParaRPr lang="en-US"/>
          </a:p>
        </p:txBody>
      </p:sp>
    </p:spTree>
    <p:extLst>
      <p:ext uri="{BB962C8B-B14F-4D97-AF65-F5344CB8AC3E}">
        <p14:creationId xmlns:p14="http://schemas.microsoft.com/office/powerpoint/2010/main" val="2320772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Every day we are working with students, families </a:t>
            </a:r>
            <a:r>
              <a:rPr lang="en-US" sz="1400" b="1" i="1" dirty="0"/>
              <a:t>and </a:t>
            </a:r>
            <a:r>
              <a:rPr lang="en-US" sz="1400" b="0" i="0" dirty="0"/>
              <a:t>colleagues</a:t>
            </a:r>
            <a:r>
              <a:rPr lang="en-US" sz="1400" dirty="0"/>
              <a:t> who come into our schools with precipitating factors that we may or may not know about – such as mental illness, substance abuse, or disability. These risk factors can be balanced by such things as being successful at learning, being physically active and having strong social or daily living skills. </a:t>
            </a:r>
          </a:p>
          <a:p>
            <a:endParaRPr lang="en-US" sz="1400" dirty="0"/>
          </a:p>
          <a:p>
            <a:r>
              <a:rPr lang="en-US" sz="1600" dirty="0"/>
              <a:t>Schools that engage students in rigorous and relevant academic opportunities while promoting the development of healthy social, emotional, and behavioral routines and habits can help balance out these risk factors to overcome struggles.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dirty="0"/>
          </a:p>
        </p:txBody>
      </p:sp>
      <p:sp>
        <p:nvSpPr>
          <p:cNvPr id="4" name="Slide Number Placeholder 3"/>
          <p:cNvSpPr>
            <a:spLocks noGrp="1"/>
          </p:cNvSpPr>
          <p:nvPr>
            <p:ph type="sldNum" sz="quarter" idx="10"/>
          </p:nvPr>
        </p:nvSpPr>
        <p:spPr/>
        <p:txBody>
          <a:bodyPr/>
          <a:lstStyle/>
          <a:p>
            <a:fld id="{D4BEA0C2-72F9-0741-B0FE-652D9140B8BA}" type="slidenum">
              <a:rPr lang="en-US" smtClean="0"/>
              <a:t>11</a:t>
            </a:fld>
            <a:endParaRPr lang="en-US"/>
          </a:p>
        </p:txBody>
      </p:sp>
    </p:spTree>
    <p:extLst>
      <p:ext uri="{BB962C8B-B14F-4D97-AF65-F5344CB8AC3E}">
        <p14:creationId xmlns:p14="http://schemas.microsoft.com/office/powerpoint/2010/main" val="235727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a:t>
            </a:r>
          </a:p>
          <a:p>
            <a:r>
              <a:rPr lang="en-US" dirty="0"/>
              <a:t>However, balancing the boat becomes harder when risk factors are heavier than the protective factors due to trauma, outside influences such as negative peer modeling, family disruption, bullying, and explicit and implicit bias.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Keeping our boat afloat requires a balancing of the effects of life’s challenges with supports</a:t>
            </a:r>
          </a:p>
          <a:p>
            <a:r>
              <a:rPr lang="en-US" dirty="0"/>
              <a:t>As educators, we need to explicitly focus on both learning about these risk factors and the things that influence them while avoiding some of the responses that WE KNOW DO NOT WORK!</a:t>
            </a:r>
          </a:p>
          <a:p>
            <a:endParaRPr lang="en-US" dirty="0"/>
          </a:p>
        </p:txBody>
      </p:sp>
      <p:sp>
        <p:nvSpPr>
          <p:cNvPr id="4" name="Slide Number Placeholder 3"/>
          <p:cNvSpPr>
            <a:spLocks noGrp="1"/>
          </p:cNvSpPr>
          <p:nvPr>
            <p:ph type="sldNum" sz="quarter" idx="10"/>
          </p:nvPr>
        </p:nvSpPr>
        <p:spPr/>
        <p:txBody>
          <a:bodyPr/>
          <a:lstStyle/>
          <a:p>
            <a:fld id="{D4BEA0C2-72F9-0741-B0FE-652D9140B8BA}" type="slidenum">
              <a:rPr lang="en-US" smtClean="0"/>
              <a:t>12</a:t>
            </a:fld>
            <a:endParaRPr lang="en-US"/>
          </a:p>
        </p:txBody>
      </p:sp>
    </p:spTree>
    <p:extLst>
      <p:ext uri="{BB962C8B-B14F-4D97-AF65-F5344CB8AC3E}">
        <p14:creationId xmlns:p14="http://schemas.microsoft.com/office/powerpoint/2010/main" val="1043783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play a DELIBERATE role in promoting protective factors for so many of our students through carefully selecting effective responses.</a:t>
            </a:r>
          </a:p>
          <a:p>
            <a:endParaRPr lang="en-US" dirty="0"/>
          </a:p>
          <a:p>
            <a:r>
              <a:rPr lang="en-US" dirty="0"/>
              <a:t>This institute provide some of the gems for your treasure chest that can help you even the keel for our learners and our schools;</a:t>
            </a:r>
          </a:p>
          <a:p>
            <a:r>
              <a:rPr lang="en-US" dirty="0"/>
              <a:t>	Offerings have a focus on charting a course of prevention within a system that provides access to learning for students. </a:t>
            </a:r>
          </a:p>
          <a:p>
            <a:r>
              <a:rPr lang="en-US" dirty="0"/>
              <a:t>	Several strands delve into how to use data to make the most effective and efficient decisions to help navigate the waters.  </a:t>
            </a:r>
          </a:p>
          <a:p>
            <a:r>
              <a:rPr lang="en-US" dirty="0"/>
              <a:t>	There are many topic-based consultants here that can help you take your team’s learning to a higher level beyond just training with the goal of high fidelity implementation.</a:t>
            </a:r>
          </a:p>
          <a:p>
            <a:endParaRPr lang="en-US" dirty="0"/>
          </a:p>
          <a:p>
            <a:r>
              <a:rPr lang="en-US" dirty="0"/>
              <a:t>It is hero’s work, daunting, exhilarating and rewarding.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BEA0C2-72F9-0741-B0FE-652D9140B8BA}" type="slidenum">
              <a:rPr lang="en-US" smtClean="0"/>
              <a:t>13</a:t>
            </a:fld>
            <a:endParaRPr lang="en-US"/>
          </a:p>
        </p:txBody>
      </p:sp>
    </p:spTree>
    <p:extLst>
      <p:ext uri="{BB962C8B-B14F-4D97-AF65-F5344CB8AC3E}">
        <p14:creationId xmlns:p14="http://schemas.microsoft.com/office/powerpoint/2010/main" val="2397884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34" name="Shape 33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640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Family engagement also utilizes the MTSS tiered framework and engaging families needs to be considered throughout the tiers.  </a:t>
            </a:r>
            <a:endParaRPr sz="1200" b="0" i="0" u="none" strike="noStrike" cap="none" dirty="0">
              <a:solidFill>
                <a:schemeClr val="dk1"/>
              </a:solidFill>
              <a:latin typeface="Calibri"/>
              <a:ea typeface="Calibri"/>
              <a:cs typeface="Calibri"/>
              <a:sym typeface="Calibri"/>
            </a:endParaRPr>
          </a:p>
        </p:txBody>
      </p:sp>
      <p:sp>
        <p:nvSpPr>
          <p:cNvPr id="334" name="Shape 33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163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34" name="Shape 33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6133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7ED3A-2A87-8644-ACE5-21EE8E0DDEE3}" type="slidenum">
              <a:rPr lang="en-US" smtClean="0"/>
              <a:t>17</a:t>
            </a:fld>
            <a:endParaRPr lang="en-US"/>
          </a:p>
        </p:txBody>
      </p:sp>
    </p:spTree>
    <p:extLst>
      <p:ext uri="{BB962C8B-B14F-4D97-AF65-F5344CB8AC3E}">
        <p14:creationId xmlns:p14="http://schemas.microsoft.com/office/powerpoint/2010/main" val="3838273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67ED3A-2A87-8644-ACE5-21EE8E0DDEE3}" type="slidenum">
              <a:rPr lang="en-US" smtClean="0"/>
              <a:t>18</a:t>
            </a:fld>
            <a:endParaRPr lang="en-US"/>
          </a:p>
        </p:txBody>
      </p:sp>
    </p:spTree>
    <p:extLst>
      <p:ext uri="{BB962C8B-B14F-4D97-AF65-F5344CB8AC3E}">
        <p14:creationId xmlns:p14="http://schemas.microsoft.com/office/powerpoint/2010/main" val="1526910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work as a team; </a:t>
            </a:r>
          </a:p>
          <a:p>
            <a:r>
              <a:rPr lang="en-US" sz="1200" b="0" i="0" kern="1200" dirty="0">
                <a:solidFill>
                  <a:schemeClr val="tx1"/>
                </a:solidFill>
                <a:effectLst/>
                <a:latin typeface="+mn-lt"/>
                <a:ea typeface="+mn-ea"/>
                <a:cs typeface="+mn-cs"/>
              </a:rPr>
              <a:t>(b) work from a continuum perspective, that is, tiered logic;</a:t>
            </a:r>
          </a:p>
          <a:p>
            <a:r>
              <a:rPr lang="en-US" sz="1200" b="0" i="0" kern="1200" dirty="0">
                <a:solidFill>
                  <a:schemeClr val="tx1"/>
                </a:solidFill>
                <a:effectLst/>
                <a:latin typeface="+mn-lt"/>
                <a:ea typeface="+mn-ea"/>
                <a:cs typeface="+mn-cs"/>
              </a:rPr>
              <a:t>(c) screen early and continuously for students who may be at risk for academic and/or social behavior struggles;</a:t>
            </a:r>
          </a:p>
          <a:p>
            <a:r>
              <a:rPr lang="en-US" sz="1200" b="0" i="0" kern="1200" dirty="0">
                <a:solidFill>
                  <a:schemeClr val="tx1"/>
                </a:solidFill>
                <a:effectLst/>
                <a:latin typeface="+mn-lt"/>
                <a:ea typeface="+mn-ea"/>
                <a:cs typeface="+mn-cs"/>
              </a:rPr>
              <a:t>(d) be deliberate about selecting </a:t>
            </a:r>
            <a:r>
              <a:rPr lang="en-US" sz="1200" b="0" i="0" kern="1200" dirty="0" err="1">
                <a:solidFill>
                  <a:schemeClr val="tx1"/>
                </a:solidFill>
                <a:effectLst/>
                <a:latin typeface="+mn-lt"/>
                <a:ea typeface="+mn-ea"/>
                <a:cs typeface="+mn-cs"/>
              </a:rPr>
              <a:t>efective</a:t>
            </a:r>
            <a:r>
              <a:rPr lang="en-US" sz="1200" b="0" i="0" kern="1200" dirty="0">
                <a:solidFill>
                  <a:schemeClr val="tx1"/>
                </a:solidFill>
                <a:effectLst/>
                <a:latin typeface="+mn-lt"/>
                <a:ea typeface="+mn-ea"/>
                <a:cs typeface="+mn-cs"/>
              </a:rPr>
              <a:t>, efficient, and relevant practices that align specifically with important desired student outcomes;</a:t>
            </a:r>
          </a:p>
          <a:p>
            <a:r>
              <a:rPr lang="en-US" sz="1200" b="0" i="0" kern="1200" dirty="0">
                <a:solidFill>
                  <a:schemeClr val="tx1"/>
                </a:solidFill>
                <a:effectLst/>
                <a:latin typeface="+mn-lt"/>
                <a:ea typeface="+mn-ea"/>
                <a:cs typeface="+mn-cs"/>
              </a:rPr>
              <a:t>(e) do a few things well with high implementation fidelity rather than too many things that compete for time, personnel, and funding;</a:t>
            </a:r>
          </a:p>
          <a:p>
            <a:r>
              <a:rPr lang="en-US" sz="1200" b="0" i="0" kern="1200" dirty="0">
                <a:solidFill>
                  <a:schemeClr val="tx1"/>
                </a:solidFill>
                <a:effectLst/>
                <a:latin typeface="+mn-lt"/>
                <a:ea typeface="+mn-ea"/>
                <a:cs typeface="+mn-cs"/>
              </a:rPr>
              <a:t>(f) use your data to guide decision making; and </a:t>
            </a:r>
          </a:p>
          <a:p>
            <a:r>
              <a:rPr lang="en-US" sz="1200" b="0" i="0" kern="1200" dirty="0">
                <a:solidFill>
                  <a:schemeClr val="tx1"/>
                </a:solidFill>
                <a:effectLst/>
                <a:latin typeface="+mn-lt"/>
                <a:ea typeface="+mn-ea"/>
                <a:cs typeface="+mn-cs"/>
              </a:rPr>
              <a:t>(g) given the current crisis, implement from a MTSS-based, trauma-informed perspective by (re)teaching predictable routines, establishing safe and trusting relationships through frequent positive engagements, actively supervising and monitoring all students across all settings, model expected behavior and language for students and adults, and pre-correct for situations where students might struggle to be successful.</a:t>
            </a:r>
          </a:p>
          <a:p>
            <a:endParaRPr lang="en-US" dirty="0"/>
          </a:p>
        </p:txBody>
      </p:sp>
      <p:sp>
        <p:nvSpPr>
          <p:cNvPr id="4" name="Slide Number Placeholder 3"/>
          <p:cNvSpPr>
            <a:spLocks noGrp="1"/>
          </p:cNvSpPr>
          <p:nvPr>
            <p:ph type="sldNum" sz="quarter" idx="5"/>
          </p:nvPr>
        </p:nvSpPr>
        <p:spPr/>
        <p:txBody>
          <a:bodyPr/>
          <a:lstStyle/>
          <a:p>
            <a:fld id="{6867ED3A-2A87-8644-ACE5-21EE8E0DDEE3}" type="slidenum">
              <a:rPr lang="en-US" smtClean="0"/>
              <a:t>19</a:t>
            </a:fld>
            <a:endParaRPr lang="en-US"/>
          </a:p>
        </p:txBody>
      </p:sp>
    </p:spTree>
    <p:extLst>
      <p:ext uri="{BB962C8B-B14F-4D97-AF65-F5344CB8AC3E}">
        <p14:creationId xmlns:p14="http://schemas.microsoft.com/office/powerpoint/2010/main" val="102297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67ED3A-2A87-8644-ACE5-21EE8E0DDEE3}" type="slidenum">
              <a:rPr lang="en-US" smtClean="0"/>
              <a:t>2</a:t>
            </a:fld>
            <a:endParaRPr lang="en-US"/>
          </a:p>
        </p:txBody>
      </p:sp>
    </p:spTree>
    <p:extLst>
      <p:ext uri="{BB962C8B-B14F-4D97-AF65-F5344CB8AC3E}">
        <p14:creationId xmlns:p14="http://schemas.microsoft.com/office/powerpoint/2010/main" val="2002718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67ED3A-2A87-8644-ACE5-21EE8E0DDEE3}" type="slidenum">
              <a:rPr lang="en-US" smtClean="0"/>
              <a:t>20</a:t>
            </a:fld>
            <a:endParaRPr lang="en-US"/>
          </a:p>
        </p:txBody>
      </p:sp>
    </p:spTree>
    <p:extLst>
      <p:ext uri="{BB962C8B-B14F-4D97-AF65-F5344CB8AC3E}">
        <p14:creationId xmlns:p14="http://schemas.microsoft.com/office/powerpoint/2010/main" val="1347451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67ED3A-2A87-8644-ACE5-21EE8E0DDEE3}" type="slidenum">
              <a:rPr lang="en-US" smtClean="0"/>
              <a:t>21</a:t>
            </a:fld>
            <a:endParaRPr lang="en-US"/>
          </a:p>
        </p:txBody>
      </p:sp>
    </p:spTree>
    <p:extLst>
      <p:ext uri="{BB962C8B-B14F-4D97-AF65-F5344CB8AC3E}">
        <p14:creationId xmlns:p14="http://schemas.microsoft.com/office/powerpoint/2010/main" val="549534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67ED3A-2A87-8644-ACE5-21EE8E0DDEE3}" type="slidenum">
              <a:rPr lang="en-US" smtClean="0"/>
              <a:t>22</a:t>
            </a:fld>
            <a:endParaRPr lang="en-US"/>
          </a:p>
        </p:txBody>
      </p:sp>
    </p:spTree>
    <p:extLst>
      <p:ext uri="{BB962C8B-B14F-4D97-AF65-F5344CB8AC3E}">
        <p14:creationId xmlns:p14="http://schemas.microsoft.com/office/powerpoint/2010/main" val="4273277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7ED3A-2A87-8644-ACE5-21EE8E0DDEE3}" type="slidenum">
              <a:rPr lang="en-US" smtClean="0"/>
              <a:t>23</a:t>
            </a:fld>
            <a:endParaRPr lang="en-US"/>
          </a:p>
        </p:txBody>
      </p:sp>
    </p:spTree>
    <p:extLst>
      <p:ext uri="{BB962C8B-B14F-4D97-AF65-F5344CB8AC3E}">
        <p14:creationId xmlns:p14="http://schemas.microsoft.com/office/powerpoint/2010/main" val="1767100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67ED3A-2A87-8644-ACE5-21EE8E0DDEE3}" type="slidenum">
              <a:rPr lang="en-US" smtClean="0"/>
              <a:t>24</a:t>
            </a:fld>
            <a:endParaRPr lang="en-US"/>
          </a:p>
        </p:txBody>
      </p:sp>
    </p:spTree>
    <p:extLst>
      <p:ext uri="{BB962C8B-B14F-4D97-AF65-F5344CB8AC3E}">
        <p14:creationId xmlns:p14="http://schemas.microsoft.com/office/powerpoint/2010/main" val="4093189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Coaches 7</a:t>
            </a:r>
          </a:p>
          <a:p>
            <a:r>
              <a:rPr lang="en-US" dirty="0"/>
              <a:t>2 from AOE</a:t>
            </a:r>
          </a:p>
        </p:txBody>
      </p:sp>
      <p:sp>
        <p:nvSpPr>
          <p:cNvPr id="4" name="Slide Number Placeholder 3"/>
          <p:cNvSpPr>
            <a:spLocks noGrp="1"/>
          </p:cNvSpPr>
          <p:nvPr>
            <p:ph type="sldNum" sz="quarter" idx="10"/>
          </p:nvPr>
        </p:nvSpPr>
        <p:spPr/>
        <p:txBody>
          <a:bodyPr/>
          <a:lstStyle/>
          <a:p>
            <a:fld id="{4B4E3187-1A0F-A041-87FB-39F77E522553}" type="slidenum">
              <a:rPr lang="en-US" smtClean="0"/>
              <a:t>3</a:t>
            </a:fld>
            <a:endParaRPr lang="en-US"/>
          </a:p>
        </p:txBody>
      </p:sp>
    </p:spTree>
    <p:extLst>
      <p:ext uri="{BB962C8B-B14F-4D97-AF65-F5344CB8AC3E}">
        <p14:creationId xmlns:p14="http://schemas.microsoft.com/office/powerpoint/2010/main" val="1788799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E3187-1A0F-A041-87FB-39F77E522553}" type="slidenum">
              <a:rPr lang="en-US" smtClean="0"/>
              <a:t>4</a:t>
            </a:fld>
            <a:endParaRPr lang="en-US"/>
          </a:p>
        </p:txBody>
      </p:sp>
    </p:spTree>
    <p:extLst>
      <p:ext uri="{BB962C8B-B14F-4D97-AF65-F5344CB8AC3E}">
        <p14:creationId xmlns:p14="http://schemas.microsoft.com/office/powerpoint/2010/main" val="1729332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E3187-1A0F-A041-87FB-39F77E522553}" type="slidenum">
              <a:rPr lang="en-US" smtClean="0"/>
              <a:t>5</a:t>
            </a:fld>
            <a:endParaRPr lang="en-US"/>
          </a:p>
        </p:txBody>
      </p:sp>
    </p:spTree>
    <p:extLst>
      <p:ext uri="{BB962C8B-B14F-4D97-AF65-F5344CB8AC3E}">
        <p14:creationId xmlns:p14="http://schemas.microsoft.com/office/powerpoint/2010/main" val="426372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67ED3A-2A87-8644-ACE5-21EE8E0DDEE3}" type="slidenum">
              <a:rPr lang="en-US" smtClean="0"/>
              <a:t>6</a:t>
            </a:fld>
            <a:endParaRPr lang="en-US"/>
          </a:p>
        </p:txBody>
      </p:sp>
    </p:spTree>
    <p:extLst>
      <p:ext uri="{BB962C8B-B14F-4D97-AF65-F5344CB8AC3E}">
        <p14:creationId xmlns:p14="http://schemas.microsoft.com/office/powerpoint/2010/main" val="125281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67ED3A-2A87-8644-ACE5-21EE8E0DDEE3}" type="slidenum">
              <a:rPr lang="en-US" smtClean="0"/>
              <a:t>7</a:t>
            </a:fld>
            <a:endParaRPr lang="en-US"/>
          </a:p>
        </p:txBody>
      </p:sp>
    </p:spTree>
    <p:extLst>
      <p:ext uri="{BB962C8B-B14F-4D97-AF65-F5344CB8AC3E}">
        <p14:creationId xmlns:p14="http://schemas.microsoft.com/office/powerpoint/2010/main" val="3024466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67ED3A-2A87-8644-ACE5-21EE8E0DDEE3}" type="slidenum">
              <a:rPr lang="en-US" smtClean="0"/>
              <a:t>8</a:t>
            </a:fld>
            <a:endParaRPr lang="en-US"/>
          </a:p>
        </p:txBody>
      </p:sp>
    </p:spTree>
    <p:extLst>
      <p:ext uri="{BB962C8B-B14F-4D97-AF65-F5344CB8AC3E}">
        <p14:creationId xmlns:p14="http://schemas.microsoft.com/office/powerpoint/2010/main" val="3953272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solidFill>
                  <a:schemeClr val="dk1"/>
                </a:solidFill>
                <a:ea typeface="Calibri"/>
                <a:cs typeface="Calibri"/>
                <a:sym typeface="Calibri"/>
              </a:rPr>
              <a:t>This is the cover logo of the </a:t>
            </a:r>
            <a:r>
              <a:rPr lang="en-US" dirty="0" err="1">
                <a:solidFill>
                  <a:schemeClr val="dk1"/>
                </a:solidFill>
                <a:ea typeface="Calibri"/>
                <a:cs typeface="Calibri"/>
                <a:sym typeface="Calibri"/>
              </a:rPr>
              <a:t>VTmtss</a:t>
            </a:r>
            <a:r>
              <a:rPr lang="en-US" dirty="0">
                <a:solidFill>
                  <a:schemeClr val="dk1"/>
                </a:solidFill>
                <a:ea typeface="Calibri"/>
                <a:cs typeface="Calibri"/>
                <a:sym typeface="Calibri"/>
              </a:rPr>
              <a:t> field guide. Goal is to leverage all aspects of a school system to equitably consider, acquire, and distribute its human and materials resources to support all learners. </a:t>
            </a:r>
          </a:p>
          <a:p>
            <a:endParaRPr lang="en-US" dirty="0"/>
          </a:p>
          <a:p>
            <a:r>
              <a:rPr lang="en-US" dirty="0"/>
              <a:t>In today’s session we are going to make the argument that we can use the MTSS framework to facilitate student and family engagement and development relationships, and promote social, academic, and behavioral success.</a:t>
            </a:r>
          </a:p>
          <a:p>
            <a:endParaRPr lang="en-US" dirty="0"/>
          </a:p>
          <a:p>
            <a:r>
              <a:rPr lang="en-US" dirty="0"/>
              <a:t>MTSS is a starting place and organizing framework for how we think about supporting our kids - not new but great place to serve us in planning and transition.</a:t>
            </a:r>
          </a:p>
          <a:p>
            <a:endParaRPr lang="en-US" dirty="0"/>
          </a:p>
          <a:p>
            <a:r>
              <a:rPr lang="en-US" dirty="0"/>
              <a:t>Need to use the framework so as we plan to transition back, we do not try to do too much or bump into each other. MTSS will help us organize the most effective and efficient strategies.</a:t>
            </a:r>
          </a:p>
          <a:p>
            <a:endParaRPr lang="en-US" dirty="0"/>
          </a:p>
          <a:p>
            <a:r>
              <a:rPr lang="en-US" dirty="0"/>
              <a:t>Team is a key feature to organizing</a:t>
            </a:r>
          </a:p>
        </p:txBody>
      </p:sp>
      <p:sp>
        <p:nvSpPr>
          <p:cNvPr id="4" name="Slide Number Placeholder 3"/>
          <p:cNvSpPr>
            <a:spLocks noGrp="1"/>
          </p:cNvSpPr>
          <p:nvPr>
            <p:ph type="sldNum" sz="quarter" idx="5"/>
          </p:nvPr>
        </p:nvSpPr>
        <p:spPr/>
        <p:txBody>
          <a:bodyPr/>
          <a:lstStyle/>
          <a:p>
            <a:fld id="{9B6594F3-EC37-4B22-9C7D-0C1ACC6E6CBA}" type="slidenum">
              <a:rPr lang="en-US" smtClean="0"/>
              <a:t>9</a:t>
            </a:fld>
            <a:endParaRPr lang="en-US"/>
          </a:p>
        </p:txBody>
      </p:sp>
    </p:spTree>
    <p:extLst>
      <p:ext uri="{BB962C8B-B14F-4D97-AF65-F5344CB8AC3E}">
        <p14:creationId xmlns:p14="http://schemas.microsoft.com/office/powerpoint/2010/main" val="159076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6AF6-F783-4046-B5F7-8D903E19B4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1EDAEF-4142-B047-A885-7AE7916677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4B1DDA-FE2E-0E41-BF94-567B99080E26}"/>
              </a:ext>
            </a:extLst>
          </p:cNvPr>
          <p:cNvSpPr>
            <a:spLocks noGrp="1"/>
          </p:cNvSpPr>
          <p:nvPr>
            <p:ph type="dt" sz="half" idx="10"/>
          </p:nvPr>
        </p:nvSpPr>
        <p:spPr/>
        <p:txBody>
          <a:bodyPr/>
          <a:lstStyle/>
          <a:p>
            <a:fld id="{CEB8AD98-0CD3-E749-8211-ADD5B4C09DC9}" type="datetimeFigureOut">
              <a:rPr lang="en-US" smtClean="0"/>
              <a:t>5/7/20</a:t>
            </a:fld>
            <a:endParaRPr lang="en-US"/>
          </a:p>
        </p:txBody>
      </p:sp>
      <p:sp>
        <p:nvSpPr>
          <p:cNvPr id="5" name="Footer Placeholder 4">
            <a:extLst>
              <a:ext uri="{FF2B5EF4-FFF2-40B4-BE49-F238E27FC236}">
                <a16:creationId xmlns:a16="http://schemas.microsoft.com/office/drawing/2014/main" id="{037F355D-DE7D-7D48-B62D-9B229D0D9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D71CB-0AD6-1F42-93AB-CA539649F899}"/>
              </a:ext>
            </a:extLst>
          </p:cNvPr>
          <p:cNvSpPr>
            <a:spLocks noGrp="1"/>
          </p:cNvSpPr>
          <p:nvPr>
            <p:ph type="sldNum" sz="quarter" idx="12"/>
          </p:nvPr>
        </p:nvSpPr>
        <p:spPr/>
        <p:txBody>
          <a:bodyPr/>
          <a:lstStyle/>
          <a:p>
            <a:fld id="{CFA7790C-E310-E647-8B22-62DDFBEB8874}" type="slidenum">
              <a:rPr lang="en-US" smtClean="0"/>
              <a:t>‹#›</a:t>
            </a:fld>
            <a:endParaRPr lang="en-US"/>
          </a:p>
        </p:txBody>
      </p:sp>
    </p:spTree>
    <p:extLst>
      <p:ext uri="{BB962C8B-B14F-4D97-AF65-F5344CB8AC3E}">
        <p14:creationId xmlns:p14="http://schemas.microsoft.com/office/powerpoint/2010/main" val="339777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37F5C-0122-924C-BF0F-ACA86F2903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40B86-2132-8047-BD57-5D22ABD686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FA1CA-B201-C24D-84EB-076EB5DA69CD}"/>
              </a:ext>
            </a:extLst>
          </p:cNvPr>
          <p:cNvSpPr>
            <a:spLocks noGrp="1"/>
          </p:cNvSpPr>
          <p:nvPr>
            <p:ph type="dt" sz="half" idx="10"/>
          </p:nvPr>
        </p:nvSpPr>
        <p:spPr/>
        <p:txBody>
          <a:bodyPr/>
          <a:lstStyle/>
          <a:p>
            <a:fld id="{CEB8AD98-0CD3-E749-8211-ADD5B4C09DC9}" type="datetimeFigureOut">
              <a:rPr lang="en-US" smtClean="0"/>
              <a:t>5/7/20</a:t>
            </a:fld>
            <a:endParaRPr lang="en-US"/>
          </a:p>
        </p:txBody>
      </p:sp>
      <p:sp>
        <p:nvSpPr>
          <p:cNvPr id="5" name="Footer Placeholder 4">
            <a:extLst>
              <a:ext uri="{FF2B5EF4-FFF2-40B4-BE49-F238E27FC236}">
                <a16:creationId xmlns:a16="http://schemas.microsoft.com/office/drawing/2014/main" id="{508ED23D-B0BB-984B-90A9-FD18139641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D968C9-2D4C-554E-A968-9E93F848BFAA}"/>
              </a:ext>
            </a:extLst>
          </p:cNvPr>
          <p:cNvSpPr>
            <a:spLocks noGrp="1"/>
          </p:cNvSpPr>
          <p:nvPr>
            <p:ph type="sldNum" sz="quarter" idx="12"/>
          </p:nvPr>
        </p:nvSpPr>
        <p:spPr/>
        <p:txBody>
          <a:bodyPr/>
          <a:lstStyle/>
          <a:p>
            <a:fld id="{CFA7790C-E310-E647-8B22-62DDFBEB8874}" type="slidenum">
              <a:rPr lang="en-US" smtClean="0"/>
              <a:t>‹#›</a:t>
            </a:fld>
            <a:endParaRPr lang="en-US"/>
          </a:p>
        </p:txBody>
      </p:sp>
    </p:spTree>
    <p:extLst>
      <p:ext uri="{BB962C8B-B14F-4D97-AF65-F5344CB8AC3E}">
        <p14:creationId xmlns:p14="http://schemas.microsoft.com/office/powerpoint/2010/main" val="3883462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3A7F8A-5C3F-6E49-B25F-718524F11F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6DB8E7-FF09-B249-B510-B752E0D901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92E98C-9B53-6046-A182-410C468C7301}"/>
              </a:ext>
            </a:extLst>
          </p:cNvPr>
          <p:cNvSpPr>
            <a:spLocks noGrp="1"/>
          </p:cNvSpPr>
          <p:nvPr>
            <p:ph type="dt" sz="half" idx="10"/>
          </p:nvPr>
        </p:nvSpPr>
        <p:spPr/>
        <p:txBody>
          <a:bodyPr/>
          <a:lstStyle/>
          <a:p>
            <a:fld id="{CEB8AD98-0CD3-E749-8211-ADD5B4C09DC9}" type="datetimeFigureOut">
              <a:rPr lang="en-US" smtClean="0"/>
              <a:t>5/7/20</a:t>
            </a:fld>
            <a:endParaRPr lang="en-US"/>
          </a:p>
        </p:txBody>
      </p:sp>
      <p:sp>
        <p:nvSpPr>
          <p:cNvPr id="5" name="Footer Placeholder 4">
            <a:extLst>
              <a:ext uri="{FF2B5EF4-FFF2-40B4-BE49-F238E27FC236}">
                <a16:creationId xmlns:a16="http://schemas.microsoft.com/office/drawing/2014/main" id="{3BAB2F07-A9F5-CC40-B72D-CB6C4B6CF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878565-3DAB-0F4A-B2A9-C02F7356DD30}"/>
              </a:ext>
            </a:extLst>
          </p:cNvPr>
          <p:cNvSpPr>
            <a:spLocks noGrp="1"/>
          </p:cNvSpPr>
          <p:nvPr>
            <p:ph type="sldNum" sz="quarter" idx="12"/>
          </p:nvPr>
        </p:nvSpPr>
        <p:spPr/>
        <p:txBody>
          <a:bodyPr/>
          <a:lstStyle/>
          <a:p>
            <a:fld id="{CFA7790C-E310-E647-8B22-62DDFBEB8874}" type="slidenum">
              <a:rPr lang="en-US" smtClean="0"/>
              <a:t>‹#›</a:t>
            </a:fld>
            <a:endParaRPr lang="en-US"/>
          </a:p>
        </p:txBody>
      </p:sp>
    </p:spTree>
    <p:extLst>
      <p:ext uri="{BB962C8B-B14F-4D97-AF65-F5344CB8AC3E}">
        <p14:creationId xmlns:p14="http://schemas.microsoft.com/office/powerpoint/2010/main" val="448615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09600" y="274640"/>
            <a:ext cx="10972800" cy="1020763"/>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2"/>
              </a:buClr>
              <a:buSzPts val="2800"/>
              <a:buFont typeface="Century Gothic"/>
              <a:buNone/>
              <a:defRPr sz="2800" b="0" i="0" u="none" strike="noStrike" cap="none">
                <a:solidFill>
                  <a:schemeClr val="dk2"/>
                </a:solidFill>
                <a:latin typeface="Century Gothic"/>
                <a:ea typeface="Century Gothic"/>
                <a:cs typeface="Century Gothic"/>
                <a:sym typeface="Century Gothic"/>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Shape 60"/>
          <p:cNvSpPr txBox="1">
            <a:spLocks noGrp="1"/>
          </p:cNvSpPr>
          <p:nvPr>
            <p:ph type="dt" idx="10"/>
          </p:nvPr>
        </p:nvSpPr>
        <p:spPr>
          <a:xfrm>
            <a:off x="609600" y="6367995"/>
            <a:ext cx="1083733"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100">
                <a:solidFill>
                  <a:srgbClr val="926F00"/>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1828800" y="6367995"/>
            <a:ext cx="6502400" cy="3651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100">
                <a:solidFill>
                  <a:srgbClr val="926F00"/>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8432800" y="6367995"/>
            <a:ext cx="8128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100">
                <a:solidFill>
                  <a:srgbClr val="926F00"/>
                </a:solidFill>
                <a:latin typeface="Calibri"/>
                <a:ea typeface="Calibri"/>
                <a:cs typeface="Calibri"/>
                <a:sym typeface="Calibri"/>
              </a:defRPr>
            </a:lvl1pPr>
            <a:lvl2pPr marL="0" marR="0" lvl="1" indent="0" algn="r" rtl="0">
              <a:spcBef>
                <a:spcPts val="0"/>
              </a:spcBef>
              <a:buNone/>
              <a:defRPr sz="1100">
                <a:solidFill>
                  <a:srgbClr val="926F00"/>
                </a:solidFill>
                <a:latin typeface="Calibri"/>
                <a:ea typeface="Calibri"/>
                <a:cs typeface="Calibri"/>
                <a:sym typeface="Calibri"/>
              </a:defRPr>
            </a:lvl2pPr>
            <a:lvl3pPr marL="0" marR="0" lvl="2" indent="0" algn="r" rtl="0">
              <a:spcBef>
                <a:spcPts val="0"/>
              </a:spcBef>
              <a:buNone/>
              <a:defRPr sz="1100">
                <a:solidFill>
                  <a:srgbClr val="926F00"/>
                </a:solidFill>
                <a:latin typeface="Calibri"/>
                <a:ea typeface="Calibri"/>
                <a:cs typeface="Calibri"/>
                <a:sym typeface="Calibri"/>
              </a:defRPr>
            </a:lvl3pPr>
            <a:lvl4pPr marL="0" marR="0" lvl="3" indent="0" algn="r" rtl="0">
              <a:spcBef>
                <a:spcPts val="0"/>
              </a:spcBef>
              <a:buNone/>
              <a:defRPr sz="1100">
                <a:solidFill>
                  <a:srgbClr val="926F00"/>
                </a:solidFill>
                <a:latin typeface="Calibri"/>
                <a:ea typeface="Calibri"/>
                <a:cs typeface="Calibri"/>
                <a:sym typeface="Calibri"/>
              </a:defRPr>
            </a:lvl4pPr>
            <a:lvl5pPr marL="0" marR="0" lvl="4" indent="0" algn="r" rtl="0">
              <a:spcBef>
                <a:spcPts val="0"/>
              </a:spcBef>
              <a:buNone/>
              <a:defRPr sz="1100">
                <a:solidFill>
                  <a:srgbClr val="926F00"/>
                </a:solidFill>
                <a:latin typeface="Calibri"/>
                <a:ea typeface="Calibri"/>
                <a:cs typeface="Calibri"/>
                <a:sym typeface="Calibri"/>
              </a:defRPr>
            </a:lvl5pPr>
            <a:lvl6pPr marL="0" marR="0" lvl="5" indent="0" algn="r" rtl="0">
              <a:spcBef>
                <a:spcPts val="0"/>
              </a:spcBef>
              <a:buNone/>
              <a:defRPr sz="1100">
                <a:solidFill>
                  <a:srgbClr val="926F00"/>
                </a:solidFill>
                <a:latin typeface="Calibri"/>
                <a:ea typeface="Calibri"/>
                <a:cs typeface="Calibri"/>
                <a:sym typeface="Calibri"/>
              </a:defRPr>
            </a:lvl6pPr>
            <a:lvl7pPr marL="0" marR="0" lvl="6" indent="0" algn="r" rtl="0">
              <a:spcBef>
                <a:spcPts val="0"/>
              </a:spcBef>
              <a:buNone/>
              <a:defRPr sz="1100">
                <a:solidFill>
                  <a:srgbClr val="926F00"/>
                </a:solidFill>
                <a:latin typeface="Calibri"/>
                <a:ea typeface="Calibri"/>
                <a:cs typeface="Calibri"/>
                <a:sym typeface="Calibri"/>
              </a:defRPr>
            </a:lvl7pPr>
            <a:lvl8pPr marL="0" marR="0" lvl="7" indent="0" algn="r" rtl="0">
              <a:spcBef>
                <a:spcPts val="0"/>
              </a:spcBef>
              <a:buNone/>
              <a:defRPr sz="1100">
                <a:solidFill>
                  <a:srgbClr val="926F00"/>
                </a:solidFill>
                <a:latin typeface="Calibri"/>
                <a:ea typeface="Calibri"/>
                <a:cs typeface="Calibri"/>
                <a:sym typeface="Calibri"/>
              </a:defRPr>
            </a:lvl8pPr>
            <a:lvl9pPr marL="0" marR="0" lvl="8" indent="0" algn="r" rtl="0">
              <a:spcBef>
                <a:spcPts val="0"/>
              </a:spcBef>
              <a:buNone/>
              <a:defRPr sz="1100">
                <a:solidFill>
                  <a:srgbClr val="926F00"/>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1385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92103-E729-8849-9546-1FFFD8E416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7A7257-9304-A840-8BE5-4619F42593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9D1389-A616-CC4C-BA28-2C13A59FCE40}"/>
              </a:ext>
            </a:extLst>
          </p:cNvPr>
          <p:cNvSpPr>
            <a:spLocks noGrp="1"/>
          </p:cNvSpPr>
          <p:nvPr>
            <p:ph type="dt" sz="half" idx="10"/>
          </p:nvPr>
        </p:nvSpPr>
        <p:spPr/>
        <p:txBody>
          <a:bodyPr/>
          <a:lstStyle/>
          <a:p>
            <a:fld id="{CEB8AD98-0CD3-E749-8211-ADD5B4C09DC9}" type="datetimeFigureOut">
              <a:rPr lang="en-US" smtClean="0"/>
              <a:t>5/7/20</a:t>
            </a:fld>
            <a:endParaRPr lang="en-US"/>
          </a:p>
        </p:txBody>
      </p:sp>
      <p:sp>
        <p:nvSpPr>
          <p:cNvPr id="5" name="Footer Placeholder 4">
            <a:extLst>
              <a:ext uri="{FF2B5EF4-FFF2-40B4-BE49-F238E27FC236}">
                <a16:creationId xmlns:a16="http://schemas.microsoft.com/office/drawing/2014/main" id="{7B9F8B62-59A5-844C-993F-E65791A0D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3B308-10E0-0A41-812B-468C597D76E6}"/>
              </a:ext>
            </a:extLst>
          </p:cNvPr>
          <p:cNvSpPr>
            <a:spLocks noGrp="1"/>
          </p:cNvSpPr>
          <p:nvPr>
            <p:ph type="sldNum" sz="quarter" idx="12"/>
          </p:nvPr>
        </p:nvSpPr>
        <p:spPr/>
        <p:txBody>
          <a:bodyPr/>
          <a:lstStyle/>
          <a:p>
            <a:fld id="{CFA7790C-E310-E647-8B22-62DDFBEB8874}" type="slidenum">
              <a:rPr lang="en-US" smtClean="0"/>
              <a:t>‹#›</a:t>
            </a:fld>
            <a:endParaRPr lang="en-US"/>
          </a:p>
        </p:txBody>
      </p:sp>
    </p:spTree>
    <p:extLst>
      <p:ext uri="{BB962C8B-B14F-4D97-AF65-F5344CB8AC3E}">
        <p14:creationId xmlns:p14="http://schemas.microsoft.com/office/powerpoint/2010/main" val="220074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C1AB-1CE4-884F-9C52-BC99DB199B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D87DD9-76F2-6B48-92B6-D53B04263F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707547-F4EE-9348-BCD6-E8513161B698}"/>
              </a:ext>
            </a:extLst>
          </p:cNvPr>
          <p:cNvSpPr>
            <a:spLocks noGrp="1"/>
          </p:cNvSpPr>
          <p:nvPr>
            <p:ph type="dt" sz="half" idx="10"/>
          </p:nvPr>
        </p:nvSpPr>
        <p:spPr/>
        <p:txBody>
          <a:bodyPr/>
          <a:lstStyle/>
          <a:p>
            <a:fld id="{CEB8AD98-0CD3-E749-8211-ADD5B4C09DC9}" type="datetimeFigureOut">
              <a:rPr lang="en-US" smtClean="0"/>
              <a:t>5/7/20</a:t>
            </a:fld>
            <a:endParaRPr lang="en-US"/>
          </a:p>
        </p:txBody>
      </p:sp>
      <p:sp>
        <p:nvSpPr>
          <p:cNvPr id="5" name="Footer Placeholder 4">
            <a:extLst>
              <a:ext uri="{FF2B5EF4-FFF2-40B4-BE49-F238E27FC236}">
                <a16:creationId xmlns:a16="http://schemas.microsoft.com/office/drawing/2014/main" id="{0630DE79-5733-D243-A1F9-22E285684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8BEBE-DA98-B147-87E1-A7C55E607511}"/>
              </a:ext>
            </a:extLst>
          </p:cNvPr>
          <p:cNvSpPr>
            <a:spLocks noGrp="1"/>
          </p:cNvSpPr>
          <p:nvPr>
            <p:ph type="sldNum" sz="quarter" idx="12"/>
          </p:nvPr>
        </p:nvSpPr>
        <p:spPr/>
        <p:txBody>
          <a:bodyPr/>
          <a:lstStyle/>
          <a:p>
            <a:fld id="{CFA7790C-E310-E647-8B22-62DDFBEB8874}" type="slidenum">
              <a:rPr lang="en-US" smtClean="0"/>
              <a:t>‹#›</a:t>
            </a:fld>
            <a:endParaRPr lang="en-US"/>
          </a:p>
        </p:txBody>
      </p:sp>
    </p:spTree>
    <p:extLst>
      <p:ext uri="{BB962C8B-B14F-4D97-AF65-F5344CB8AC3E}">
        <p14:creationId xmlns:p14="http://schemas.microsoft.com/office/powerpoint/2010/main" val="314671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BADD-0F95-F144-A491-1F79D815C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8AD78-82C0-1245-ADBD-AE265B0ABE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700FA1-BD2F-DB48-83B1-76F6D08688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E2851-2A3E-964D-A137-CDE3A0C02CE8}"/>
              </a:ext>
            </a:extLst>
          </p:cNvPr>
          <p:cNvSpPr>
            <a:spLocks noGrp="1"/>
          </p:cNvSpPr>
          <p:nvPr>
            <p:ph type="dt" sz="half" idx="10"/>
          </p:nvPr>
        </p:nvSpPr>
        <p:spPr/>
        <p:txBody>
          <a:bodyPr/>
          <a:lstStyle/>
          <a:p>
            <a:fld id="{CEB8AD98-0CD3-E749-8211-ADD5B4C09DC9}" type="datetimeFigureOut">
              <a:rPr lang="en-US" smtClean="0"/>
              <a:t>5/7/20</a:t>
            </a:fld>
            <a:endParaRPr lang="en-US"/>
          </a:p>
        </p:txBody>
      </p:sp>
      <p:sp>
        <p:nvSpPr>
          <p:cNvPr id="6" name="Footer Placeholder 5">
            <a:extLst>
              <a:ext uri="{FF2B5EF4-FFF2-40B4-BE49-F238E27FC236}">
                <a16:creationId xmlns:a16="http://schemas.microsoft.com/office/drawing/2014/main" id="{0E508387-9FE1-254F-AA77-B60995C0EF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CD854C-501F-DF42-841A-CB5DFE9DC67B}"/>
              </a:ext>
            </a:extLst>
          </p:cNvPr>
          <p:cNvSpPr>
            <a:spLocks noGrp="1"/>
          </p:cNvSpPr>
          <p:nvPr>
            <p:ph type="sldNum" sz="quarter" idx="12"/>
          </p:nvPr>
        </p:nvSpPr>
        <p:spPr/>
        <p:txBody>
          <a:bodyPr/>
          <a:lstStyle/>
          <a:p>
            <a:fld id="{CFA7790C-E310-E647-8B22-62DDFBEB8874}" type="slidenum">
              <a:rPr lang="en-US" smtClean="0"/>
              <a:t>‹#›</a:t>
            </a:fld>
            <a:endParaRPr lang="en-US"/>
          </a:p>
        </p:txBody>
      </p:sp>
    </p:spTree>
    <p:extLst>
      <p:ext uri="{BB962C8B-B14F-4D97-AF65-F5344CB8AC3E}">
        <p14:creationId xmlns:p14="http://schemas.microsoft.com/office/powerpoint/2010/main" val="11461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D4C9-D034-2947-A592-00358ED628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2EE5DE-1410-D245-AD0A-55019208B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8381BF-AFEF-034A-8909-67B8BBF651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48BD00-8788-8B44-AFC0-619F4EE54D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A5A8BE-5CC4-F848-B12F-BBBF0DB1E5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047A70-383A-B148-9F1A-CE72F0B78BC9}"/>
              </a:ext>
            </a:extLst>
          </p:cNvPr>
          <p:cNvSpPr>
            <a:spLocks noGrp="1"/>
          </p:cNvSpPr>
          <p:nvPr>
            <p:ph type="dt" sz="half" idx="10"/>
          </p:nvPr>
        </p:nvSpPr>
        <p:spPr/>
        <p:txBody>
          <a:bodyPr/>
          <a:lstStyle/>
          <a:p>
            <a:fld id="{CEB8AD98-0CD3-E749-8211-ADD5B4C09DC9}" type="datetimeFigureOut">
              <a:rPr lang="en-US" smtClean="0"/>
              <a:t>5/7/20</a:t>
            </a:fld>
            <a:endParaRPr lang="en-US"/>
          </a:p>
        </p:txBody>
      </p:sp>
      <p:sp>
        <p:nvSpPr>
          <p:cNvPr id="8" name="Footer Placeholder 7">
            <a:extLst>
              <a:ext uri="{FF2B5EF4-FFF2-40B4-BE49-F238E27FC236}">
                <a16:creationId xmlns:a16="http://schemas.microsoft.com/office/drawing/2014/main" id="{3C59C677-36FA-494B-8944-B6A7E1DB25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10B1DA-D95E-7F4D-AB57-1E4DE7D44389}"/>
              </a:ext>
            </a:extLst>
          </p:cNvPr>
          <p:cNvSpPr>
            <a:spLocks noGrp="1"/>
          </p:cNvSpPr>
          <p:nvPr>
            <p:ph type="sldNum" sz="quarter" idx="12"/>
          </p:nvPr>
        </p:nvSpPr>
        <p:spPr/>
        <p:txBody>
          <a:bodyPr/>
          <a:lstStyle/>
          <a:p>
            <a:fld id="{CFA7790C-E310-E647-8B22-62DDFBEB8874}" type="slidenum">
              <a:rPr lang="en-US" smtClean="0"/>
              <a:t>‹#›</a:t>
            </a:fld>
            <a:endParaRPr lang="en-US"/>
          </a:p>
        </p:txBody>
      </p:sp>
    </p:spTree>
    <p:extLst>
      <p:ext uri="{BB962C8B-B14F-4D97-AF65-F5344CB8AC3E}">
        <p14:creationId xmlns:p14="http://schemas.microsoft.com/office/powerpoint/2010/main" val="189189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861C-B2E4-D44E-BCCD-ACA9887A5F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061181-4BA5-8B44-8818-B023E17D3B6E}"/>
              </a:ext>
            </a:extLst>
          </p:cNvPr>
          <p:cNvSpPr>
            <a:spLocks noGrp="1"/>
          </p:cNvSpPr>
          <p:nvPr>
            <p:ph type="dt" sz="half" idx="10"/>
          </p:nvPr>
        </p:nvSpPr>
        <p:spPr/>
        <p:txBody>
          <a:bodyPr/>
          <a:lstStyle/>
          <a:p>
            <a:fld id="{CEB8AD98-0CD3-E749-8211-ADD5B4C09DC9}" type="datetimeFigureOut">
              <a:rPr lang="en-US" smtClean="0"/>
              <a:t>5/7/20</a:t>
            </a:fld>
            <a:endParaRPr lang="en-US"/>
          </a:p>
        </p:txBody>
      </p:sp>
      <p:sp>
        <p:nvSpPr>
          <p:cNvPr id="4" name="Footer Placeholder 3">
            <a:extLst>
              <a:ext uri="{FF2B5EF4-FFF2-40B4-BE49-F238E27FC236}">
                <a16:creationId xmlns:a16="http://schemas.microsoft.com/office/drawing/2014/main" id="{DA096181-6581-874C-9BCA-FB59F277C2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4867C3-3EA3-364F-81CC-2A0B5C756E4E}"/>
              </a:ext>
            </a:extLst>
          </p:cNvPr>
          <p:cNvSpPr>
            <a:spLocks noGrp="1"/>
          </p:cNvSpPr>
          <p:nvPr>
            <p:ph type="sldNum" sz="quarter" idx="12"/>
          </p:nvPr>
        </p:nvSpPr>
        <p:spPr/>
        <p:txBody>
          <a:bodyPr/>
          <a:lstStyle/>
          <a:p>
            <a:fld id="{CFA7790C-E310-E647-8B22-62DDFBEB8874}" type="slidenum">
              <a:rPr lang="en-US" smtClean="0"/>
              <a:t>‹#›</a:t>
            </a:fld>
            <a:endParaRPr lang="en-US"/>
          </a:p>
        </p:txBody>
      </p:sp>
    </p:spTree>
    <p:extLst>
      <p:ext uri="{BB962C8B-B14F-4D97-AF65-F5344CB8AC3E}">
        <p14:creationId xmlns:p14="http://schemas.microsoft.com/office/powerpoint/2010/main" val="333007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4F468E-E50F-8A43-8BC1-BE154410B0CF}"/>
              </a:ext>
            </a:extLst>
          </p:cNvPr>
          <p:cNvSpPr>
            <a:spLocks noGrp="1"/>
          </p:cNvSpPr>
          <p:nvPr>
            <p:ph type="dt" sz="half" idx="10"/>
          </p:nvPr>
        </p:nvSpPr>
        <p:spPr/>
        <p:txBody>
          <a:bodyPr/>
          <a:lstStyle/>
          <a:p>
            <a:fld id="{CEB8AD98-0CD3-E749-8211-ADD5B4C09DC9}" type="datetimeFigureOut">
              <a:rPr lang="en-US" smtClean="0"/>
              <a:t>5/7/20</a:t>
            </a:fld>
            <a:endParaRPr lang="en-US"/>
          </a:p>
        </p:txBody>
      </p:sp>
      <p:sp>
        <p:nvSpPr>
          <p:cNvPr id="3" name="Footer Placeholder 2">
            <a:extLst>
              <a:ext uri="{FF2B5EF4-FFF2-40B4-BE49-F238E27FC236}">
                <a16:creationId xmlns:a16="http://schemas.microsoft.com/office/drawing/2014/main" id="{FC34214A-EB99-194D-8791-3322F48ABE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D24016-6F32-9E43-A167-6B41301324D4}"/>
              </a:ext>
            </a:extLst>
          </p:cNvPr>
          <p:cNvSpPr>
            <a:spLocks noGrp="1"/>
          </p:cNvSpPr>
          <p:nvPr>
            <p:ph type="sldNum" sz="quarter" idx="12"/>
          </p:nvPr>
        </p:nvSpPr>
        <p:spPr/>
        <p:txBody>
          <a:bodyPr/>
          <a:lstStyle/>
          <a:p>
            <a:fld id="{CFA7790C-E310-E647-8B22-62DDFBEB8874}" type="slidenum">
              <a:rPr lang="en-US" smtClean="0"/>
              <a:t>‹#›</a:t>
            </a:fld>
            <a:endParaRPr lang="en-US"/>
          </a:p>
        </p:txBody>
      </p:sp>
    </p:spTree>
    <p:extLst>
      <p:ext uri="{BB962C8B-B14F-4D97-AF65-F5344CB8AC3E}">
        <p14:creationId xmlns:p14="http://schemas.microsoft.com/office/powerpoint/2010/main" val="1228090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8F1A5-4D74-F347-9220-61A1212B8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009380-554A-CF49-A735-8B95EB0839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C0ED03-CAFF-884D-9291-0C629DD15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3F3B7-AB5C-9549-8C95-E7DA49B25447}"/>
              </a:ext>
            </a:extLst>
          </p:cNvPr>
          <p:cNvSpPr>
            <a:spLocks noGrp="1"/>
          </p:cNvSpPr>
          <p:nvPr>
            <p:ph type="dt" sz="half" idx="10"/>
          </p:nvPr>
        </p:nvSpPr>
        <p:spPr/>
        <p:txBody>
          <a:bodyPr/>
          <a:lstStyle/>
          <a:p>
            <a:fld id="{CEB8AD98-0CD3-E749-8211-ADD5B4C09DC9}" type="datetimeFigureOut">
              <a:rPr lang="en-US" smtClean="0"/>
              <a:t>5/7/20</a:t>
            </a:fld>
            <a:endParaRPr lang="en-US"/>
          </a:p>
        </p:txBody>
      </p:sp>
      <p:sp>
        <p:nvSpPr>
          <p:cNvPr id="6" name="Footer Placeholder 5">
            <a:extLst>
              <a:ext uri="{FF2B5EF4-FFF2-40B4-BE49-F238E27FC236}">
                <a16:creationId xmlns:a16="http://schemas.microsoft.com/office/drawing/2014/main" id="{FBA5A976-ABB4-AF42-B4D3-2D64683FEC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1E8E0-FE1A-024F-871E-87B2FCC6DB82}"/>
              </a:ext>
            </a:extLst>
          </p:cNvPr>
          <p:cNvSpPr>
            <a:spLocks noGrp="1"/>
          </p:cNvSpPr>
          <p:nvPr>
            <p:ph type="sldNum" sz="quarter" idx="12"/>
          </p:nvPr>
        </p:nvSpPr>
        <p:spPr/>
        <p:txBody>
          <a:bodyPr/>
          <a:lstStyle/>
          <a:p>
            <a:fld id="{CFA7790C-E310-E647-8B22-62DDFBEB8874}" type="slidenum">
              <a:rPr lang="en-US" smtClean="0"/>
              <a:t>‹#›</a:t>
            </a:fld>
            <a:endParaRPr lang="en-US"/>
          </a:p>
        </p:txBody>
      </p:sp>
    </p:spTree>
    <p:extLst>
      <p:ext uri="{BB962C8B-B14F-4D97-AF65-F5344CB8AC3E}">
        <p14:creationId xmlns:p14="http://schemas.microsoft.com/office/powerpoint/2010/main" val="332822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A37E0-8E1E-0242-BBBB-75BCE29B2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B1CD3B-4C28-BF43-8050-BBC4DEB8D5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623562-972C-B742-A46E-2A8B0875C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FD81E8-2C00-BA4D-B1E3-0EF982B60B35}"/>
              </a:ext>
            </a:extLst>
          </p:cNvPr>
          <p:cNvSpPr>
            <a:spLocks noGrp="1"/>
          </p:cNvSpPr>
          <p:nvPr>
            <p:ph type="dt" sz="half" idx="10"/>
          </p:nvPr>
        </p:nvSpPr>
        <p:spPr/>
        <p:txBody>
          <a:bodyPr/>
          <a:lstStyle/>
          <a:p>
            <a:fld id="{CEB8AD98-0CD3-E749-8211-ADD5B4C09DC9}" type="datetimeFigureOut">
              <a:rPr lang="en-US" smtClean="0"/>
              <a:t>5/7/20</a:t>
            </a:fld>
            <a:endParaRPr lang="en-US"/>
          </a:p>
        </p:txBody>
      </p:sp>
      <p:sp>
        <p:nvSpPr>
          <p:cNvPr id="6" name="Footer Placeholder 5">
            <a:extLst>
              <a:ext uri="{FF2B5EF4-FFF2-40B4-BE49-F238E27FC236}">
                <a16:creationId xmlns:a16="http://schemas.microsoft.com/office/drawing/2014/main" id="{9B485B32-87F2-6E41-B7D8-A56BF12D4E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B8987A-E79A-C64E-8C04-FA692F51C620}"/>
              </a:ext>
            </a:extLst>
          </p:cNvPr>
          <p:cNvSpPr>
            <a:spLocks noGrp="1"/>
          </p:cNvSpPr>
          <p:nvPr>
            <p:ph type="sldNum" sz="quarter" idx="12"/>
          </p:nvPr>
        </p:nvSpPr>
        <p:spPr/>
        <p:txBody>
          <a:bodyPr/>
          <a:lstStyle/>
          <a:p>
            <a:fld id="{CFA7790C-E310-E647-8B22-62DDFBEB8874}" type="slidenum">
              <a:rPr lang="en-US" smtClean="0"/>
              <a:t>‹#›</a:t>
            </a:fld>
            <a:endParaRPr lang="en-US"/>
          </a:p>
        </p:txBody>
      </p:sp>
    </p:spTree>
    <p:extLst>
      <p:ext uri="{BB962C8B-B14F-4D97-AF65-F5344CB8AC3E}">
        <p14:creationId xmlns:p14="http://schemas.microsoft.com/office/powerpoint/2010/main" val="269703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19AB18-E048-9847-A838-3718158B6C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80CD68-A303-8647-8DCC-D1409E5E3F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4E574-B397-5045-8A71-4D03E6BC1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8AD98-0CD3-E749-8211-ADD5B4C09DC9}" type="datetimeFigureOut">
              <a:rPr lang="en-US" smtClean="0"/>
              <a:t>5/7/20</a:t>
            </a:fld>
            <a:endParaRPr lang="en-US"/>
          </a:p>
        </p:txBody>
      </p:sp>
      <p:sp>
        <p:nvSpPr>
          <p:cNvPr id="5" name="Footer Placeholder 4">
            <a:extLst>
              <a:ext uri="{FF2B5EF4-FFF2-40B4-BE49-F238E27FC236}">
                <a16:creationId xmlns:a16="http://schemas.microsoft.com/office/drawing/2014/main" id="{540B2974-1844-CC41-8EA3-FA3492F20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0CDFA5-4143-F741-932C-0D5A1DF172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7790C-E310-E647-8B22-62DDFBEB8874}" type="slidenum">
              <a:rPr lang="en-US" smtClean="0"/>
              <a:t>‹#›</a:t>
            </a:fld>
            <a:endParaRPr lang="en-US"/>
          </a:p>
        </p:txBody>
      </p:sp>
    </p:spTree>
    <p:extLst>
      <p:ext uri="{BB962C8B-B14F-4D97-AF65-F5344CB8AC3E}">
        <p14:creationId xmlns:p14="http://schemas.microsoft.com/office/powerpoint/2010/main" val="4048916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Nfw1_sBobfVmhs3yFYmgQPMCAbNSGHoH7xPczmrptrM/edit?usp=sharing"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bisvermont.org/training-resources/coordinators-learning-networking-meeting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document/d/1qhuRYIvwbLdbR-lEWwvCaod99QoDugwV-CVgpM74T_k/edi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pbisvermont.org/training-resources/pbis-during-extended-school-closures/" TargetMode="External"/><Relationship Id="rId4" Type="http://schemas.openxmlformats.org/officeDocument/2006/relationships/hyperlink" Target="https://docs.google.com/document/d/1phtPKpg0fR_VmMEvWN7OwFy-rvG_qfiA_OYCluRq740/edi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hyperlink" Target="http://www.pbis.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E457082-69D9-AB49-9C71-71858C9F0C13}"/>
              </a:ext>
            </a:extLst>
          </p:cNvPr>
          <p:cNvSpPr>
            <a:spLocks noGrp="1"/>
          </p:cNvSpPr>
          <p:nvPr>
            <p:ph type="body" sz="half" idx="2"/>
          </p:nvPr>
        </p:nvSpPr>
        <p:spPr>
          <a:xfrm>
            <a:off x="655981" y="142497"/>
            <a:ext cx="10173943" cy="1514853"/>
          </a:xfrm>
        </p:spPr>
        <p:txBody>
          <a:bodyPr>
            <a:normAutofit/>
          </a:bodyPr>
          <a:lstStyle/>
          <a:p>
            <a:pPr algn="ctr"/>
            <a:r>
              <a:rPr lang="en-US" sz="4000" dirty="0"/>
              <a:t>VTPBIS </a:t>
            </a:r>
            <a:r>
              <a:rPr lang="en-US" sz="4000" b="1" i="1" dirty="0"/>
              <a:t>Virtual </a:t>
            </a:r>
            <a:r>
              <a:rPr lang="en-US" sz="4000" dirty="0"/>
              <a:t>Coordinators </a:t>
            </a:r>
          </a:p>
          <a:p>
            <a:pPr algn="ctr"/>
            <a:r>
              <a:rPr lang="en-US" sz="4000" dirty="0"/>
              <a:t>Learning and Networking Meeting</a:t>
            </a:r>
          </a:p>
        </p:txBody>
      </p:sp>
      <p:pic>
        <p:nvPicPr>
          <p:cNvPr id="30" name="Picture 3">
            <a:extLst>
              <a:ext uri="{FF2B5EF4-FFF2-40B4-BE49-F238E27FC236}">
                <a16:creationId xmlns:a16="http://schemas.microsoft.com/office/drawing/2014/main" id="{E837FDDA-5C78-3446-9B7E-74B46326C5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38693" y="291215"/>
            <a:ext cx="1340201" cy="89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3592BB2F-37FF-FC41-A29E-F1CF46B88E5D}"/>
              </a:ext>
            </a:extLst>
          </p:cNvPr>
          <p:cNvSpPr txBox="1"/>
          <p:nvPr/>
        </p:nvSpPr>
        <p:spPr>
          <a:xfrm>
            <a:off x="4926991" y="6192283"/>
            <a:ext cx="1631922" cy="523220"/>
          </a:xfrm>
          <a:prstGeom prst="rect">
            <a:avLst/>
          </a:prstGeom>
          <a:noFill/>
        </p:spPr>
        <p:txBody>
          <a:bodyPr wrap="none" rtlCol="0">
            <a:spAutoFit/>
          </a:bodyPr>
          <a:lstStyle/>
          <a:p>
            <a:r>
              <a:rPr lang="en-US" sz="2800" dirty="0"/>
              <a:t>May 2020</a:t>
            </a:r>
          </a:p>
        </p:txBody>
      </p:sp>
      <p:pic>
        <p:nvPicPr>
          <p:cNvPr id="4" name="Picture 3">
            <a:extLst>
              <a:ext uri="{FF2B5EF4-FFF2-40B4-BE49-F238E27FC236}">
                <a16:creationId xmlns:a16="http://schemas.microsoft.com/office/drawing/2014/main" id="{4A4E2A23-4A31-6941-A556-6A57EB3BB231}"/>
              </a:ext>
            </a:extLst>
          </p:cNvPr>
          <p:cNvPicPr>
            <a:picLocks noChangeAspect="1"/>
          </p:cNvPicPr>
          <p:nvPr/>
        </p:nvPicPr>
        <p:blipFill>
          <a:blip r:embed="rId4"/>
          <a:stretch>
            <a:fillRect/>
          </a:stretch>
        </p:blipFill>
        <p:spPr>
          <a:xfrm>
            <a:off x="1877420" y="1428286"/>
            <a:ext cx="7731064" cy="4386640"/>
          </a:xfrm>
          <a:prstGeom prst="rect">
            <a:avLst/>
          </a:prstGeom>
        </p:spPr>
      </p:pic>
    </p:spTree>
    <p:extLst>
      <p:ext uri="{BB962C8B-B14F-4D97-AF65-F5344CB8AC3E}">
        <p14:creationId xmlns:p14="http://schemas.microsoft.com/office/powerpoint/2010/main" val="2808283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3554ED-A221-7941-8AD6-B22B0A16986D}"/>
              </a:ext>
            </a:extLst>
          </p:cNvPr>
          <p:cNvPicPr>
            <a:picLocks noChangeAspect="1"/>
          </p:cNvPicPr>
          <p:nvPr/>
        </p:nvPicPr>
        <p:blipFill>
          <a:blip r:embed="rId3"/>
          <a:stretch>
            <a:fillRect/>
          </a:stretch>
        </p:blipFill>
        <p:spPr>
          <a:xfrm>
            <a:off x="371961" y="2015921"/>
            <a:ext cx="5518668" cy="4179526"/>
          </a:xfrm>
          <a:prstGeom prst="rect">
            <a:avLst/>
          </a:prstGeom>
        </p:spPr>
      </p:pic>
      <p:pic>
        <p:nvPicPr>
          <p:cNvPr id="8" name="Picture 7" descr="A picture containing screenshot&#10;&#10;Description automatically generated">
            <a:extLst>
              <a:ext uri="{FF2B5EF4-FFF2-40B4-BE49-F238E27FC236}">
                <a16:creationId xmlns:a16="http://schemas.microsoft.com/office/drawing/2014/main" id="{5EC9DE36-A480-EC46-AA2F-FB5F5B328F47}"/>
              </a:ext>
            </a:extLst>
          </p:cNvPr>
          <p:cNvPicPr>
            <a:picLocks noChangeAspect="1"/>
          </p:cNvPicPr>
          <p:nvPr/>
        </p:nvPicPr>
        <p:blipFill>
          <a:blip r:embed="rId4"/>
          <a:stretch>
            <a:fillRect/>
          </a:stretch>
        </p:blipFill>
        <p:spPr>
          <a:xfrm>
            <a:off x="6082453" y="2015921"/>
            <a:ext cx="5728653" cy="4179526"/>
          </a:xfrm>
          <a:prstGeom prst="rect">
            <a:avLst/>
          </a:prstGeom>
        </p:spPr>
      </p:pic>
      <p:sp>
        <p:nvSpPr>
          <p:cNvPr id="10" name="Rectangle 9">
            <a:extLst>
              <a:ext uri="{FF2B5EF4-FFF2-40B4-BE49-F238E27FC236}">
                <a16:creationId xmlns:a16="http://schemas.microsoft.com/office/drawing/2014/main" id="{B0781DD9-7A2F-8748-B8FD-6D5CC375C7D1}"/>
              </a:ext>
            </a:extLst>
          </p:cNvPr>
          <p:cNvSpPr/>
          <p:nvPr/>
        </p:nvSpPr>
        <p:spPr bwMode="auto">
          <a:xfrm>
            <a:off x="1688683" y="245239"/>
            <a:ext cx="8508569" cy="85240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TWO ESSENTIAL OUTCOME CONSIDERATIONS</a:t>
            </a:r>
          </a:p>
        </p:txBody>
      </p:sp>
      <p:sp>
        <p:nvSpPr>
          <p:cNvPr id="11" name="Rectangle 10">
            <a:extLst>
              <a:ext uri="{FF2B5EF4-FFF2-40B4-BE49-F238E27FC236}">
                <a16:creationId xmlns:a16="http://schemas.microsoft.com/office/drawing/2014/main" id="{A9C18BC6-38FF-484D-A7D1-3BDC999709C5}"/>
              </a:ext>
            </a:extLst>
          </p:cNvPr>
          <p:cNvSpPr/>
          <p:nvPr/>
        </p:nvSpPr>
        <p:spPr bwMode="auto">
          <a:xfrm>
            <a:off x="371961" y="1179012"/>
            <a:ext cx="5518668" cy="852407"/>
          </a:xfrm>
          <a:prstGeom prst="rect">
            <a:avLst/>
          </a:prstGeom>
          <a:solidFill>
            <a:srgbClr val="FFC2D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1. Continuum of Support for ALL</a:t>
            </a:r>
          </a:p>
        </p:txBody>
      </p:sp>
      <p:sp>
        <p:nvSpPr>
          <p:cNvPr id="12" name="Rectangle 11">
            <a:extLst>
              <a:ext uri="{FF2B5EF4-FFF2-40B4-BE49-F238E27FC236}">
                <a16:creationId xmlns:a16="http://schemas.microsoft.com/office/drawing/2014/main" id="{2ED54058-1813-4541-B2BF-43BD09F34DDD}"/>
              </a:ext>
            </a:extLst>
          </p:cNvPr>
          <p:cNvSpPr/>
          <p:nvPr/>
        </p:nvSpPr>
        <p:spPr bwMode="auto">
          <a:xfrm>
            <a:off x="6082453" y="1176280"/>
            <a:ext cx="5728653" cy="852407"/>
          </a:xfrm>
          <a:prstGeom prst="rect">
            <a:avLst/>
          </a:prstGeom>
          <a:solidFill>
            <a:srgbClr val="FFC2D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2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2. Outcomes x Data x Practices x Systems </a:t>
            </a:r>
          </a:p>
        </p:txBody>
      </p:sp>
      <p:sp>
        <p:nvSpPr>
          <p:cNvPr id="15" name="Cloud 14">
            <a:extLst>
              <a:ext uri="{FF2B5EF4-FFF2-40B4-BE49-F238E27FC236}">
                <a16:creationId xmlns:a16="http://schemas.microsoft.com/office/drawing/2014/main" id="{29B140CA-51AA-B94C-9032-4EBC768857A3}"/>
              </a:ext>
            </a:extLst>
          </p:cNvPr>
          <p:cNvSpPr/>
          <p:nvPr/>
        </p:nvSpPr>
        <p:spPr bwMode="auto">
          <a:xfrm>
            <a:off x="4293032" y="1953927"/>
            <a:ext cx="3096106" cy="1751308"/>
          </a:xfrm>
          <a:prstGeom prst="cloud">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a:ln>
                  <a:noFill/>
                </a:ln>
                <a:solidFill>
                  <a:schemeClr val="tx1"/>
                </a:solidFill>
                <a:effectLst/>
                <a:latin typeface="Times New Roman" pitchFamily="18" charset="0"/>
              </a:rPr>
              <a:t>If you remember nothing else….</a:t>
            </a:r>
          </a:p>
        </p:txBody>
      </p:sp>
    </p:spTree>
    <p:extLst>
      <p:ext uri="{BB962C8B-B14F-4D97-AF65-F5344CB8AC3E}">
        <p14:creationId xmlns:p14="http://schemas.microsoft.com/office/powerpoint/2010/main" val="181907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anim calcmode="lin" valueType="num">
                                      <p:cBhvr>
                                        <p:cTn id="15" dur="2000" fill="hold"/>
                                        <p:tgtEl>
                                          <p:spTgt spid="12"/>
                                        </p:tgtEl>
                                        <p:attrNameLst>
                                          <p:attrName>ppt_w</p:attrName>
                                        </p:attrNameLst>
                                      </p:cBhvr>
                                      <p:tavLst>
                                        <p:tav tm="0" fmla="#ppt_w*sin(2.5*pi*$)">
                                          <p:val>
                                            <p:fltVal val="0"/>
                                          </p:val>
                                        </p:tav>
                                        <p:tav tm="100000">
                                          <p:val>
                                            <p:fltVal val="1"/>
                                          </p:val>
                                        </p:tav>
                                      </p:tavLst>
                                    </p:anim>
                                    <p:anim calcmode="lin" valueType="num">
                                      <p:cBhvr>
                                        <p:cTn id="1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7455A0-7BC0-434F-8725-649F634393A3}"/>
              </a:ext>
            </a:extLst>
          </p:cNvPr>
          <p:cNvCxnSpPr>
            <a:cxnSpLocks/>
            <a:endCxn id="7" idx="0"/>
          </p:cNvCxnSpPr>
          <p:nvPr/>
        </p:nvCxnSpPr>
        <p:spPr>
          <a:xfrm>
            <a:off x="5924082" y="959370"/>
            <a:ext cx="0" cy="44959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iagonal Stripe 6">
            <a:extLst>
              <a:ext uri="{FF2B5EF4-FFF2-40B4-BE49-F238E27FC236}">
                <a16:creationId xmlns:a16="http://schemas.microsoft.com/office/drawing/2014/main" id="{95DB541E-1DB8-024E-859E-2E1B0F77F9C0}"/>
              </a:ext>
            </a:extLst>
          </p:cNvPr>
          <p:cNvSpPr/>
          <p:nvPr/>
        </p:nvSpPr>
        <p:spPr>
          <a:xfrm rot="13693184">
            <a:off x="4524064" y="3889076"/>
            <a:ext cx="2800037" cy="3132462"/>
          </a:xfrm>
          <a:prstGeom prst="diagStripe">
            <a:avLst>
              <a:gd name="adj" fmla="val 54091"/>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ight Triangle 7">
            <a:extLst>
              <a:ext uri="{FF2B5EF4-FFF2-40B4-BE49-F238E27FC236}">
                <a16:creationId xmlns:a16="http://schemas.microsoft.com/office/drawing/2014/main" id="{14086D47-882A-444B-BA58-F8E19326B53E}"/>
              </a:ext>
            </a:extLst>
          </p:cNvPr>
          <p:cNvSpPr/>
          <p:nvPr/>
        </p:nvSpPr>
        <p:spPr>
          <a:xfrm>
            <a:off x="5924082" y="959370"/>
            <a:ext cx="1035630" cy="2467613"/>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aphicFrame>
        <p:nvGraphicFramePr>
          <p:cNvPr id="9" name="Diagram 8">
            <a:extLst>
              <a:ext uri="{FF2B5EF4-FFF2-40B4-BE49-F238E27FC236}">
                <a16:creationId xmlns:a16="http://schemas.microsoft.com/office/drawing/2014/main" id="{6A8F0324-2C13-7141-8840-FC4B82A05D3B}"/>
              </a:ext>
            </a:extLst>
          </p:cNvPr>
          <p:cNvGraphicFramePr/>
          <p:nvPr/>
        </p:nvGraphicFramePr>
        <p:xfrm>
          <a:off x="2177771" y="1767194"/>
          <a:ext cx="7492621" cy="4702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4392ECC3-8132-D84D-BF45-25776DF197D0}"/>
              </a:ext>
            </a:extLst>
          </p:cNvPr>
          <p:cNvSpPr txBox="1">
            <a:spLocks/>
          </p:cNvSpPr>
          <p:nvPr/>
        </p:nvSpPr>
        <p:spPr>
          <a:xfrm>
            <a:off x="808219" y="273022"/>
            <a:ext cx="10515600" cy="7313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solidFill>
                  <a:schemeClr val="accent1"/>
                </a:solidFill>
              </a:rPr>
              <a:t>Implementation Challenge</a:t>
            </a:r>
          </a:p>
        </p:txBody>
      </p:sp>
    </p:spTree>
    <p:extLst>
      <p:ext uri="{BB962C8B-B14F-4D97-AF65-F5344CB8AC3E}">
        <p14:creationId xmlns:p14="http://schemas.microsoft.com/office/powerpoint/2010/main" val="3374184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7455A0-7BC0-434F-8725-649F634393A3}"/>
              </a:ext>
            </a:extLst>
          </p:cNvPr>
          <p:cNvCxnSpPr>
            <a:cxnSpLocks/>
            <a:endCxn id="7" idx="0"/>
          </p:cNvCxnSpPr>
          <p:nvPr/>
        </p:nvCxnSpPr>
        <p:spPr>
          <a:xfrm>
            <a:off x="5964267" y="854437"/>
            <a:ext cx="1395150" cy="43194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iagonal Stripe 6">
            <a:extLst>
              <a:ext uri="{FF2B5EF4-FFF2-40B4-BE49-F238E27FC236}">
                <a16:creationId xmlns:a16="http://schemas.microsoft.com/office/drawing/2014/main" id="{95DB541E-1DB8-024E-859E-2E1B0F77F9C0}"/>
              </a:ext>
            </a:extLst>
          </p:cNvPr>
          <p:cNvSpPr/>
          <p:nvPr/>
        </p:nvSpPr>
        <p:spPr>
          <a:xfrm rot="12294672">
            <a:off x="5858441" y="3494674"/>
            <a:ext cx="3001953" cy="3358349"/>
          </a:xfrm>
          <a:prstGeom prst="diagStripe">
            <a:avLst>
              <a:gd name="adj" fmla="val 54091"/>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ight Triangle 7">
            <a:extLst>
              <a:ext uri="{FF2B5EF4-FFF2-40B4-BE49-F238E27FC236}">
                <a16:creationId xmlns:a16="http://schemas.microsoft.com/office/drawing/2014/main" id="{14086D47-882A-444B-BA58-F8E19326B53E}"/>
              </a:ext>
            </a:extLst>
          </p:cNvPr>
          <p:cNvSpPr/>
          <p:nvPr/>
        </p:nvSpPr>
        <p:spPr>
          <a:xfrm rot="20473203">
            <a:off x="6382948" y="668074"/>
            <a:ext cx="1146873" cy="2755203"/>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Down Arrow 4">
            <a:extLst>
              <a:ext uri="{FF2B5EF4-FFF2-40B4-BE49-F238E27FC236}">
                <a16:creationId xmlns:a16="http://schemas.microsoft.com/office/drawing/2014/main" id="{75ADADBC-EDFA-A643-9DEE-58B45165FB9B}"/>
              </a:ext>
            </a:extLst>
          </p:cNvPr>
          <p:cNvSpPr/>
          <p:nvPr/>
        </p:nvSpPr>
        <p:spPr bwMode="auto">
          <a:xfrm>
            <a:off x="4231766" y="1456200"/>
            <a:ext cx="2620370" cy="4435081"/>
          </a:xfrm>
          <a:prstGeom prst="downArrow">
            <a:avLst>
              <a:gd name="adj1" fmla="val 77778"/>
              <a:gd name="adj2" fmla="val 21667"/>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spcAft>
                <a:spcPts val="600"/>
              </a:spcAft>
            </a:pPr>
            <a:r>
              <a:rPr lang="en-US" sz="2800" dirty="0">
                <a:latin typeface="Calibri" panose="020F0502020204030204" pitchFamily="34" charset="0"/>
                <a:ea typeface="Arial Hebrew" charset="-79"/>
                <a:cs typeface="Calibri" panose="020F0502020204030204" pitchFamily="34" charset="0"/>
              </a:rPr>
              <a:t>Risk Enhancers</a:t>
            </a:r>
          </a:p>
          <a:p>
            <a:pPr marL="342900" indent="-342900" fontAlgn="base">
              <a:spcBef>
                <a:spcPts val="600"/>
              </a:spcBef>
              <a:spcAft>
                <a:spcPts val="600"/>
              </a:spcAft>
              <a:buFont typeface="Arial" charset="0"/>
              <a:buChar char="•"/>
            </a:pPr>
            <a:r>
              <a:rPr lang="en-US" dirty="0">
                <a:latin typeface="Calibri" panose="020F0502020204030204" pitchFamily="34" charset="0"/>
                <a:ea typeface="Arial Hebrew" charset="-79"/>
                <a:cs typeface="Calibri" panose="020F0502020204030204" pitchFamily="34" charset="0"/>
              </a:rPr>
              <a:t>Trauma</a:t>
            </a:r>
          </a:p>
          <a:p>
            <a:pPr marL="342900" indent="-342900" fontAlgn="base">
              <a:spcBef>
                <a:spcPts val="600"/>
              </a:spcBef>
              <a:spcAft>
                <a:spcPts val="600"/>
              </a:spcAft>
              <a:buFont typeface="Arial" charset="0"/>
              <a:buChar char="•"/>
            </a:pPr>
            <a:r>
              <a:rPr lang="en-US" dirty="0">
                <a:latin typeface="Calibri" panose="020F0502020204030204" pitchFamily="34" charset="0"/>
                <a:ea typeface="Arial Hebrew" charset="-79"/>
                <a:cs typeface="Calibri" panose="020F0502020204030204" pitchFamily="34" charset="0"/>
              </a:rPr>
              <a:t>Negative modelling</a:t>
            </a:r>
          </a:p>
          <a:p>
            <a:pPr marL="342900" indent="-342900" fontAlgn="base">
              <a:spcBef>
                <a:spcPts val="600"/>
              </a:spcBef>
              <a:spcAft>
                <a:spcPts val="600"/>
              </a:spcAft>
              <a:buFont typeface="Arial" charset="0"/>
              <a:buChar char="•"/>
            </a:pPr>
            <a:r>
              <a:rPr lang="en-US" dirty="0">
                <a:latin typeface="Calibri" panose="020F0502020204030204" pitchFamily="34" charset="0"/>
                <a:ea typeface="Arial Hebrew" charset="-79"/>
                <a:cs typeface="Calibri" panose="020F0502020204030204" pitchFamily="34" charset="0"/>
              </a:rPr>
              <a:t>Family, school, community disruption</a:t>
            </a:r>
          </a:p>
          <a:p>
            <a:pPr marL="342900" indent="-342900" fontAlgn="base">
              <a:spcBef>
                <a:spcPts val="600"/>
              </a:spcBef>
              <a:spcAft>
                <a:spcPts val="600"/>
              </a:spcAft>
              <a:buFont typeface="Arial" charset="0"/>
              <a:buChar char="•"/>
            </a:pPr>
            <a:r>
              <a:rPr lang="en-US" dirty="0">
                <a:latin typeface="Calibri" panose="020F0502020204030204" pitchFamily="34" charset="0"/>
                <a:ea typeface="Arial Hebrew" charset="-79"/>
                <a:cs typeface="Calibri" panose="020F0502020204030204" pitchFamily="34" charset="0"/>
              </a:rPr>
              <a:t>Discrimination</a:t>
            </a:r>
          </a:p>
        </p:txBody>
      </p:sp>
      <p:sp>
        <p:nvSpPr>
          <p:cNvPr id="10" name="TextBox 9">
            <a:extLst>
              <a:ext uri="{FF2B5EF4-FFF2-40B4-BE49-F238E27FC236}">
                <a16:creationId xmlns:a16="http://schemas.microsoft.com/office/drawing/2014/main" id="{C9E9AFF5-D814-5B48-929C-A32C935BD4E7}"/>
              </a:ext>
            </a:extLst>
          </p:cNvPr>
          <p:cNvSpPr txBox="1"/>
          <p:nvPr/>
        </p:nvSpPr>
        <p:spPr>
          <a:xfrm>
            <a:off x="570248" y="1378581"/>
            <a:ext cx="3325399" cy="5078313"/>
          </a:xfrm>
          <a:prstGeom prst="rect">
            <a:avLst/>
          </a:prstGeom>
          <a:solidFill>
            <a:schemeClr val="bg1"/>
          </a:solidFill>
        </p:spPr>
        <p:txBody>
          <a:bodyPr wrap="square" rtlCol="0">
            <a:spAutoFit/>
          </a:bodyPr>
          <a:lstStyle/>
          <a:p>
            <a:pPr algn="ctr">
              <a:spcBef>
                <a:spcPts val="600"/>
              </a:spcBef>
              <a:spcAft>
                <a:spcPts val="600"/>
              </a:spcAft>
            </a:pPr>
            <a:r>
              <a:rPr lang="en-US" sz="2200" b="1" dirty="0"/>
              <a:t>INEFFECTIVE RESPONSE</a:t>
            </a:r>
          </a:p>
          <a:p>
            <a:pPr marL="285750" indent="-285750">
              <a:spcBef>
                <a:spcPts val="600"/>
              </a:spcBef>
              <a:spcAft>
                <a:spcPts val="600"/>
              </a:spcAft>
              <a:buFont typeface="Arial" charset="0"/>
              <a:buChar char="•"/>
            </a:pPr>
            <a:r>
              <a:rPr lang="en-US" sz="2200" dirty="0"/>
              <a:t>Reactive management</a:t>
            </a:r>
          </a:p>
          <a:p>
            <a:pPr marL="285750" indent="-285750">
              <a:spcBef>
                <a:spcPts val="600"/>
              </a:spcBef>
              <a:spcAft>
                <a:spcPts val="600"/>
              </a:spcAft>
              <a:buFont typeface="Arial" charset="0"/>
              <a:buChar char="•"/>
            </a:pPr>
            <a:r>
              <a:rPr lang="en-US" sz="2200" dirty="0"/>
              <a:t>Exclusion, segregation, isolation</a:t>
            </a:r>
          </a:p>
          <a:p>
            <a:pPr marL="285750" indent="-285750">
              <a:spcBef>
                <a:spcPts val="600"/>
              </a:spcBef>
              <a:spcAft>
                <a:spcPts val="600"/>
              </a:spcAft>
              <a:buFont typeface="Arial" charset="0"/>
              <a:buChar char="•"/>
            </a:pPr>
            <a:r>
              <a:rPr lang="en-US" sz="2200" dirty="0"/>
              <a:t>Train &amp; hope</a:t>
            </a:r>
          </a:p>
          <a:p>
            <a:pPr marL="285750" indent="-285750">
              <a:spcBef>
                <a:spcPts val="600"/>
              </a:spcBef>
              <a:spcAft>
                <a:spcPts val="600"/>
              </a:spcAft>
              <a:buFont typeface="Arial" charset="0"/>
              <a:buChar char="•"/>
            </a:pPr>
            <a:r>
              <a:rPr lang="en-US" sz="2200" dirty="0"/>
              <a:t>Non-evidence-based practices</a:t>
            </a:r>
          </a:p>
          <a:p>
            <a:pPr marL="285750" indent="-285750">
              <a:spcBef>
                <a:spcPts val="600"/>
              </a:spcBef>
              <a:spcAft>
                <a:spcPts val="600"/>
              </a:spcAft>
              <a:buFont typeface="Arial" charset="0"/>
              <a:buChar char="•"/>
            </a:pPr>
            <a:r>
              <a:rPr lang="en-US" sz="2200" dirty="0"/>
              <a:t>Subjective decision making</a:t>
            </a:r>
          </a:p>
          <a:p>
            <a:pPr marL="285750" indent="-285750">
              <a:spcBef>
                <a:spcPts val="600"/>
              </a:spcBef>
              <a:spcAft>
                <a:spcPts val="600"/>
              </a:spcAft>
              <a:buFont typeface="Arial" charset="0"/>
              <a:buChar char="•"/>
            </a:pPr>
            <a:r>
              <a:rPr lang="en-US" sz="2200" dirty="0"/>
              <a:t>Low quality implementation of evidence-based practices</a:t>
            </a:r>
          </a:p>
        </p:txBody>
      </p:sp>
      <p:grpSp>
        <p:nvGrpSpPr>
          <p:cNvPr id="11" name="Group 10">
            <a:extLst>
              <a:ext uri="{FF2B5EF4-FFF2-40B4-BE49-F238E27FC236}">
                <a16:creationId xmlns:a16="http://schemas.microsoft.com/office/drawing/2014/main" id="{1447EDF9-5701-244E-AE92-CE88621EAA98}"/>
              </a:ext>
            </a:extLst>
          </p:cNvPr>
          <p:cNvGrpSpPr/>
          <p:nvPr/>
        </p:nvGrpSpPr>
        <p:grpSpPr>
          <a:xfrm rot="20414245">
            <a:off x="7381905" y="876523"/>
            <a:ext cx="1727760" cy="940455"/>
            <a:chOff x="4122492" y="0"/>
            <a:chExt cx="1727760" cy="940455"/>
          </a:xfrm>
        </p:grpSpPr>
        <p:sp>
          <p:nvSpPr>
            <p:cNvPr id="12" name="Rounded Rectangle 11">
              <a:extLst>
                <a:ext uri="{FF2B5EF4-FFF2-40B4-BE49-F238E27FC236}">
                  <a16:creationId xmlns:a16="http://schemas.microsoft.com/office/drawing/2014/main" id="{572F9FFA-8095-5D49-A0A9-97A68A3C31E8}"/>
                </a:ext>
              </a:extLst>
            </p:cNvPr>
            <p:cNvSpPr/>
            <p:nvPr/>
          </p:nvSpPr>
          <p:spPr>
            <a:xfrm>
              <a:off x="4122492" y="0"/>
              <a:ext cx="1692819" cy="940455"/>
            </a:xfrm>
            <a:prstGeom prst="roundRect">
              <a:avLst>
                <a:gd name="adj" fmla="val 10000"/>
              </a:avLst>
            </a:prstGeom>
            <a:solidFill>
              <a:srgbClr val="A8D08B"/>
            </a:solidFill>
            <a:ln w="12700"/>
          </p:spPr>
          <p:style>
            <a:lnRef idx="2">
              <a:scrgbClr r="0" g="0" b="0"/>
            </a:lnRef>
            <a:fillRef idx="1">
              <a:scrgbClr r="0" g="0" b="0"/>
            </a:fillRef>
            <a:effectRef idx="0">
              <a:schemeClr val="lt1">
                <a:alpha val="90000"/>
                <a:tint val="40000"/>
                <a:hueOff val="0"/>
                <a:satOff val="0"/>
                <a:lumOff val="0"/>
                <a:alphaOff val="0"/>
              </a:schemeClr>
            </a:effectRef>
            <a:fontRef idx="minor">
              <a:schemeClr val="dk2">
                <a:hueOff val="0"/>
                <a:satOff val="0"/>
                <a:lumOff val="0"/>
                <a:alphaOff val="0"/>
              </a:schemeClr>
            </a:fontRef>
          </p:style>
        </p:sp>
        <p:sp>
          <p:nvSpPr>
            <p:cNvPr id="13" name="Rounded Rectangle 4">
              <a:extLst>
                <a:ext uri="{FF2B5EF4-FFF2-40B4-BE49-F238E27FC236}">
                  <a16:creationId xmlns:a16="http://schemas.microsoft.com/office/drawing/2014/main" id="{1D3FA3F4-D6EE-7F42-AAC1-7D2828970E97}"/>
                </a:ext>
              </a:extLst>
            </p:cNvPr>
            <p:cNvSpPr txBox="1"/>
            <p:nvPr/>
          </p:nvSpPr>
          <p:spPr>
            <a:xfrm>
              <a:off x="4150037" y="27545"/>
              <a:ext cx="1700215" cy="88536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800" kern="1200" dirty="0"/>
                <a:t>Protective Factors</a:t>
              </a:r>
            </a:p>
          </p:txBody>
        </p:sp>
      </p:grpSp>
      <p:grpSp>
        <p:nvGrpSpPr>
          <p:cNvPr id="14" name="Group 13">
            <a:extLst>
              <a:ext uri="{FF2B5EF4-FFF2-40B4-BE49-F238E27FC236}">
                <a16:creationId xmlns:a16="http://schemas.microsoft.com/office/drawing/2014/main" id="{640303EB-1881-B245-BBE8-4DD66D31A854}"/>
              </a:ext>
            </a:extLst>
          </p:cNvPr>
          <p:cNvGrpSpPr/>
          <p:nvPr/>
        </p:nvGrpSpPr>
        <p:grpSpPr>
          <a:xfrm rot="20386149">
            <a:off x="7511558" y="1901174"/>
            <a:ext cx="1862100" cy="637252"/>
            <a:chOff x="4160110" y="1324160"/>
            <a:chExt cx="1862100" cy="637252"/>
          </a:xfrm>
        </p:grpSpPr>
        <p:sp>
          <p:nvSpPr>
            <p:cNvPr id="15" name="Rounded Rectangle 14">
              <a:extLst>
                <a:ext uri="{FF2B5EF4-FFF2-40B4-BE49-F238E27FC236}">
                  <a16:creationId xmlns:a16="http://schemas.microsoft.com/office/drawing/2014/main" id="{43B74075-51F5-674C-9BFB-A4C2493825FB}"/>
                </a:ext>
              </a:extLst>
            </p:cNvPr>
            <p:cNvSpPr/>
            <p:nvPr/>
          </p:nvSpPr>
          <p:spPr>
            <a:xfrm>
              <a:off x="4160110" y="1324160"/>
              <a:ext cx="1862100" cy="637252"/>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6" name="Rounded Rectangle 4">
              <a:extLst>
                <a:ext uri="{FF2B5EF4-FFF2-40B4-BE49-F238E27FC236}">
                  <a16:creationId xmlns:a16="http://schemas.microsoft.com/office/drawing/2014/main" id="{9F08C20F-A515-3F45-A522-06145FCD705E}"/>
                </a:ext>
              </a:extLst>
            </p:cNvPr>
            <p:cNvSpPr txBox="1"/>
            <p:nvPr/>
          </p:nvSpPr>
          <p:spPr>
            <a:xfrm>
              <a:off x="4191218" y="1355268"/>
              <a:ext cx="1799884" cy="57503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t>Academic competence</a:t>
              </a:r>
            </a:p>
          </p:txBody>
        </p:sp>
      </p:grpSp>
      <p:grpSp>
        <p:nvGrpSpPr>
          <p:cNvPr id="17" name="Group 16">
            <a:extLst>
              <a:ext uri="{FF2B5EF4-FFF2-40B4-BE49-F238E27FC236}">
                <a16:creationId xmlns:a16="http://schemas.microsoft.com/office/drawing/2014/main" id="{8B20FFE5-F07D-C348-8537-74C01ADB1D66}"/>
              </a:ext>
            </a:extLst>
          </p:cNvPr>
          <p:cNvGrpSpPr/>
          <p:nvPr/>
        </p:nvGrpSpPr>
        <p:grpSpPr>
          <a:xfrm rot="20387278">
            <a:off x="7509913" y="2630444"/>
            <a:ext cx="1862100" cy="637252"/>
            <a:chOff x="4160110" y="2023482"/>
            <a:chExt cx="1862100" cy="637252"/>
          </a:xfrm>
        </p:grpSpPr>
        <p:sp>
          <p:nvSpPr>
            <p:cNvPr id="18" name="Rounded Rectangle 17">
              <a:extLst>
                <a:ext uri="{FF2B5EF4-FFF2-40B4-BE49-F238E27FC236}">
                  <a16:creationId xmlns:a16="http://schemas.microsoft.com/office/drawing/2014/main" id="{C3A6C3F5-F4F8-D84A-8ED0-DBE9E970EB3A}"/>
                </a:ext>
              </a:extLst>
            </p:cNvPr>
            <p:cNvSpPr/>
            <p:nvPr/>
          </p:nvSpPr>
          <p:spPr>
            <a:xfrm>
              <a:off x="4160110" y="2023482"/>
              <a:ext cx="1862100" cy="637252"/>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9" name="Rounded Rectangle 4">
              <a:extLst>
                <a:ext uri="{FF2B5EF4-FFF2-40B4-BE49-F238E27FC236}">
                  <a16:creationId xmlns:a16="http://schemas.microsoft.com/office/drawing/2014/main" id="{DC80E754-8EB0-F04E-8022-5579F9E77239}"/>
                </a:ext>
              </a:extLst>
            </p:cNvPr>
            <p:cNvSpPr txBox="1"/>
            <p:nvPr/>
          </p:nvSpPr>
          <p:spPr>
            <a:xfrm>
              <a:off x="4191218" y="2054590"/>
              <a:ext cx="1799884" cy="57503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t>Healthy habits</a:t>
              </a:r>
            </a:p>
          </p:txBody>
        </p:sp>
      </p:grpSp>
      <p:grpSp>
        <p:nvGrpSpPr>
          <p:cNvPr id="20" name="Group 19">
            <a:extLst>
              <a:ext uri="{FF2B5EF4-FFF2-40B4-BE49-F238E27FC236}">
                <a16:creationId xmlns:a16="http://schemas.microsoft.com/office/drawing/2014/main" id="{BDC9586B-90B7-164E-94C5-C364EB54E3D7}"/>
              </a:ext>
            </a:extLst>
          </p:cNvPr>
          <p:cNvGrpSpPr/>
          <p:nvPr/>
        </p:nvGrpSpPr>
        <p:grpSpPr>
          <a:xfrm rot="20402559">
            <a:off x="7504205" y="3355115"/>
            <a:ext cx="1862100" cy="637252"/>
            <a:chOff x="4160110" y="2710391"/>
            <a:chExt cx="1862100" cy="637252"/>
          </a:xfrm>
        </p:grpSpPr>
        <p:sp>
          <p:nvSpPr>
            <p:cNvPr id="21" name="Rounded Rectangle 20">
              <a:extLst>
                <a:ext uri="{FF2B5EF4-FFF2-40B4-BE49-F238E27FC236}">
                  <a16:creationId xmlns:a16="http://schemas.microsoft.com/office/drawing/2014/main" id="{CFA69462-E7CD-C649-AB98-EAF2F06D7714}"/>
                </a:ext>
              </a:extLst>
            </p:cNvPr>
            <p:cNvSpPr/>
            <p:nvPr/>
          </p:nvSpPr>
          <p:spPr>
            <a:xfrm>
              <a:off x="4160110" y="2710391"/>
              <a:ext cx="1862100" cy="637252"/>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2" name="Rounded Rectangle 4">
              <a:extLst>
                <a:ext uri="{FF2B5EF4-FFF2-40B4-BE49-F238E27FC236}">
                  <a16:creationId xmlns:a16="http://schemas.microsoft.com/office/drawing/2014/main" id="{769B29C9-77B7-9445-A49D-79C6101FA3B2}"/>
                </a:ext>
              </a:extLst>
            </p:cNvPr>
            <p:cNvSpPr txBox="1"/>
            <p:nvPr/>
          </p:nvSpPr>
          <p:spPr>
            <a:xfrm>
              <a:off x="4191218" y="2741499"/>
              <a:ext cx="1799884" cy="57503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t>Interpersonal skills</a:t>
              </a:r>
            </a:p>
          </p:txBody>
        </p:sp>
      </p:grpSp>
      <p:grpSp>
        <p:nvGrpSpPr>
          <p:cNvPr id="23" name="Group 22">
            <a:extLst>
              <a:ext uri="{FF2B5EF4-FFF2-40B4-BE49-F238E27FC236}">
                <a16:creationId xmlns:a16="http://schemas.microsoft.com/office/drawing/2014/main" id="{13DD11DC-0560-9344-B9E2-DBA11C78DB19}"/>
              </a:ext>
            </a:extLst>
          </p:cNvPr>
          <p:cNvGrpSpPr/>
          <p:nvPr/>
        </p:nvGrpSpPr>
        <p:grpSpPr>
          <a:xfrm rot="20373926">
            <a:off x="7453421" y="4091947"/>
            <a:ext cx="1862100" cy="637252"/>
            <a:chOff x="4160110" y="3397299"/>
            <a:chExt cx="1862100" cy="637252"/>
          </a:xfrm>
        </p:grpSpPr>
        <p:sp>
          <p:nvSpPr>
            <p:cNvPr id="24" name="Rounded Rectangle 23">
              <a:extLst>
                <a:ext uri="{FF2B5EF4-FFF2-40B4-BE49-F238E27FC236}">
                  <a16:creationId xmlns:a16="http://schemas.microsoft.com/office/drawing/2014/main" id="{B4A52421-FE58-684E-BACF-D3A48B5161F1}"/>
                </a:ext>
              </a:extLst>
            </p:cNvPr>
            <p:cNvSpPr/>
            <p:nvPr/>
          </p:nvSpPr>
          <p:spPr>
            <a:xfrm>
              <a:off x="4160110" y="3397299"/>
              <a:ext cx="1862100" cy="637252"/>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5" name="Rounded Rectangle 4">
              <a:extLst>
                <a:ext uri="{FF2B5EF4-FFF2-40B4-BE49-F238E27FC236}">
                  <a16:creationId xmlns:a16="http://schemas.microsoft.com/office/drawing/2014/main" id="{42488334-0DEC-0949-A400-4F13E0605902}"/>
                </a:ext>
              </a:extLst>
            </p:cNvPr>
            <p:cNvSpPr txBox="1"/>
            <p:nvPr/>
          </p:nvSpPr>
          <p:spPr>
            <a:xfrm>
              <a:off x="4191218" y="3428407"/>
              <a:ext cx="1799884" cy="57503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t>Self-management skills</a:t>
              </a:r>
            </a:p>
          </p:txBody>
        </p:sp>
      </p:grpSp>
      <p:sp>
        <p:nvSpPr>
          <p:cNvPr id="26" name="Title 1">
            <a:extLst>
              <a:ext uri="{FF2B5EF4-FFF2-40B4-BE49-F238E27FC236}">
                <a16:creationId xmlns:a16="http://schemas.microsoft.com/office/drawing/2014/main" id="{637768B6-39A5-C348-B858-5A7E974147BE}"/>
              </a:ext>
            </a:extLst>
          </p:cNvPr>
          <p:cNvSpPr txBox="1">
            <a:spLocks/>
          </p:cNvSpPr>
          <p:nvPr/>
        </p:nvSpPr>
        <p:spPr>
          <a:xfrm>
            <a:off x="497430" y="282503"/>
            <a:ext cx="8138557" cy="7313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solidFill>
                  <a:schemeClr val="accent1"/>
                </a:solidFill>
              </a:rPr>
              <a:t>Implementation Challenge</a:t>
            </a:r>
          </a:p>
        </p:txBody>
      </p:sp>
    </p:spTree>
    <p:extLst>
      <p:ext uri="{BB962C8B-B14F-4D97-AF65-F5344CB8AC3E}">
        <p14:creationId xmlns:p14="http://schemas.microsoft.com/office/powerpoint/2010/main" val="89876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F7455A0-7BC0-434F-8725-649F634393A3}"/>
              </a:ext>
            </a:extLst>
          </p:cNvPr>
          <p:cNvCxnSpPr>
            <a:cxnSpLocks/>
            <a:stCxn id="8" idx="0"/>
            <a:endCxn id="7" idx="0"/>
          </p:cNvCxnSpPr>
          <p:nvPr/>
        </p:nvCxnSpPr>
        <p:spPr>
          <a:xfrm>
            <a:off x="6369803" y="1004340"/>
            <a:ext cx="1" cy="44510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iagonal Stripe 6">
            <a:extLst>
              <a:ext uri="{FF2B5EF4-FFF2-40B4-BE49-F238E27FC236}">
                <a16:creationId xmlns:a16="http://schemas.microsoft.com/office/drawing/2014/main" id="{95DB541E-1DB8-024E-859E-2E1B0F77F9C0}"/>
              </a:ext>
            </a:extLst>
          </p:cNvPr>
          <p:cNvSpPr/>
          <p:nvPr/>
        </p:nvSpPr>
        <p:spPr>
          <a:xfrm rot="13693184">
            <a:off x="4672739" y="3556862"/>
            <a:ext cx="3394129" cy="3797085"/>
          </a:xfrm>
          <a:prstGeom prst="diagStripe">
            <a:avLst>
              <a:gd name="adj" fmla="val 54091"/>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ight Triangle 7">
            <a:extLst>
              <a:ext uri="{FF2B5EF4-FFF2-40B4-BE49-F238E27FC236}">
                <a16:creationId xmlns:a16="http://schemas.microsoft.com/office/drawing/2014/main" id="{14086D47-882A-444B-BA58-F8E19326B53E}"/>
              </a:ext>
            </a:extLst>
          </p:cNvPr>
          <p:cNvSpPr/>
          <p:nvPr/>
        </p:nvSpPr>
        <p:spPr>
          <a:xfrm>
            <a:off x="6369803" y="1004340"/>
            <a:ext cx="1255363" cy="2250304"/>
          </a:xfrm>
          <a:prstGeom prst="r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TextBox 8">
            <a:extLst>
              <a:ext uri="{FF2B5EF4-FFF2-40B4-BE49-F238E27FC236}">
                <a16:creationId xmlns:a16="http://schemas.microsoft.com/office/drawing/2014/main" id="{96B94E97-8D42-B24A-AD03-22D816F569B3}"/>
              </a:ext>
            </a:extLst>
          </p:cNvPr>
          <p:cNvSpPr txBox="1"/>
          <p:nvPr/>
        </p:nvSpPr>
        <p:spPr>
          <a:xfrm>
            <a:off x="269494" y="1418594"/>
            <a:ext cx="3451657" cy="5078313"/>
          </a:xfrm>
          <a:prstGeom prst="rect">
            <a:avLst/>
          </a:prstGeom>
          <a:solidFill>
            <a:schemeClr val="bg1"/>
          </a:solidFill>
        </p:spPr>
        <p:txBody>
          <a:bodyPr wrap="square" rtlCol="0">
            <a:spAutoFit/>
          </a:bodyPr>
          <a:lstStyle/>
          <a:p>
            <a:pPr algn="ctr">
              <a:spcBef>
                <a:spcPts val="600"/>
              </a:spcBef>
              <a:spcAft>
                <a:spcPts val="600"/>
              </a:spcAft>
            </a:pPr>
            <a:r>
              <a:rPr lang="en-US" sz="2200" b="1" dirty="0"/>
              <a:t>INEFFECTIVE RESPONSE</a:t>
            </a:r>
          </a:p>
          <a:p>
            <a:pPr marL="285750" indent="-285750">
              <a:spcBef>
                <a:spcPts val="600"/>
              </a:spcBef>
              <a:spcAft>
                <a:spcPts val="600"/>
              </a:spcAft>
              <a:buFont typeface="Arial" charset="0"/>
              <a:buChar char="•"/>
            </a:pPr>
            <a:r>
              <a:rPr lang="en-US" sz="2200" dirty="0"/>
              <a:t>Reactive management</a:t>
            </a:r>
          </a:p>
          <a:p>
            <a:pPr marL="285750" indent="-285750">
              <a:spcBef>
                <a:spcPts val="600"/>
              </a:spcBef>
              <a:spcAft>
                <a:spcPts val="600"/>
              </a:spcAft>
              <a:buFont typeface="Arial" charset="0"/>
              <a:buChar char="•"/>
            </a:pPr>
            <a:r>
              <a:rPr lang="en-US" sz="2200" dirty="0"/>
              <a:t>Exclusion, segregation, isolation</a:t>
            </a:r>
          </a:p>
          <a:p>
            <a:pPr marL="285750" indent="-285750">
              <a:spcBef>
                <a:spcPts val="600"/>
              </a:spcBef>
              <a:spcAft>
                <a:spcPts val="600"/>
              </a:spcAft>
              <a:buFont typeface="Arial" charset="0"/>
              <a:buChar char="•"/>
            </a:pPr>
            <a:r>
              <a:rPr lang="en-US" sz="2200" dirty="0"/>
              <a:t>Train &amp; hope</a:t>
            </a:r>
          </a:p>
          <a:p>
            <a:pPr marL="285750" indent="-285750">
              <a:spcBef>
                <a:spcPts val="600"/>
              </a:spcBef>
              <a:spcAft>
                <a:spcPts val="600"/>
              </a:spcAft>
              <a:buFont typeface="Arial" charset="0"/>
              <a:buChar char="•"/>
            </a:pPr>
            <a:r>
              <a:rPr lang="en-US" sz="2200" dirty="0"/>
              <a:t>Non-evidence-based practices</a:t>
            </a:r>
          </a:p>
          <a:p>
            <a:pPr marL="285750" indent="-285750">
              <a:spcBef>
                <a:spcPts val="600"/>
              </a:spcBef>
              <a:spcAft>
                <a:spcPts val="600"/>
              </a:spcAft>
              <a:buFont typeface="Arial" charset="0"/>
              <a:buChar char="•"/>
            </a:pPr>
            <a:r>
              <a:rPr lang="en-US" sz="2200" dirty="0"/>
              <a:t>Subjective decision making</a:t>
            </a:r>
          </a:p>
          <a:p>
            <a:pPr marL="285750" indent="-285750">
              <a:spcBef>
                <a:spcPts val="600"/>
              </a:spcBef>
              <a:spcAft>
                <a:spcPts val="600"/>
              </a:spcAft>
              <a:buFont typeface="Arial" charset="0"/>
              <a:buChar char="•"/>
            </a:pPr>
            <a:r>
              <a:rPr lang="en-US" sz="2200" dirty="0"/>
              <a:t>Low quality implementation of evidence-based practices</a:t>
            </a:r>
          </a:p>
        </p:txBody>
      </p:sp>
      <p:sp>
        <p:nvSpPr>
          <p:cNvPr id="10" name="Down Arrow 9">
            <a:extLst>
              <a:ext uri="{FF2B5EF4-FFF2-40B4-BE49-F238E27FC236}">
                <a16:creationId xmlns:a16="http://schemas.microsoft.com/office/drawing/2014/main" id="{2E16EEC5-3052-8649-BAFB-9DD60A80EDB4}"/>
              </a:ext>
            </a:extLst>
          </p:cNvPr>
          <p:cNvSpPr/>
          <p:nvPr/>
        </p:nvSpPr>
        <p:spPr bwMode="auto">
          <a:xfrm>
            <a:off x="3749432" y="1368152"/>
            <a:ext cx="2620370" cy="4435081"/>
          </a:xfrm>
          <a:prstGeom prst="downArrow">
            <a:avLst>
              <a:gd name="adj1" fmla="val 77778"/>
              <a:gd name="adj2" fmla="val 21667"/>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spcAft>
                <a:spcPts val="600"/>
              </a:spcAft>
            </a:pPr>
            <a:r>
              <a:rPr lang="en-US" sz="2800" dirty="0">
                <a:latin typeface="Calibri" panose="020F0502020204030204" pitchFamily="34" charset="0"/>
                <a:ea typeface="Arial Hebrew" charset="-79"/>
                <a:cs typeface="Calibri" panose="020F0502020204030204" pitchFamily="34" charset="0"/>
              </a:rPr>
              <a:t>Risk Enhancers</a:t>
            </a:r>
          </a:p>
          <a:p>
            <a:pPr marL="342900" indent="-342900" fontAlgn="base">
              <a:spcBef>
                <a:spcPts val="600"/>
              </a:spcBef>
              <a:spcAft>
                <a:spcPts val="600"/>
              </a:spcAft>
              <a:buFont typeface="Arial" charset="0"/>
              <a:buChar char="•"/>
            </a:pPr>
            <a:r>
              <a:rPr lang="en-US" dirty="0">
                <a:latin typeface="Calibri" panose="020F0502020204030204" pitchFamily="34" charset="0"/>
                <a:ea typeface="Arial Hebrew" charset="-79"/>
                <a:cs typeface="Calibri" panose="020F0502020204030204" pitchFamily="34" charset="0"/>
              </a:rPr>
              <a:t>Trauma</a:t>
            </a:r>
          </a:p>
          <a:p>
            <a:pPr marL="342900" indent="-342900" fontAlgn="base">
              <a:spcBef>
                <a:spcPts val="600"/>
              </a:spcBef>
              <a:spcAft>
                <a:spcPts val="600"/>
              </a:spcAft>
              <a:buFont typeface="Arial" charset="0"/>
              <a:buChar char="•"/>
            </a:pPr>
            <a:r>
              <a:rPr lang="en-US" dirty="0">
                <a:latin typeface="Calibri" panose="020F0502020204030204" pitchFamily="34" charset="0"/>
                <a:ea typeface="Arial Hebrew" charset="-79"/>
                <a:cs typeface="Calibri" panose="020F0502020204030204" pitchFamily="34" charset="0"/>
              </a:rPr>
              <a:t>Negative modelling</a:t>
            </a:r>
          </a:p>
          <a:p>
            <a:pPr marL="342900" indent="-342900" fontAlgn="base">
              <a:spcBef>
                <a:spcPts val="600"/>
              </a:spcBef>
              <a:spcAft>
                <a:spcPts val="600"/>
              </a:spcAft>
              <a:buFont typeface="Arial" charset="0"/>
              <a:buChar char="•"/>
            </a:pPr>
            <a:r>
              <a:rPr lang="en-US" dirty="0">
                <a:latin typeface="Calibri" panose="020F0502020204030204" pitchFamily="34" charset="0"/>
                <a:ea typeface="Arial Hebrew" charset="-79"/>
                <a:cs typeface="Calibri" panose="020F0502020204030204" pitchFamily="34" charset="0"/>
              </a:rPr>
              <a:t>Family, school, community disruption</a:t>
            </a:r>
          </a:p>
          <a:p>
            <a:pPr marL="342900" indent="-342900" fontAlgn="base">
              <a:spcBef>
                <a:spcPts val="600"/>
              </a:spcBef>
              <a:spcAft>
                <a:spcPts val="600"/>
              </a:spcAft>
              <a:buFont typeface="Arial" charset="0"/>
              <a:buChar char="•"/>
            </a:pPr>
            <a:r>
              <a:rPr lang="en-US" dirty="0">
                <a:latin typeface="Calibri" panose="020F0502020204030204" pitchFamily="34" charset="0"/>
                <a:ea typeface="Arial Hebrew" charset="-79"/>
                <a:cs typeface="Calibri" panose="020F0502020204030204" pitchFamily="34" charset="0"/>
              </a:rPr>
              <a:t>Discrimination</a:t>
            </a:r>
          </a:p>
        </p:txBody>
      </p:sp>
      <p:grpSp>
        <p:nvGrpSpPr>
          <p:cNvPr id="11" name="Group 10">
            <a:extLst>
              <a:ext uri="{FF2B5EF4-FFF2-40B4-BE49-F238E27FC236}">
                <a16:creationId xmlns:a16="http://schemas.microsoft.com/office/drawing/2014/main" id="{B9506F7F-0515-7D4E-AD18-B47B964DF9AF}"/>
              </a:ext>
            </a:extLst>
          </p:cNvPr>
          <p:cNvGrpSpPr/>
          <p:nvPr/>
        </p:nvGrpSpPr>
        <p:grpSpPr>
          <a:xfrm>
            <a:off x="6965770" y="1754597"/>
            <a:ext cx="2082474" cy="940455"/>
            <a:chOff x="4122492" y="0"/>
            <a:chExt cx="1692819" cy="940455"/>
          </a:xfrm>
        </p:grpSpPr>
        <p:sp>
          <p:nvSpPr>
            <p:cNvPr id="24" name="Rounded Rectangle 23">
              <a:extLst>
                <a:ext uri="{FF2B5EF4-FFF2-40B4-BE49-F238E27FC236}">
                  <a16:creationId xmlns:a16="http://schemas.microsoft.com/office/drawing/2014/main" id="{3B4003DC-D259-A248-B2FA-340D8FF87A31}"/>
                </a:ext>
              </a:extLst>
            </p:cNvPr>
            <p:cNvSpPr/>
            <p:nvPr/>
          </p:nvSpPr>
          <p:spPr>
            <a:xfrm>
              <a:off x="4122492" y="0"/>
              <a:ext cx="1692819" cy="940455"/>
            </a:xfrm>
            <a:prstGeom prst="roundRect">
              <a:avLst>
                <a:gd name="adj" fmla="val 10000"/>
              </a:avLst>
            </a:prstGeom>
            <a:solidFill>
              <a:srgbClr val="A8D08B"/>
            </a:solidFill>
            <a:ln w="12700"/>
          </p:spPr>
          <p:style>
            <a:lnRef idx="2">
              <a:scrgbClr r="0" g="0" b="0"/>
            </a:lnRef>
            <a:fillRef idx="1">
              <a:scrgbClr r="0" g="0" b="0"/>
            </a:fillRef>
            <a:effectRef idx="0">
              <a:schemeClr val="lt1">
                <a:alpha val="90000"/>
                <a:tint val="40000"/>
                <a:hueOff val="0"/>
                <a:satOff val="0"/>
                <a:lumOff val="0"/>
                <a:alphaOff val="0"/>
              </a:schemeClr>
            </a:effectRef>
            <a:fontRef idx="minor">
              <a:schemeClr val="dk2">
                <a:hueOff val="0"/>
                <a:satOff val="0"/>
                <a:lumOff val="0"/>
                <a:alphaOff val="0"/>
              </a:schemeClr>
            </a:fontRef>
          </p:style>
        </p:sp>
        <p:sp>
          <p:nvSpPr>
            <p:cNvPr id="25" name="Rounded Rectangle 4">
              <a:extLst>
                <a:ext uri="{FF2B5EF4-FFF2-40B4-BE49-F238E27FC236}">
                  <a16:creationId xmlns:a16="http://schemas.microsoft.com/office/drawing/2014/main" id="{1F2B0CF2-1CA3-E84A-8D87-7CE30C0E2751}"/>
                </a:ext>
              </a:extLst>
            </p:cNvPr>
            <p:cNvSpPr txBox="1"/>
            <p:nvPr/>
          </p:nvSpPr>
          <p:spPr>
            <a:xfrm>
              <a:off x="4150037" y="27545"/>
              <a:ext cx="1665274" cy="885365"/>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800" kern="1200" dirty="0"/>
                <a:t>Protective Factors</a:t>
              </a:r>
            </a:p>
          </p:txBody>
        </p:sp>
      </p:grpSp>
      <p:grpSp>
        <p:nvGrpSpPr>
          <p:cNvPr id="12" name="Group 11">
            <a:extLst>
              <a:ext uri="{FF2B5EF4-FFF2-40B4-BE49-F238E27FC236}">
                <a16:creationId xmlns:a16="http://schemas.microsoft.com/office/drawing/2014/main" id="{842C69A9-3128-654F-B971-30846475C1A6}"/>
              </a:ext>
            </a:extLst>
          </p:cNvPr>
          <p:cNvGrpSpPr/>
          <p:nvPr/>
        </p:nvGrpSpPr>
        <p:grpSpPr>
          <a:xfrm>
            <a:off x="6965770" y="4843051"/>
            <a:ext cx="2208181" cy="579320"/>
            <a:chOff x="4122492" y="3088454"/>
            <a:chExt cx="1795005" cy="579320"/>
          </a:xfrm>
        </p:grpSpPr>
        <p:sp>
          <p:nvSpPr>
            <p:cNvPr id="22" name="Rounded Rectangle 21">
              <a:extLst>
                <a:ext uri="{FF2B5EF4-FFF2-40B4-BE49-F238E27FC236}">
                  <a16:creationId xmlns:a16="http://schemas.microsoft.com/office/drawing/2014/main" id="{0F81404C-B5B6-5D44-998B-57CC36F507EC}"/>
                </a:ext>
              </a:extLst>
            </p:cNvPr>
            <p:cNvSpPr/>
            <p:nvPr/>
          </p:nvSpPr>
          <p:spPr>
            <a:xfrm>
              <a:off x="4122492" y="3088454"/>
              <a:ext cx="1692819" cy="579320"/>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3" name="Rounded Rectangle 6">
              <a:extLst>
                <a:ext uri="{FF2B5EF4-FFF2-40B4-BE49-F238E27FC236}">
                  <a16:creationId xmlns:a16="http://schemas.microsoft.com/office/drawing/2014/main" id="{16541430-2DAD-644D-B782-F308CC426346}"/>
                </a:ext>
              </a:extLst>
            </p:cNvPr>
            <p:cNvSpPr txBox="1"/>
            <p:nvPr/>
          </p:nvSpPr>
          <p:spPr>
            <a:xfrm>
              <a:off x="4150772" y="3116734"/>
              <a:ext cx="1766725" cy="52276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t>Self-management skills</a:t>
              </a:r>
            </a:p>
          </p:txBody>
        </p:sp>
      </p:grpSp>
      <p:grpSp>
        <p:nvGrpSpPr>
          <p:cNvPr id="13" name="Group 12">
            <a:extLst>
              <a:ext uri="{FF2B5EF4-FFF2-40B4-BE49-F238E27FC236}">
                <a16:creationId xmlns:a16="http://schemas.microsoft.com/office/drawing/2014/main" id="{FBC99948-A2E9-A641-A94E-021F0689E3A2}"/>
              </a:ext>
            </a:extLst>
          </p:cNvPr>
          <p:cNvGrpSpPr/>
          <p:nvPr/>
        </p:nvGrpSpPr>
        <p:grpSpPr>
          <a:xfrm>
            <a:off x="6965770" y="4218589"/>
            <a:ext cx="2082474" cy="579320"/>
            <a:chOff x="4122492" y="2463992"/>
            <a:chExt cx="1692819" cy="579320"/>
          </a:xfrm>
        </p:grpSpPr>
        <p:sp>
          <p:nvSpPr>
            <p:cNvPr id="20" name="Rounded Rectangle 19">
              <a:extLst>
                <a:ext uri="{FF2B5EF4-FFF2-40B4-BE49-F238E27FC236}">
                  <a16:creationId xmlns:a16="http://schemas.microsoft.com/office/drawing/2014/main" id="{FD99FFF2-6409-384C-91B1-A2CAA2B5A247}"/>
                </a:ext>
              </a:extLst>
            </p:cNvPr>
            <p:cNvSpPr/>
            <p:nvPr/>
          </p:nvSpPr>
          <p:spPr>
            <a:xfrm>
              <a:off x="4122492" y="2463992"/>
              <a:ext cx="1692819" cy="579320"/>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21" name="Rounded Rectangle 8">
              <a:extLst>
                <a:ext uri="{FF2B5EF4-FFF2-40B4-BE49-F238E27FC236}">
                  <a16:creationId xmlns:a16="http://schemas.microsoft.com/office/drawing/2014/main" id="{1BED215A-873F-B64F-B58C-18B60BC0F661}"/>
                </a:ext>
              </a:extLst>
            </p:cNvPr>
            <p:cNvSpPr txBox="1"/>
            <p:nvPr/>
          </p:nvSpPr>
          <p:spPr>
            <a:xfrm>
              <a:off x="4150772" y="2492272"/>
              <a:ext cx="1636259" cy="52276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t>Interpersonal skills</a:t>
              </a:r>
            </a:p>
          </p:txBody>
        </p:sp>
      </p:grpSp>
      <p:grpSp>
        <p:nvGrpSpPr>
          <p:cNvPr id="14" name="Group 13">
            <a:extLst>
              <a:ext uri="{FF2B5EF4-FFF2-40B4-BE49-F238E27FC236}">
                <a16:creationId xmlns:a16="http://schemas.microsoft.com/office/drawing/2014/main" id="{01638D9C-611B-4A40-8A45-4ACB3E68721D}"/>
              </a:ext>
            </a:extLst>
          </p:cNvPr>
          <p:cNvGrpSpPr/>
          <p:nvPr/>
        </p:nvGrpSpPr>
        <p:grpSpPr>
          <a:xfrm>
            <a:off x="6965770" y="3594126"/>
            <a:ext cx="2047685" cy="579320"/>
            <a:chOff x="4122492" y="1839529"/>
            <a:chExt cx="1692819" cy="579320"/>
          </a:xfrm>
        </p:grpSpPr>
        <p:sp>
          <p:nvSpPr>
            <p:cNvPr id="18" name="Rounded Rectangle 17">
              <a:extLst>
                <a:ext uri="{FF2B5EF4-FFF2-40B4-BE49-F238E27FC236}">
                  <a16:creationId xmlns:a16="http://schemas.microsoft.com/office/drawing/2014/main" id="{A046BC4A-EABB-C744-A1B4-78DC9F7D9EB8}"/>
                </a:ext>
              </a:extLst>
            </p:cNvPr>
            <p:cNvSpPr/>
            <p:nvPr/>
          </p:nvSpPr>
          <p:spPr>
            <a:xfrm>
              <a:off x="4122492" y="1839529"/>
              <a:ext cx="1692819" cy="579320"/>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9" name="Rounded Rectangle 10">
              <a:extLst>
                <a:ext uri="{FF2B5EF4-FFF2-40B4-BE49-F238E27FC236}">
                  <a16:creationId xmlns:a16="http://schemas.microsoft.com/office/drawing/2014/main" id="{4C874667-22CF-9640-903E-6D05C7F0E618}"/>
                </a:ext>
              </a:extLst>
            </p:cNvPr>
            <p:cNvSpPr txBox="1"/>
            <p:nvPr/>
          </p:nvSpPr>
          <p:spPr>
            <a:xfrm>
              <a:off x="4150772" y="1867809"/>
              <a:ext cx="1636259" cy="52276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t>Healthy habits</a:t>
              </a:r>
            </a:p>
          </p:txBody>
        </p:sp>
      </p:grpSp>
      <p:grpSp>
        <p:nvGrpSpPr>
          <p:cNvPr id="15" name="Group 14">
            <a:extLst>
              <a:ext uri="{FF2B5EF4-FFF2-40B4-BE49-F238E27FC236}">
                <a16:creationId xmlns:a16="http://schemas.microsoft.com/office/drawing/2014/main" id="{E203B4B1-6094-5548-82B7-CB1676E4AEC7}"/>
              </a:ext>
            </a:extLst>
          </p:cNvPr>
          <p:cNvGrpSpPr/>
          <p:nvPr/>
        </p:nvGrpSpPr>
        <p:grpSpPr>
          <a:xfrm>
            <a:off x="6979542" y="2974152"/>
            <a:ext cx="2068702" cy="579320"/>
            <a:chOff x="4122492" y="1203782"/>
            <a:chExt cx="1692819" cy="579320"/>
          </a:xfrm>
        </p:grpSpPr>
        <p:sp>
          <p:nvSpPr>
            <p:cNvPr id="16" name="Rounded Rectangle 15">
              <a:extLst>
                <a:ext uri="{FF2B5EF4-FFF2-40B4-BE49-F238E27FC236}">
                  <a16:creationId xmlns:a16="http://schemas.microsoft.com/office/drawing/2014/main" id="{B2A9704E-4587-B446-8101-8B21D27EC483}"/>
                </a:ext>
              </a:extLst>
            </p:cNvPr>
            <p:cNvSpPr/>
            <p:nvPr/>
          </p:nvSpPr>
          <p:spPr>
            <a:xfrm>
              <a:off x="4122492" y="1203782"/>
              <a:ext cx="1692819" cy="579320"/>
            </a:xfrm>
            <a:prstGeom prst="roundRect">
              <a:avLst/>
            </a:prstGeom>
            <a:solidFill>
              <a:srgbClr val="A8D08B"/>
            </a:solidFill>
            <a:ln w="12700"/>
          </p:spPr>
          <p:style>
            <a:lnRef idx="2">
              <a:scrgbClr r="0" g="0" b="0"/>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17" name="Rounded Rectangle 12">
              <a:extLst>
                <a:ext uri="{FF2B5EF4-FFF2-40B4-BE49-F238E27FC236}">
                  <a16:creationId xmlns:a16="http://schemas.microsoft.com/office/drawing/2014/main" id="{2EB227E0-6E2C-5E4E-BC26-A89F8B15129E}"/>
                </a:ext>
              </a:extLst>
            </p:cNvPr>
            <p:cNvSpPr txBox="1"/>
            <p:nvPr/>
          </p:nvSpPr>
          <p:spPr>
            <a:xfrm>
              <a:off x="4150772" y="1232062"/>
              <a:ext cx="1636259" cy="52276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kern="1200" dirty="0"/>
                <a:t>Academic competence</a:t>
              </a:r>
            </a:p>
          </p:txBody>
        </p:sp>
      </p:grpSp>
      <p:sp>
        <p:nvSpPr>
          <p:cNvPr id="26" name="Title 1">
            <a:extLst>
              <a:ext uri="{FF2B5EF4-FFF2-40B4-BE49-F238E27FC236}">
                <a16:creationId xmlns:a16="http://schemas.microsoft.com/office/drawing/2014/main" id="{DB70D515-0E6A-0A4D-961B-5F3B2619D6F7}"/>
              </a:ext>
            </a:extLst>
          </p:cNvPr>
          <p:cNvSpPr txBox="1">
            <a:spLocks/>
          </p:cNvSpPr>
          <p:nvPr/>
        </p:nvSpPr>
        <p:spPr>
          <a:xfrm>
            <a:off x="420761" y="289005"/>
            <a:ext cx="10515600" cy="73131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a:solidFill>
                  <a:schemeClr val="accent1"/>
                </a:solidFill>
              </a:rPr>
              <a:t>Implementation Challenge</a:t>
            </a:r>
          </a:p>
        </p:txBody>
      </p:sp>
      <p:sp>
        <p:nvSpPr>
          <p:cNvPr id="27" name="TextBox 26">
            <a:extLst>
              <a:ext uri="{FF2B5EF4-FFF2-40B4-BE49-F238E27FC236}">
                <a16:creationId xmlns:a16="http://schemas.microsoft.com/office/drawing/2014/main" id="{57E7DF2C-0115-9E4C-978A-483B95E6DCDC}"/>
              </a:ext>
            </a:extLst>
          </p:cNvPr>
          <p:cNvSpPr txBox="1"/>
          <p:nvPr/>
        </p:nvSpPr>
        <p:spPr>
          <a:xfrm>
            <a:off x="9013454" y="747236"/>
            <a:ext cx="3178546" cy="5676911"/>
          </a:xfrm>
          <a:prstGeom prst="rect">
            <a:avLst/>
          </a:prstGeom>
          <a:solidFill>
            <a:schemeClr val="bg1"/>
          </a:solidFill>
        </p:spPr>
        <p:txBody>
          <a:bodyPr wrap="square" rtlCol="0" anchor="ctr">
            <a:noAutofit/>
          </a:bodyPr>
          <a:lstStyle/>
          <a:p>
            <a:pPr algn="ctr">
              <a:spcBef>
                <a:spcPts val="600"/>
              </a:spcBef>
              <a:spcAft>
                <a:spcPts val="600"/>
              </a:spcAft>
            </a:pPr>
            <a:r>
              <a:rPr lang="en-US" sz="2200" b="1" dirty="0"/>
              <a:t>EFFECTIVE RESPONSE</a:t>
            </a:r>
          </a:p>
          <a:p>
            <a:pPr marL="285750" indent="-285750">
              <a:spcBef>
                <a:spcPts val="600"/>
              </a:spcBef>
              <a:spcAft>
                <a:spcPts val="600"/>
              </a:spcAft>
              <a:buFont typeface="Arial" charset="0"/>
              <a:buChar char="•"/>
            </a:pPr>
            <a:r>
              <a:rPr lang="en-US" sz="2200" dirty="0"/>
              <a:t>Trauma-informed decision making</a:t>
            </a:r>
          </a:p>
          <a:p>
            <a:pPr marL="285750" indent="-285750">
              <a:spcBef>
                <a:spcPts val="600"/>
              </a:spcBef>
              <a:spcAft>
                <a:spcPts val="600"/>
              </a:spcAft>
              <a:buFont typeface="Arial" charset="0"/>
              <a:buChar char="•"/>
            </a:pPr>
            <a:r>
              <a:rPr lang="en-US" sz="2200" dirty="0"/>
              <a:t>Prevention-based behavioral sciences</a:t>
            </a:r>
          </a:p>
          <a:p>
            <a:pPr marL="285750" indent="-285750">
              <a:spcBef>
                <a:spcPts val="600"/>
              </a:spcBef>
              <a:spcAft>
                <a:spcPts val="600"/>
              </a:spcAft>
              <a:buFont typeface="Arial" charset="0"/>
              <a:buChar char="•"/>
            </a:pPr>
            <a:r>
              <a:rPr lang="en-US" sz="2200" dirty="0"/>
              <a:t>Tiered support systems</a:t>
            </a:r>
          </a:p>
          <a:p>
            <a:pPr marL="285750" indent="-285750">
              <a:spcBef>
                <a:spcPts val="600"/>
              </a:spcBef>
              <a:spcAft>
                <a:spcPts val="600"/>
              </a:spcAft>
              <a:buFont typeface="Arial" charset="0"/>
              <a:buChar char="•"/>
            </a:pPr>
            <a:r>
              <a:rPr lang="en-US" sz="2200" dirty="0"/>
              <a:t>Data-based decision-making teaming</a:t>
            </a:r>
          </a:p>
          <a:p>
            <a:pPr marL="285750" indent="-285750">
              <a:spcBef>
                <a:spcPts val="600"/>
              </a:spcBef>
              <a:spcAft>
                <a:spcPts val="600"/>
              </a:spcAft>
              <a:buFont typeface="Arial" charset="0"/>
              <a:buChar char="•"/>
            </a:pPr>
            <a:r>
              <a:rPr lang="en-US" sz="2200" dirty="0"/>
              <a:t>Continuous coached professional development</a:t>
            </a:r>
          </a:p>
          <a:p>
            <a:pPr marL="285750" indent="-285750">
              <a:spcBef>
                <a:spcPts val="600"/>
              </a:spcBef>
              <a:spcAft>
                <a:spcPts val="600"/>
              </a:spcAft>
              <a:buFont typeface="Arial" charset="0"/>
              <a:buChar char="•"/>
            </a:pPr>
            <a:r>
              <a:rPr lang="en-US" sz="2200" dirty="0"/>
              <a:t>High fidelity implementation</a:t>
            </a:r>
          </a:p>
          <a:p>
            <a:pPr marL="285750" indent="-285750">
              <a:spcBef>
                <a:spcPts val="600"/>
              </a:spcBef>
              <a:spcAft>
                <a:spcPts val="600"/>
              </a:spcAft>
              <a:buFont typeface="Arial" charset="0"/>
              <a:buChar char="•"/>
            </a:pPr>
            <a:r>
              <a:rPr lang="en-US" sz="2200" dirty="0"/>
              <a:t>Proactive, competent, informed leadership</a:t>
            </a:r>
          </a:p>
        </p:txBody>
      </p:sp>
    </p:spTree>
    <p:extLst>
      <p:ext uri="{BB962C8B-B14F-4D97-AF65-F5344CB8AC3E}">
        <p14:creationId xmlns:p14="http://schemas.microsoft.com/office/powerpoint/2010/main" val="248437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Shape 337"/>
          <p:cNvSpPr txBox="1"/>
          <p:nvPr/>
        </p:nvSpPr>
        <p:spPr>
          <a:xfrm>
            <a:off x="3124200" y="228601"/>
            <a:ext cx="6248400" cy="366713"/>
          </a:xfrm>
          <a:prstGeom prst="rect">
            <a:avLst/>
          </a:prstGeom>
          <a:noFill/>
          <a:ln>
            <a:noFill/>
          </a:ln>
        </p:spPr>
        <p:txBody>
          <a:bodyPr spcFirstLastPara="1" wrap="square" lIns="91425" tIns="45700" rIns="91425" bIns="45700" anchor="t" anchorCtr="0">
            <a:noAutofit/>
          </a:bodyPr>
          <a:lstStyle/>
          <a:p>
            <a:endParaRPr>
              <a:solidFill>
                <a:schemeClr val="dk1"/>
              </a:solidFill>
              <a:latin typeface="Calibri"/>
              <a:ea typeface="Calibri"/>
              <a:cs typeface="Calibri"/>
              <a:sym typeface="Calibri"/>
            </a:endParaRPr>
          </a:p>
        </p:txBody>
      </p:sp>
      <p:sp>
        <p:nvSpPr>
          <p:cNvPr id="338" name="Shape 338"/>
          <p:cNvSpPr txBox="1">
            <a:spLocks noGrp="1"/>
          </p:cNvSpPr>
          <p:nvPr>
            <p:ph type="title"/>
          </p:nvPr>
        </p:nvSpPr>
        <p:spPr>
          <a:xfrm>
            <a:off x="703385" y="228601"/>
            <a:ext cx="11043138" cy="715963"/>
          </a:xfrm>
          <a:prstGeom prst="rect">
            <a:avLst/>
          </a:prstGeom>
          <a:noFill/>
          <a:ln>
            <a:noFill/>
          </a:ln>
        </p:spPr>
        <p:txBody>
          <a:bodyPr spcFirstLastPara="1" vert="horz" wrap="square" lIns="91425" tIns="45700" rIns="91425" bIns="45700" rtlCol="0" anchor="t" anchorCtr="0">
            <a:noAutofit/>
          </a:bodyPr>
          <a:lstStyle/>
          <a:p>
            <a:pPr>
              <a:buSzPts val="3200"/>
            </a:pPr>
            <a:r>
              <a:rPr lang="en-US" sz="3200" dirty="0">
                <a:solidFill>
                  <a:schemeClr val="tx1"/>
                </a:solidFill>
              </a:rPr>
              <a:t>Applying the MTSS Logic to Students During COVID-19</a:t>
            </a:r>
            <a:endParaRPr sz="3200" dirty="0">
              <a:solidFill>
                <a:schemeClr val="tx1"/>
              </a:solidFill>
            </a:endParaRPr>
          </a:p>
        </p:txBody>
      </p:sp>
      <p:sp>
        <p:nvSpPr>
          <p:cNvPr id="339" name="Shape 339"/>
          <p:cNvSpPr txBox="1"/>
          <p:nvPr/>
        </p:nvSpPr>
        <p:spPr>
          <a:xfrm>
            <a:off x="3104459" y="4814888"/>
            <a:ext cx="1219200" cy="36671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80-90%</a:t>
            </a:r>
            <a:endParaRPr/>
          </a:p>
        </p:txBody>
      </p:sp>
      <p:sp>
        <p:nvSpPr>
          <p:cNvPr id="340" name="Shape 340"/>
          <p:cNvSpPr txBox="1"/>
          <p:nvPr/>
        </p:nvSpPr>
        <p:spPr>
          <a:xfrm>
            <a:off x="3146795" y="3367088"/>
            <a:ext cx="914400" cy="36671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5-10%</a:t>
            </a:r>
            <a:endParaRPr/>
          </a:p>
        </p:txBody>
      </p:sp>
      <p:sp>
        <p:nvSpPr>
          <p:cNvPr id="341" name="Shape 341"/>
          <p:cNvSpPr txBox="1"/>
          <p:nvPr/>
        </p:nvSpPr>
        <p:spPr>
          <a:xfrm>
            <a:off x="3050839" y="2362201"/>
            <a:ext cx="990600" cy="366713"/>
          </a:xfrm>
          <a:prstGeom prst="rect">
            <a:avLst/>
          </a:prstGeom>
          <a:noFill/>
          <a:ln>
            <a:noFill/>
          </a:ln>
        </p:spPr>
        <p:txBody>
          <a:bodyPr spcFirstLastPara="1" wrap="square" lIns="91425" tIns="45700" rIns="91425" bIns="45700" anchor="t" anchorCtr="0">
            <a:noAutofit/>
          </a:bodyPr>
          <a:lstStyle/>
          <a:p>
            <a:pPr algn="ctr"/>
            <a:r>
              <a:rPr lang="en-US">
                <a:solidFill>
                  <a:schemeClr val="dk1"/>
                </a:solidFill>
                <a:latin typeface="Calibri"/>
                <a:ea typeface="Calibri"/>
                <a:cs typeface="Calibri"/>
                <a:sym typeface="Calibri"/>
              </a:rPr>
              <a:t>1-5%</a:t>
            </a:r>
            <a:endParaRPr/>
          </a:p>
        </p:txBody>
      </p:sp>
      <p:sp>
        <p:nvSpPr>
          <p:cNvPr id="342" name="Shape 342"/>
          <p:cNvSpPr txBox="1"/>
          <p:nvPr/>
        </p:nvSpPr>
        <p:spPr>
          <a:xfrm>
            <a:off x="5204605" y="4586287"/>
            <a:ext cx="6758473" cy="2043112"/>
          </a:xfrm>
          <a:prstGeom prst="rect">
            <a:avLst/>
          </a:prstGeom>
          <a:noFill/>
          <a:ln>
            <a:noFill/>
          </a:ln>
        </p:spPr>
        <p:txBody>
          <a:bodyPr spcFirstLastPara="1" wrap="square" lIns="91425" tIns="45700" rIns="91425" bIns="45700" anchor="t" anchorCtr="0">
            <a:noAutofit/>
          </a:bodyPr>
          <a:lstStyle/>
          <a:p>
            <a:r>
              <a:rPr lang="en-US" sz="2400" b="1" dirty="0">
                <a:latin typeface="Calibri"/>
                <a:ea typeface="Calibri"/>
                <a:cs typeface="Calibri"/>
                <a:sym typeface="Calibri"/>
              </a:rPr>
              <a:t>Universal Interventions (for all)</a:t>
            </a:r>
          </a:p>
          <a:p>
            <a:pPr marL="342900" indent="-342900">
              <a:buFont typeface="Arial" panose="020B0604020202020204" pitchFamily="34" charset="0"/>
              <a:buChar char="•"/>
            </a:pPr>
            <a:r>
              <a:rPr lang="en-US" sz="2000" dirty="0">
                <a:latin typeface="Calibri"/>
                <a:ea typeface="Calibri"/>
                <a:cs typeface="Calibri"/>
                <a:sym typeface="Calibri"/>
              </a:rPr>
              <a:t>Teach predictable routines</a:t>
            </a:r>
          </a:p>
          <a:p>
            <a:pPr marL="342900" indent="-342900">
              <a:buFont typeface="Arial" panose="020B0604020202020204" pitchFamily="34" charset="0"/>
              <a:buChar char="•"/>
            </a:pPr>
            <a:r>
              <a:rPr lang="en-US" sz="2000" dirty="0">
                <a:latin typeface="Calibri"/>
                <a:ea typeface="Calibri"/>
                <a:cs typeface="Calibri"/>
                <a:sym typeface="Calibri"/>
              </a:rPr>
              <a:t>Frequent positive engagement to build relationship</a:t>
            </a:r>
          </a:p>
          <a:p>
            <a:pPr marL="342900" indent="-342900">
              <a:buFont typeface="Arial" panose="020B0604020202020204" pitchFamily="34" charset="0"/>
              <a:buChar char="•"/>
            </a:pPr>
            <a:r>
              <a:rPr lang="en-US" sz="2000" dirty="0">
                <a:latin typeface="Calibri"/>
                <a:ea typeface="Calibri"/>
                <a:cs typeface="Calibri"/>
                <a:sym typeface="Calibri"/>
              </a:rPr>
              <a:t>Model expected language and behavior</a:t>
            </a:r>
          </a:p>
          <a:p>
            <a:pPr marL="342900" indent="-342900">
              <a:buFont typeface="Arial" panose="020B0604020202020204" pitchFamily="34" charset="0"/>
              <a:buChar char="•"/>
            </a:pPr>
            <a:r>
              <a:rPr lang="en-US" sz="2000" dirty="0">
                <a:latin typeface="Calibri"/>
                <a:ea typeface="Calibri"/>
                <a:cs typeface="Calibri"/>
                <a:sym typeface="Calibri"/>
              </a:rPr>
              <a:t>Pre-correct for predictable concerns</a:t>
            </a:r>
          </a:p>
          <a:p>
            <a:pPr marL="342900" indent="-342900">
              <a:buFont typeface="Arial" panose="020B0604020202020204" pitchFamily="34" charset="0"/>
              <a:buChar char="•"/>
            </a:pPr>
            <a:r>
              <a:rPr lang="en-US" sz="2000" dirty="0">
                <a:latin typeface="Calibri"/>
                <a:ea typeface="Calibri"/>
                <a:cs typeface="Calibri"/>
                <a:sym typeface="Calibri"/>
              </a:rPr>
              <a:t>Promote wellness activities</a:t>
            </a:r>
          </a:p>
          <a:p>
            <a:pPr marL="342900" indent="-342900">
              <a:buFont typeface="Arial" panose="020B0604020202020204" pitchFamily="34" charset="0"/>
              <a:buChar char="•"/>
            </a:pPr>
            <a:endParaRPr lang="en-US" sz="2400" b="1" dirty="0">
              <a:latin typeface="Calibri"/>
              <a:ea typeface="Calibri"/>
              <a:cs typeface="Calibri"/>
              <a:sym typeface="Calibri"/>
            </a:endParaRPr>
          </a:p>
          <a:p>
            <a:pPr marL="342900" indent="-342900">
              <a:buFont typeface="Arial" panose="020B0604020202020204" pitchFamily="34" charset="0"/>
              <a:buChar char="•"/>
            </a:pPr>
            <a:endParaRPr lang="en-US" sz="2400" b="1" dirty="0">
              <a:latin typeface="Calibri"/>
              <a:ea typeface="Calibri"/>
              <a:cs typeface="Calibri"/>
              <a:sym typeface="Calibri"/>
            </a:endParaRPr>
          </a:p>
        </p:txBody>
      </p:sp>
      <p:sp>
        <p:nvSpPr>
          <p:cNvPr id="343" name="Shape 343"/>
          <p:cNvSpPr txBox="1"/>
          <p:nvPr/>
        </p:nvSpPr>
        <p:spPr>
          <a:xfrm>
            <a:off x="1600200" y="4402139"/>
            <a:ext cx="2819400" cy="1169551"/>
          </a:xfrm>
          <a:prstGeom prst="rect">
            <a:avLst/>
          </a:prstGeom>
          <a:noFill/>
          <a:ln>
            <a:noFill/>
          </a:ln>
        </p:spPr>
        <p:txBody>
          <a:bodyPr spcFirstLastPara="1" wrap="square" lIns="91425" tIns="45700" rIns="91425" bIns="45700" anchor="t" anchorCtr="0">
            <a:noAutofit/>
          </a:bodyPr>
          <a:lstStyle/>
          <a:p>
            <a:pPr indent="101600">
              <a:buClr>
                <a:schemeClr val="dk1"/>
              </a:buClr>
              <a:buSzPts val="1600"/>
            </a:pPr>
            <a:endParaRPr sz="1600" dirty="0">
              <a:solidFill>
                <a:schemeClr val="dk1"/>
              </a:solidFill>
              <a:latin typeface="Calibri"/>
              <a:ea typeface="Calibri"/>
              <a:cs typeface="Calibri"/>
              <a:sym typeface="Calibri"/>
            </a:endParaRPr>
          </a:p>
          <a:p>
            <a:pPr indent="114300">
              <a:spcBef>
                <a:spcPts val="900"/>
              </a:spcBef>
              <a:buClr>
                <a:schemeClr val="dk1"/>
              </a:buClr>
              <a:buSzPts val="1800"/>
            </a:pPr>
            <a:endParaRPr dirty="0">
              <a:solidFill>
                <a:schemeClr val="dk1"/>
              </a:solidFill>
              <a:latin typeface="Calibri"/>
              <a:ea typeface="Calibri"/>
              <a:cs typeface="Calibri"/>
              <a:sym typeface="Calibri"/>
            </a:endParaRPr>
          </a:p>
          <a:p>
            <a:pPr indent="114300" algn="r">
              <a:spcBef>
                <a:spcPts val="900"/>
              </a:spcBef>
              <a:buClr>
                <a:schemeClr val="dk1"/>
              </a:buClr>
              <a:buSzPts val="1800"/>
            </a:pPr>
            <a:endParaRPr dirty="0">
              <a:solidFill>
                <a:schemeClr val="dk1"/>
              </a:solidFill>
              <a:latin typeface="Calibri"/>
              <a:ea typeface="Calibri"/>
              <a:cs typeface="Calibri"/>
              <a:sym typeface="Calibri"/>
            </a:endParaRPr>
          </a:p>
        </p:txBody>
      </p:sp>
      <p:sp>
        <p:nvSpPr>
          <p:cNvPr id="344" name="Shape 344"/>
          <p:cNvSpPr txBox="1"/>
          <p:nvPr/>
        </p:nvSpPr>
        <p:spPr>
          <a:xfrm>
            <a:off x="5204605" y="2711405"/>
            <a:ext cx="5602639" cy="1690734"/>
          </a:xfrm>
          <a:prstGeom prst="rect">
            <a:avLst/>
          </a:prstGeom>
          <a:noFill/>
          <a:ln>
            <a:noFill/>
          </a:ln>
        </p:spPr>
        <p:txBody>
          <a:bodyPr spcFirstLastPara="1" wrap="square" lIns="91425" tIns="45700" rIns="91425" bIns="45700" anchor="t" anchorCtr="0">
            <a:noAutofit/>
          </a:bodyPr>
          <a:lstStyle/>
          <a:p>
            <a:r>
              <a:rPr lang="en-US" sz="2400" b="1" dirty="0">
                <a:latin typeface="Calibri"/>
                <a:ea typeface="Calibri"/>
                <a:cs typeface="Calibri"/>
                <a:sym typeface="Calibri"/>
              </a:rPr>
              <a:t>Targeted Interventions (for some)</a:t>
            </a:r>
          </a:p>
          <a:p>
            <a:pPr marL="342900" indent="-342900">
              <a:buFont typeface="Arial" panose="020B0604020202020204" pitchFamily="34" charset="0"/>
              <a:buChar char="•"/>
            </a:pPr>
            <a:r>
              <a:rPr lang="en-US" sz="2000" dirty="0">
                <a:latin typeface="Calibri"/>
                <a:ea typeface="Calibri"/>
                <a:cs typeface="Calibri"/>
                <a:sym typeface="Calibri"/>
              </a:rPr>
              <a:t>Check-in/Check-out</a:t>
            </a:r>
          </a:p>
          <a:p>
            <a:pPr marL="342900" indent="-342900">
              <a:buFont typeface="Arial" panose="020B0604020202020204" pitchFamily="34" charset="0"/>
              <a:buChar char="•"/>
            </a:pPr>
            <a:r>
              <a:rPr lang="en-US" sz="2000" dirty="0">
                <a:latin typeface="Calibri"/>
                <a:ea typeface="Calibri"/>
                <a:cs typeface="Calibri"/>
                <a:sym typeface="Calibri"/>
              </a:rPr>
              <a:t>Tele-groups</a:t>
            </a:r>
          </a:p>
          <a:p>
            <a:pPr marL="342900" indent="-342900">
              <a:buFont typeface="Arial" panose="020B0604020202020204" pitchFamily="34" charset="0"/>
              <a:buChar char="•"/>
            </a:pPr>
            <a:r>
              <a:rPr lang="en-US" sz="2000" dirty="0">
                <a:latin typeface="Calibri"/>
                <a:ea typeface="Calibri"/>
                <a:cs typeface="Calibri"/>
                <a:sym typeface="Calibri"/>
              </a:rPr>
              <a:t>Mentoring</a:t>
            </a:r>
          </a:p>
          <a:p>
            <a:endParaRPr sz="2400" dirty="0"/>
          </a:p>
        </p:txBody>
      </p:sp>
      <p:sp>
        <p:nvSpPr>
          <p:cNvPr id="345" name="Shape 345"/>
          <p:cNvSpPr txBox="1"/>
          <p:nvPr/>
        </p:nvSpPr>
        <p:spPr>
          <a:xfrm>
            <a:off x="5204605" y="954048"/>
            <a:ext cx="5891913" cy="1354217"/>
          </a:xfrm>
          <a:prstGeom prst="rect">
            <a:avLst/>
          </a:prstGeom>
          <a:noFill/>
          <a:ln>
            <a:noFill/>
          </a:ln>
        </p:spPr>
        <p:txBody>
          <a:bodyPr spcFirstLastPara="1" wrap="square" lIns="91425" tIns="45700" rIns="91425" bIns="45700" anchor="t" anchorCtr="0">
            <a:noAutofit/>
          </a:bodyPr>
          <a:lstStyle/>
          <a:p>
            <a:r>
              <a:rPr lang="en-US" sz="2400" b="1" dirty="0">
                <a:latin typeface="Calibri"/>
                <a:ea typeface="Calibri"/>
                <a:cs typeface="Calibri"/>
                <a:sym typeface="Calibri"/>
              </a:rPr>
              <a:t>Intensive, Individual Interventions (for few)</a:t>
            </a:r>
          </a:p>
          <a:p>
            <a:pPr marL="342900" indent="-342900">
              <a:buFont typeface="Arial" panose="020B0604020202020204" pitchFamily="34" charset="0"/>
              <a:buChar char="•"/>
            </a:pPr>
            <a:r>
              <a:rPr lang="en-US" sz="2000" dirty="0">
                <a:latin typeface="Calibri"/>
                <a:ea typeface="Calibri"/>
                <a:cs typeface="Calibri"/>
                <a:sym typeface="Calibri"/>
              </a:rPr>
              <a:t>Review function-based plans</a:t>
            </a:r>
          </a:p>
          <a:p>
            <a:pPr marL="342900" indent="-342900">
              <a:buFont typeface="Arial" panose="020B0604020202020204" pitchFamily="34" charset="0"/>
              <a:buChar char="•"/>
            </a:pPr>
            <a:r>
              <a:rPr lang="en-US" sz="2000" dirty="0">
                <a:latin typeface="Calibri"/>
                <a:ea typeface="Calibri"/>
                <a:cs typeface="Calibri"/>
                <a:sym typeface="Calibri"/>
              </a:rPr>
              <a:t>Continue student planning meetings</a:t>
            </a:r>
          </a:p>
          <a:p>
            <a:pPr marL="342900" indent="-342900">
              <a:buFont typeface="Arial" panose="020B0604020202020204" pitchFamily="34" charset="0"/>
              <a:buChar char="•"/>
            </a:pPr>
            <a:r>
              <a:rPr lang="en-US" sz="2000" dirty="0">
                <a:ea typeface="Calibri"/>
                <a:cs typeface="Calibri"/>
                <a:sym typeface="Calibri"/>
              </a:rPr>
              <a:t>Maintain individual therapy contacts</a:t>
            </a:r>
          </a:p>
          <a:p>
            <a:endParaRPr lang="en-US" sz="2000" dirty="0">
              <a:ea typeface="Calibri"/>
              <a:cs typeface="Calibri"/>
              <a:sym typeface="Calibri"/>
            </a:endParaRPr>
          </a:p>
          <a:p>
            <a:endParaRPr lang="en-US" sz="2000" b="1" dirty="0">
              <a:latin typeface="Calibri"/>
              <a:ea typeface="Calibri"/>
              <a:cs typeface="Calibri"/>
              <a:sym typeface="Calibri"/>
            </a:endParaRPr>
          </a:p>
          <a:p>
            <a:endParaRPr sz="2400" dirty="0">
              <a:latin typeface="Calibri"/>
              <a:ea typeface="Calibri"/>
              <a:cs typeface="Calibri"/>
              <a:sym typeface="Calibri"/>
            </a:endParaRPr>
          </a:p>
          <a:p>
            <a:pPr>
              <a:spcBef>
                <a:spcPts val="800"/>
              </a:spcBef>
              <a:buClr>
                <a:schemeClr val="dk1"/>
              </a:buClr>
              <a:buSzPts val="1600"/>
            </a:pPr>
            <a:r>
              <a:rPr lang="en-US" sz="1600" dirty="0">
                <a:latin typeface="Calibri"/>
                <a:ea typeface="Calibri"/>
                <a:cs typeface="Calibri"/>
                <a:sym typeface="Calibri"/>
              </a:rPr>
              <a:t> </a:t>
            </a:r>
            <a:endParaRPr sz="1600" dirty="0">
              <a:latin typeface="Calibri"/>
              <a:ea typeface="Calibri"/>
              <a:cs typeface="Calibri"/>
              <a:sym typeface="Calibri"/>
            </a:endParaRPr>
          </a:p>
        </p:txBody>
      </p:sp>
      <p:pic>
        <p:nvPicPr>
          <p:cNvPr id="13" name="Picture 12">
            <a:extLst>
              <a:ext uri="{FF2B5EF4-FFF2-40B4-BE49-F238E27FC236}">
                <a16:creationId xmlns:a16="http://schemas.microsoft.com/office/drawing/2014/main" id="{5D1CF317-E702-874E-A9AE-7D99FDA79EA0}"/>
              </a:ext>
            </a:extLst>
          </p:cNvPr>
          <p:cNvPicPr>
            <a:picLocks noChangeAspect="1"/>
          </p:cNvPicPr>
          <p:nvPr/>
        </p:nvPicPr>
        <p:blipFill>
          <a:blip r:embed="rId3"/>
          <a:stretch>
            <a:fillRect/>
          </a:stretch>
        </p:blipFill>
        <p:spPr>
          <a:xfrm>
            <a:off x="228922" y="1522718"/>
            <a:ext cx="4436863" cy="4878081"/>
          </a:xfrm>
          <a:prstGeom prst="rect">
            <a:avLst/>
          </a:prstGeom>
        </p:spPr>
      </p:pic>
    </p:spTree>
    <p:extLst>
      <p:ext uri="{BB962C8B-B14F-4D97-AF65-F5344CB8AC3E}">
        <p14:creationId xmlns:p14="http://schemas.microsoft.com/office/powerpoint/2010/main" val="2657826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Shape 337"/>
          <p:cNvSpPr txBox="1"/>
          <p:nvPr/>
        </p:nvSpPr>
        <p:spPr>
          <a:xfrm>
            <a:off x="3124200" y="228601"/>
            <a:ext cx="6248400" cy="366713"/>
          </a:xfrm>
          <a:prstGeom prst="rect">
            <a:avLst/>
          </a:prstGeom>
          <a:noFill/>
          <a:ln>
            <a:noFill/>
          </a:ln>
        </p:spPr>
        <p:txBody>
          <a:bodyPr spcFirstLastPara="1" wrap="square" lIns="91425" tIns="45700" rIns="91425" bIns="45700" anchor="t" anchorCtr="0">
            <a:noAutofit/>
          </a:bodyPr>
          <a:lstStyle/>
          <a:p>
            <a:endParaRPr>
              <a:solidFill>
                <a:schemeClr val="dk1"/>
              </a:solidFill>
              <a:latin typeface="Calibri"/>
              <a:ea typeface="Calibri"/>
              <a:cs typeface="Calibri"/>
              <a:sym typeface="Calibri"/>
            </a:endParaRPr>
          </a:p>
        </p:txBody>
      </p:sp>
      <p:sp>
        <p:nvSpPr>
          <p:cNvPr id="338" name="Shape 338"/>
          <p:cNvSpPr txBox="1">
            <a:spLocks noGrp="1"/>
          </p:cNvSpPr>
          <p:nvPr>
            <p:ph type="title"/>
          </p:nvPr>
        </p:nvSpPr>
        <p:spPr>
          <a:xfrm>
            <a:off x="703385" y="228601"/>
            <a:ext cx="11043138" cy="715963"/>
          </a:xfrm>
          <a:prstGeom prst="rect">
            <a:avLst/>
          </a:prstGeom>
          <a:noFill/>
          <a:ln>
            <a:noFill/>
          </a:ln>
        </p:spPr>
        <p:txBody>
          <a:bodyPr spcFirstLastPara="1" vert="horz" wrap="square" lIns="91425" tIns="45700" rIns="91425" bIns="45700" rtlCol="0" anchor="t" anchorCtr="0">
            <a:noAutofit/>
          </a:bodyPr>
          <a:lstStyle/>
          <a:p>
            <a:pPr>
              <a:buSzPts val="3200"/>
            </a:pPr>
            <a:r>
              <a:rPr lang="en-US" sz="3200" dirty="0">
                <a:solidFill>
                  <a:schemeClr val="tx1"/>
                </a:solidFill>
              </a:rPr>
              <a:t>Applying the MTSS Logic to Families During COVID-19</a:t>
            </a:r>
            <a:endParaRPr sz="3200" dirty="0">
              <a:solidFill>
                <a:schemeClr val="tx1"/>
              </a:solidFill>
            </a:endParaRPr>
          </a:p>
        </p:txBody>
      </p:sp>
      <p:sp>
        <p:nvSpPr>
          <p:cNvPr id="339" name="Shape 339"/>
          <p:cNvSpPr txBox="1"/>
          <p:nvPr/>
        </p:nvSpPr>
        <p:spPr>
          <a:xfrm>
            <a:off x="3104459" y="4814888"/>
            <a:ext cx="1219200" cy="36671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80-90%</a:t>
            </a:r>
            <a:endParaRPr/>
          </a:p>
        </p:txBody>
      </p:sp>
      <p:sp>
        <p:nvSpPr>
          <p:cNvPr id="340" name="Shape 340"/>
          <p:cNvSpPr txBox="1"/>
          <p:nvPr/>
        </p:nvSpPr>
        <p:spPr>
          <a:xfrm>
            <a:off x="3146795" y="3367088"/>
            <a:ext cx="914400" cy="36671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5-10%</a:t>
            </a:r>
            <a:endParaRPr/>
          </a:p>
        </p:txBody>
      </p:sp>
      <p:sp>
        <p:nvSpPr>
          <p:cNvPr id="341" name="Shape 341"/>
          <p:cNvSpPr txBox="1"/>
          <p:nvPr/>
        </p:nvSpPr>
        <p:spPr>
          <a:xfrm>
            <a:off x="3050839" y="2362201"/>
            <a:ext cx="990600" cy="366713"/>
          </a:xfrm>
          <a:prstGeom prst="rect">
            <a:avLst/>
          </a:prstGeom>
          <a:noFill/>
          <a:ln>
            <a:noFill/>
          </a:ln>
        </p:spPr>
        <p:txBody>
          <a:bodyPr spcFirstLastPara="1" wrap="square" lIns="91425" tIns="45700" rIns="91425" bIns="45700" anchor="t" anchorCtr="0">
            <a:noAutofit/>
          </a:bodyPr>
          <a:lstStyle/>
          <a:p>
            <a:pPr algn="ctr"/>
            <a:r>
              <a:rPr lang="en-US">
                <a:solidFill>
                  <a:schemeClr val="dk1"/>
                </a:solidFill>
                <a:latin typeface="Calibri"/>
                <a:ea typeface="Calibri"/>
                <a:cs typeface="Calibri"/>
                <a:sym typeface="Calibri"/>
              </a:rPr>
              <a:t>1-5%</a:t>
            </a:r>
            <a:endParaRPr/>
          </a:p>
        </p:txBody>
      </p:sp>
      <p:sp>
        <p:nvSpPr>
          <p:cNvPr id="342" name="Shape 342"/>
          <p:cNvSpPr txBox="1"/>
          <p:nvPr/>
        </p:nvSpPr>
        <p:spPr>
          <a:xfrm>
            <a:off x="5204605" y="4402139"/>
            <a:ext cx="6758473" cy="2043112"/>
          </a:xfrm>
          <a:prstGeom prst="rect">
            <a:avLst/>
          </a:prstGeom>
          <a:noFill/>
          <a:ln>
            <a:noFill/>
          </a:ln>
        </p:spPr>
        <p:txBody>
          <a:bodyPr spcFirstLastPara="1" wrap="square" lIns="91425" tIns="45700" rIns="91425" bIns="45700" anchor="t" anchorCtr="0">
            <a:noAutofit/>
          </a:bodyPr>
          <a:lstStyle/>
          <a:p>
            <a:r>
              <a:rPr lang="en-US" sz="2400" b="1" dirty="0">
                <a:latin typeface="Calibri"/>
                <a:ea typeface="Calibri"/>
                <a:cs typeface="Calibri"/>
                <a:sym typeface="Calibri"/>
              </a:rPr>
              <a:t>Universal Interventions (for all)</a:t>
            </a:r>
          </a:p>
          <a:p>
            <a:pPr marL="285750" indent="-285750">
              <a:buFont typeface="Arial" panose="020B0604020202020204" pitchFamily="34" charset="0"/>
              <a:buChar char="•"/>
            </a:pPr>
            <a:r>
              <a:rPr lang="en-US" sz="2000" dirty="0">
                <a:latin typeface="Calibri"/>
                <a:ea typeface="Calibri"/>
                <a:cs typeface="Calibri"/>
                <a:sym typeface="Calibri"/>
              </a:rPr>
              <a:t>Help families establish agreements with children around learning expectations at home </a:t>
            </a:r>
          </a:p>
          <a:p>
            <a:pPr marL="285750" indent="-285750">
              <a:buFont typeface="Arial" panose="020B0604020202020204" pitchFamily="34" charset="0"/>
              <a:buChar char="•"/>
            </a:pPr>
            <a:r>
              <a:rPr lang="en-US" sz="2000" dirty="0"/>
              <a:t>Provide activities for families to check-in with each other</a:t>
            </a:r>
          </a:p>
          <a:p>
            <a:pPr marL="285750" indent="-285750">
              <a:buFont typeface="Arial" panose="020B0604020202020204" pitchFamily="34" charset="0"/>
              <a:buChar char="•"/>
            </a:pPr>
            <a:r>
              <a:rPr lang="en-US" sz="2000" dirty="0">
                <a:latin typeface="Calibri"/>
                <a:ea typeface="Calibri"/>
                <a:cs typeface="Calibri"/>
                <a:sym typeface="Calibri"/>
              </a:rPr>
              <a:t>Share PBIS Strategies at Home</a:t>
            </a:r>
            <a:endParaRPr sz="2000" dirty="0">
              <a:latin typeface="Calibri"/>
              <a:ea typeface="Calibri"/>
              <a:cs typeface="Calibri"/>
              <a:sym typeface="Calibri"/>
            </a:endParaRPr>
          </a:p>
        </p:txBody>
      </p:sp>
      <p:sp>
        <p:nvSpPr>
          <p:cNvPr id="343" name="Shape 343"/>
          <p:cNvSpPr txBox="1"/>
          <p:nvPr/>
        </p:nvSpPr>
        <p:spPr>
          <a:xfrm>
            <a:off x="1600200" y="4402139"/>
            <a:ext cx="2819400" cy="1169551"/>
          </a:xfrm>
          <a:prstGeom prst="rect">
            <a:avLst/>
          </a:prstGeom>
          <a:noFill/>
          <a:ln>
            <a:noFill/>
          </a:ln>
        </p:spPr>
        <p:txBody>
          <a:bodyPr spcFirstLastPara="1" wrap="square" lIns="91425" tIns="45700" rIns="91425" bIns="45700" anchor="t" anchorCtr="0">
            <a:noAutofit/>
          </a:bodyPr>
          <a:lstStyle/>
          <a:p>
            <a:pPr indent="101600">
              <a:buClr>
                <a:schemeClr val="dk1"/>
              </a:buClr>
              <a:buSzPts val="1600"/>
            </a:pPr>
            <a:endParaRPr sz="1600" dirty="0">
              <a:solidFill>
                <a:schemeClr val="dk1"/>
              </a:solidFill>
              <a:latin typeface="Calibri"/>
              <a:ea typeface="Calibri"/>
              <a:cs typeface="Calibri"/>
              <a:sym typeface="Calibri"/>
            </a:endParaRPr>
          </a:p>
          <a:p>
            <a:pPr indent="114300">
              <a:spcBef>
                <a:spcPts val="900"/>
              </a:spcBef>
              <a:buClr>
                <a:schemeClr val="dk1"/>
              </a:buClr>
              <a:buSzPts val="1800"/>
            </a:pPr>
            <a:endParaRPr dirty="0">
              <a:solidFill>
                <a:schemeClr val="dk1"/>
              </a:solidFill>
              <a:latin typeface="Calibri"/>
              <a:ea typeface="Calibri"/>
              <a:cs typeface="Calibri"/>
              <a:sym typeface="Calibri"/>
            </a:endParaRPr>
          </a:p>
          <a:p>
            <a:pPr indent="114300" algn="r">
              <a:spcBef>
                <a:spcPts val="900"/>
              </a:spcBef>
              <a:buClr>
                <a:schemeClr val="dk1"/>
              </a:buClr>
              <a:buSzPts val="1800"/>
            </a:pPr>
            <a:endParaRPr dirty="0">
              <a:solidFill>
                <a:schemeClr val="dk1"/>
              </a:solidFill>
              <a:latin typeface="Calibri"/>
              <a:ea typeface="Calibri"/>
              <a:cs typeface="Calibri"/>
              <a:sym typeface="Calibri"/>
            </a:endParaRPr>
          </a:p>
        </p:txBody>
      </p:sp>
      <p:sp>
        <p:nvSpPr>
          <p:cNvPr id="344" name="Shape 344"/>
          <p:cNvSpPr txBox="1"/>
          <p:nvPr/>
        </p:nvSpPr>
        <p:spPr>
          <a:xfrm>
            <a:off x="5204605" y="2853762"/>
            <a:ext cx="5602639" cy="1107996"/>
          </a:xfrm>
          <a:prstGeom prst="rect">
            <a:avLst/>
          </a:prstGeom>
          <a:noFill/>
          <a:ln>
            <a:noFill/>
          </a:ln>
        </p:spPr>
        <p:txBody>
          <a:bodyPr spcFirstLastPara="1" wrap="square" lIns="91425" tIns="45700" rIns="91425" bIns="45700" anchor="t" anchorCtr="0">
            <a:noAutofit/>
          </a:bodyPr>
          <a:lstStyle/>
          <a:p>
            <a:r>
              <a:rPr lang="en-US" sz="2400" b="1" dirty="0">
                <a:latin typeface="Calibri"/>
                <a:ea typeface="Calibri"/>
                <a:cs typeface="Calibri"/>
                <a:sym typeface="Calibri"/>
              </a:rPr>
              <a:t>Targeted Interventions (for few)</a:t>
            </a:r>
          </a:p>
          <a:p>
            <a:pPr marL="342900" indent="-342900">
              <a:buFont typeface="Arial" panose="020B0604020202020204" pitchFamily="34" charset="0"/>
              <a:buChar char="•"/>
            </a:pPr>
            <a:r>
              <a:rPr lang="en-US" sz="2000" dirty="0">
                <a:latin typeface="Calibri"/>
                <a:cs typeface="Calibri"/>
                <a:sym typeface="Calibri"/>
              </a:rPr>
              <a:t>Identify families that may need check-ins</a:t>
            </a:r>
          </a:p>
          <a:p>
            <a:pPr marL="342900" indent="-342900">
              <a:buFont typeface="Arial" panose="020B0604020202020204" pitchFamily="34" charset="0"/>
              <a:buChar char="•"/>
            </a:pPr>
            <a:r>
              <a:rPr lang="en-US" sz="2000" dirty="0">
                <a:latin typeface="Calibri"/>
                <a:cs typeface="Calibri"/>
                <a:sym typeface="Calibri"/>
              </a:rPr>
              <a:t>Identify/continue tele-health MH services</a:t>
            </a:r>
          </a:p>
          <a:p>
            <a:pPr marL="342900" indent="-342900">
              <a:buFont typeface="Arial" panose="020B0604020202020204" pitchFamily="34" charset="0"/>
              <a:buChar char="•"/>
            </a:pPr>
            <a:r>
              <a:rPr lang="en-US" sz="2000" dirty="0">
                <a:latin typeface="Calibri"/>
                <a:cs typeface="Calibri"/>
                <a:sym typeface="Calibri"/>
              </a:rPr>
              <a:t>Offer topic-based groups for parents</a:t>
            </a:r>
          </a:p>
        </p:txBody>
      </p:sp>
      <p:sp>
        <p:nvSpPr>
          <p:cNvPr id="345" name="Shape 345"/>
          <p:cNvSpPr txBox="1"/>
          <p:nvPr/>
        </p:nvSpPr>
        <p:spPr>
          <a:xfrm>
            <a:off x="5204605" y="1522718"/>
            <a:ext cx="5891913" cy="1354217"/>
          </a:xfrm>
          <a:prstGeom prst="rect">
            <a:avLst/>
          </a:prstGeom>
          <a:noFill/>
          <a:ln>
            <a:noFill/>
          </a:ln>
        </p:spPr>
        <p:txBody>
          <a:bodyPr spcFirstLastPara="1" wrap="square" lIns="91425" tIns="45700" rIns="91425" bIns="45700" anchor="t" anchorCtr="0">
            <a:noAutofit/>
          </a:bodyPr>
          <a:lstStyle/>
          <a:p>
            <a:r>
              <a:rPr lang="en-US" sz="2400" b="1" dirty="0">
                <a:latin typeface="Calibri"/>
                <a:ea typeface="Calibri"/>
                <a:cs typeface="Calibri"/>
                <a:sym typeface="Calibri"/>
              </a:rPr>
              <a:t>Intensive, Individual Interventions (for few)</a:t>
            </a:r>
          </a:p>
          <a:p>
            <a:pPr marL="342900" indent="-342900">
              <a:buFont typeface="Arial" panose="020B0604020202020204" pitchFamily="34" charset="0"/>
              <a:buChar char="•"/>
            </a:pPr>
            <a:r>
              <a:rPr lang="en-US" sz="2000" dirty="0">
                <a:latin typeface="Calibri"/>
                <a:ea typeface="Calibri"/>
                <a:cs typeface="Calibri"/>
                <a:sym typeface="Calibri"/>
              </a:rPr>
              <a:t>Coordinated treatment team meetings</a:t>
            </a:r>
          </a:p>
          <a:p>
            <a:pPr marL="342900" indent="-342900">
              <a:buFont typeface="Arial" panose="020B0604020202020204" pitchFamily="34" charset="0"/>
              <a:buChar char="•"/>
            </a:pPr>
            <a:r>
              <a:rPr lang="en-US" sz="2000" dirty="0">
                <a:latin typeface="Calibri"/>
                <a:ea typeface="Calibri"/>
                <a:cs typeface="Calibri"/>
                <a:sym typeface="Calibri"/>
              </a:rPr>
              <a:t>Modify behavior support plans for home use</a:t>
            </a:r>
          </a:p>
          <a:p>
            <a:endParaRPr lang="en-US" sz="2000" dirty="0">
              <a:latin typeface="Calibri"/>
              <a:ea typeface="Calibri"/>
              <a:cs typeface="Calibri"/>
              <a:sym typeface="Calibri"/>
            </a:endParaRPr>
          </a:p>
          <a:p>
            <a:endParaRPr lang="en-US" sz="2000" dirty="0">
              <a:latin typeface="Calibri"/>
              <a:ea typeface="Calibri"/>
              <a:cs typeface="Calibri"/>
              <a:sym typeface="Calibri"/>
            </a:endParaRPr>
          </a:p>
        </p:txBody>
      </p:sp>
      <p:pic>
        <p:nvPicPr>
          <p:cNvPr id="13" name="Picture 12">
            <a:extLst>
              <a:ext uri="{FF2B5EF4-FFF2-40B4-BE49-F238E27FC236}">
                <a16:creationId xmlns:a16="http://schemas.microsoft.com/office/drawing/2014/main" id="{5D1CF317-E702-874E-A9AE-7D99FDA79EA0}"/>
              </a:ext>
            </a:extLst>
          </p:cNvPr>
          <p:cNvPicPr>
            <a:picLocks noChangeAspect="1"/>
          </p:cNvPicPr>
          <p:nvPr/>
        </p:nvPicPr>
        <p:blipFill>
          <a:blip r:embed="rId3"/>
          <a:stretch>
            <a:fillRect/>
          </a:stretch>
        </p:blipFill>
        <p:spPr>
          <a:xfrm>
            <a:off x="228922" y="1522718"/>
            <a:ext cx="4436863" cy="4878081"/>
          </a:xfrm>
          <a:prstGeom prst="rect">
            <a:avLst/>
          </a:prstGeom>
        </p:spPr>
      </p:pic>
    </p:spTree>
    <p:extLst>
      <p:ext uri="{BB962C8B-B14F-4D97-AF65-F5344CB8AC3E}">
        <p14:creationId xmlns:p14="http://schemas.microsoft.com/office/powerpoint/2010/main" val="3409238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Shape 337"/>
          <p:cNvSpPr txBox="1"/>
          <p:nvPr/>
        </p:nvSpPr>
        <p:spPr>
          <a:xfrm>
            <a:off x="3124200" y="228601"/>
            <a:ext cx="6248400" cy="366713"/>
          </a:xfrm>
          <a:prstGeom prst="rect">
            <a:avLst/>
          </a:prstGeom>
          <a:noFill/>
          <a:ln>
            <a:noFill/>
          </a:ln>
        </p:spPr>
        <p:txBody>
          <a:bodyPr spcFirstLastPara="1" wrap="square" lIns="91425" tIns="45700" rIns="91425" bIns="45700" anchor="t" anchorCtr="0">
            <a:noAutofit/>
          </a:bodyPr>
          <a:lstStyle/>
          <a:p>
            <a:endParaRPr>
              <a:solidFill>
                <a:schemeClr val="dk1"/>
              </a:solidFill>
              <a:latin typeface="Calibri"/>
              <a:ea typeface="Calibri"/>
              <a:cs typeface="Calibri"/>
              <a:sym typeface="Calibri"/>
            </a:endParaRPr>
          </a:p>
        </p:txBody>
      </p:sp>
      <p:sp>
        <p:nvSpPr>
          <p:cNvPr id="338" name="Shape 338"/>
          <p:cNvSpPr txBox="1">
            <a:spLocks noGrp="1"/>
          </p:cNvSpPr>
          <p:nvPr>
            <p:ph type="title"/>
          </p:nvPr>
        </p:nvSpPr>
        <p:spPr>
          <a:xfrm>
            <a:off x="415636" y="228601"/>
            <a:ext cx="11330887" cy="715963"/>
          </a:xfrm>
          <a:prstGeom prst="rect">
            <a:avLst/>
          </a:prstGeom>
          <a:noFill/>
          <a:ln>
            <a:noFill/>
          </a:ln>
        </p:spPr>
        <p:txBody>
          <a:bodyPr spcFirstLastPara="1" vert="horz" wrap="square" lIns="91425" tIns="45700" rIns="91425" bIns="45700" rtlCol="0" anchor="t" anchorCtr="0">
            <a:noAutofit/>
          </a:bodyPr>
          <a:lstStyle/>
          <a:p>
            <a:pPr>
              <a:buSzPts val="3200"/>
            </a:pPr>
            <a:r>
              <a:rPr lang="en-US" sz="3200" dirty="0">
                <a:solidFill>
                  <a:schemeClr val="tx1"/>
                </a:solidFill>
              </a:rPr>
              <a:t>Applying the MTSS Logic to Colleagues During COVID-19</a:t>
            </a:r>
            <a:endParaRPr sz="3200" dirty="0">
              <a:solidFill>
                <a:schemeClr val="tx1"/>
              </a:solidFill>
            </a:endParaRPr>
          </a:p>
        </p:txBody>
      </p:sp>
      <p:sp>
        <p:nvSpPr>
          <p:cNvPr id="339" name="Shape 339"/>
          <p:cNvSpPr txBox="1"/>
          <p:nvPr/>
        </p:nvSpPr>
        <p:spPr>
          <a:xfrm>
            <a:off x="3104459" y="4814888"/>
            <a:ext cx="1219200" cy="36671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80-90%</a:t>
            </a:r>
            <a:endParaRPr/>
          </a:p>
        </p:txBody>
      </p:sp>
      <p:sp>
        <p:nvSpPr>
          <p:cNvPr id="340" name="Shape 340"/>
          <p:cNvSpPr txBox="1"/>
          <p:nvPr/>
        </p:nvSpPr>
        <p:spPr>
          <a:xfrm>
            <a:off x="3146795" y="3367088"/>
            <a:ext cx="914400" cy="366712"/>
          </a:xfrm>
          <a:prstGeom prst="rect">
            <a:avLst/>
          </a:prstGeom>
          <a:noFill/>
          <a:ln>
            <a:noFill/>
          </a:ln>
        </p:spPr>
        <p:txBody>
          <a:bodyPr spcFirstLastPara="1" wrap="square" lIns="91425" tIns="45700" rIns="91425" bIns="45700" anchor="t" anchorCtr="0">
            <a:noAutofit/>
          </a:bodyPr>
          <a:lstStyle/>
          <a:p>
            <a:r>
              <a:rPr lang="en-US">
                <a:solidFill>
                  <a:schemeClr val="dk1"/>
                </a:solidFill>
                <a:latin typeface="Calibri"/>
                <a:ea typeface="Calibri"/>
                <a:cs typeface="Calibri"/>
                <a:sym typeface="Calibri"/>
              </a:rPr>
              <a:t>5-10%</a:t>
            </a:r>
            <a:endParaRPr/>
          </a:p>
        </p:txBody>
      </p:sp>
      <p:sp>
        <p:nvSpPr>
          <p:cNvPr id="341" name="Shape 341"/>
          <p:cNvSpPr txBox="1"/>
          <p:nvPr/>
        </p:nvSpPr>
        <p:spPr>
          <a:xfrm>
            <a:off x="3050839" y="2362201"/>
            <a:ext cx="990600" cy="366713"/>
          </a:xfrm>
          <a:prstGeom prst="rect">
            <a:avLst/>
          </a:prstGeom>
          <a:noFill/>
          <a:ln>
            <a:noFill/>
          </a:ln>
        </p:spPr>
        <p:txBody>
          <a:bodyPr spcFirstLastPara="1" wrap="square" lIns="91425" tIns="45700" rIns="91425" bIns="45700" anchor="t" anchorCtr="0">
            <a:noAutofit/>
          </a:bodyPr>
          <a:lstStyle/>
          <a:p>
            <a:pPr algn="ctr"/>
            <a:r>
              <a:rPr lang="en-US">
                <a:solidFill>
                  <a:schemeClr val="dk1"/>
                </a:solidFill>
                <a:latin typeface="Calibri"/>
                <a:ea typeface="Calibri"/>
                <a:cs typeface="Calibri"/>
                <a:sym typeface="Calibri"/>
              </a:rPr>
              <a:t>1-5%</a:t>
            </a:r>
            <a:endParaRPr/>
          </a:p>
        </p:txBody>
      </p:sp>
      <p:sp>
        <p:nvSpPr>
          <p:cNvPr id="342" name="Shape 342"/>
          <p:cNvSpPr txBox="1"/>
          <p:nvPr/>
        </p:nvSpPr>
        <p:spPr>
          <a:xfrm>
            <a:off x="5204605" y="4586287"/>
            <a:ext cx="6758473" cy="2043112"/>
          </a:xfrm>
          <a:prstGeom prst="rect">
            <a:avLst/>
          </a:prstGeom>
          <a:noFill/>
          <a:ln>
            <a:noFill/>
          </a:ln>
        </p:spPr>
        <p:txBody>
          <a:bodyPr spcFirstLastPara="1" wrap="square" lIns="91425" tIns="45700" rIns="91425" bIns="45700" anchor="t" anchorCtr="0">
            <a:noAutofit/>
          </a:bodyPr>
          <a:lstStyle/>
          <a:p>
            <a:r>
              <a:rPr lang="en-US" sz="2400" b="1" dirty="0">
                <a:latin typeface="Calibri"/>
                <a:ea typeface="Calibri"/>
                <a:cs typeface="Calibri"/>
                <a:sym typeface="Calibri"/>
              </a:rPr>
              <a:t>Universal Interventions (for all)</a:t>
            </a:r>
            <a:endParaRPr lang="en-US" sz="2000" dirty="0">
              <a:latin typeface="Calibri"/>
              <a:ea typeface="Calibri"/>
              <a:cs typeface="Calibri"/>
              <a:sym typeface="Calibri"/>
            </a:endParaRPr>
          </a:p>
          <a:p>
            <a:pPr marL="342900" indent="-342900">
              <a:buFont typeface="Arial" panose="020B0604020202020204" pitchFamily="34" charset="0"/>
              <a:buChar char="•"/>
            </a:pPr>
            <a:r>
              <a:rPr lang="en-US" sz="2000" dirty="0">
                <a:latin typeface="Calibri"/>
                <a:ea typeface="Calibri"/>
                <a:cs typeface="Calibri"/>
                <a:sym typeface="Calibri"/>
              </a:rPr>
              <a:t>Provide opportunities to collaborate, share ideas, provide emotional support, and socialize</a:t>
            </a:r>
          </a:p>
          <a:p>
            <a:pPr marL="342900" indent="-342900">
              <a:buFont typeface="Arial" panose="020B0604020202020204" pitchFamily="34" charset="0"/>
              <a:buChar char="•"/>
            </a:pPr>
            <a:r>
              <a:rPr lang="en-US" sz="2000" dirty="0">
                <a:latin typeface="Calibri"/>
                <a:ea typeface="Calibri"/>
                <a:cs typeface="Calibri"/>
                <a:sym typeface="Calibri"/>
              </a:rPr>
              <a:t>Provide social, emotional, behavioral resources to share with students and families</a:t>
            </a:r>
          </a:p>
          <a:p>
            <a:pPr marL="342900" indent="-342900">
              <a:buFont typeface="Arial" panose="020B0604020202020204" pitchFamily="34" charset="0"/>
              <a:buChar char="•"/>
            </a:pPr>
            <a:r>
              <a:rPr lang="en-US" sz="2000" dirty="0">
                <a:latin typeface="Calibri"/>
                <a:ea typeface="Calibri"/>
                <a:cs typeface="Calibri"/>
                <a:sym typeface="Calibri"/>
              </a:rPr>
              <a:t>Express appreciation</a:t>
            </a:r>
          </a:p>
          <a:p>
            <a:pPr marL="342900" indent="-342900">
              <a:buFont typeface="Arial" panose="020B0604020202020204" pitchFamily="34" charset="0"/>
              <a:buChar char="•"/>
            </a:pPr>
            <a:endParaRPr lang="en-US" sz="2400" b="1" dirty="0">
              <a:latin typeface="Calibri"/>
              <a:ea typeface="Calibri"/>
              <a:cs typeface="Calibri"/>
              <a:sym typeface="Calibri"/>
            </a:endParaRPr>
          </a:p>
        </p:txBody>
      </p:sp>
      <p:sp>
        <p:nvSpPr>
          <p:cNvPr id="343" name="Shape 343"/>
          <p:cNvSpPr txBox="1"/>
          <p:nvPr/>
        </p:nvSpPr>
        <p:spPr>
          <a:xfrm>
            <a:off x="1600200" y="4402139"/>
            <a:ext cx="2819400" cy="1169551"/>
          </a:xfrm>
          <a:prstGeom prst="rect">
            <a:avLst/>
          </a:prstGeom>
          <a:noFill/>
          <a:ln>
            <a:noFill/>
          </a:ln>
        </p:spPr>
        <p:txBody>
          <a:bodyPr spcFirstLastPara="1" wrap="square" lIns="91425" tIns="45700" rIns="91425" bIns="45700" anchor="t" anchorCtr="0">
            <a:noAutofit/>
          </a:bodyPr>
          <a:lstStyle/>
          <a:p>
            <a:pPr indent="101600">
              <a:buClr>
                <a:schemeClr val="dk1"/>
              </a:buClr>
              <a:buSzPts val="1600"/>
            </a:pPr>
            <a:endParaRPr sz="1600" dirty="0">
              <a:solidFill>
                <a:schemeClr val="dk1"/>
              </a:solidFill>
              <a:latin typeface="Calibri"/>
              <a:ea typeface="Calibri"/>
              <a:cs typeface="Calibri"/>
              <a:sym typeface="Calibri"/>
            </a:endParaRPr>
          </a:p>
          <a:p>
            <a:pPr indent="114300">
              <a:spcBef>
                <a:spcPts val="900"/>
              </a:spcBef>
              <a:buClr>
                <a:schemeClr val="dk1"/>
              </a:buClr>
              <a:buSzPts val="1800"/>
            </a:pPr>
            <a:endParaRPr dirty="0">
              <a:solidFill>
                <a:schemeClr val="dk1"/>
              </a:solidFill>
              <a:latin typeface="Calibri"/>
              <a:ea typeface="Calibri"/>
              <a:cs typeface="Calibri"/>
              <a:sym typeface="Calibri"/>
            </a:endParaRPr>
          </a:p>
          <a:p>
            <a:pPr indent="114300" algn="r">
              <a:spcBef>
                <a:spcPts val="900"/>
              </a:spcBef>
              <a:buClr>
                <a:schemeClr val="dk1"/>
              </a:buClr>
              <a:buSzPts val="1800"/>
            </a:pPr>
            <a:endParaRPr dirty="0">
              <a:solidFill>
                <a:schemeClr val="dk1"/>
              </a:solidFill>
              <a:latin typeface="Calibri"/>
              <a:ea typeface="Calibri"/>
              <a:cs typeface="Calibri"/>
              <a:sym typeface="Calibri"/>
            </a:endParaRPr>
          </a:p>
        </p:txBody>
      </p:sp>
      <p:sp>
        <p:nvSpPr>
          <p:cNvPr id="344" name="Shape 344"/>
          <p:cNvSpPr txBox="1"/>
          <p:nvPr/>
        </p:nvSpPr>
        <p:spPr>
          <a:xfrm>
            <a:off x="5204605" y="2545557"/>
            <a:ext cx="6541918" cy="1107996"/>
          </a:xfrm>
          <a:prstGeom prst="rect">
            <a:avLst/>
          </a:prstGeom>
          <a:noFill/>
          <a:ln>
            <a:noFill/>
          </a:ln>
        </p:spPr>
        <p:txBody>
          <a:bodyPr spcFirstLastPara="1" wrap="square" lIns="91425" tIns="45700" rIns="91425" bIns="45700" anchor="t" anchorCtr="0">
            <a:noAutofit/>
          </a:bodyPr>
          <a:lstStyle/>
          <a:p>
            <a:r>
              <a:rPr lang="en-US" sz="2400" b="1" dirty="0">
                <a:latin typeface="Calibri"/>
                <a:ea typeface="Calibri"/>
                <a:cs typeface="Calibri"/>
                <a:sym typeface="Calibri"/>
              </a:rPr>
              <a:t>Targeted Interventions (for some)</a:t>
            </a:r>
          </a:p>
          <a:p>
            <a:pPr marL="342900" indent="-342900">
              <a:buFont typeface="Arial" panose="020B0604020202020204" pitchFamily="34" charset="0"/>
              <a:buChar char="•"/>
            </a:pPr>
            <a:r>
              <a:rPr lang="en-US" sz="2000" dirty="0">
                <a:latin typeface="Calibri"/>
                <a:ea typeface="Calibri"/>
                <a:cs typeface="Calibri"/>
                <a:sym typeface="Calibri"/>
              </a:rPr>
              <a:t>Supervision and mentoring</a:t>
            </a:r>
          </a:p>
          <a:p>
            <a:pPr marL="342900" indent="-342900">
              <a:buFont typeface="Arial" panose="020B0604020202020204" pitchFamily="34" charset="0"/>
              <a:buChar char="•"/>
            </a:pPr>
            <a:r>
              <a:rPr lang="en-US" sz="2000" dirty="0">
                <a:latin typeface="Calibri"/>
                <a:ea typeface="Calibri"/>
                <a:cs typeface="Calibri"/>
                <a:sym typeface="Calibri"/>
              </a:rPr>
              <a:t>Regular check-in with colleagues</a:t>
            </a:r>
          </a:p>
          <a:p>
            <a:pPr marL="342900" indent="-342900">
              <a:buFont typeface="Arial" panose="020B0604020202020204" pitchFamily="34" charset="0"/>
              <a:buChar char="•"/>
            </a:pPr>
            <a:r>
              <a:rPr lang="en-US" sz="2000" dirty="0">
                <a:latin typeface="Calibri"/>
                <a:ea typeface="Calibri"/>
                <a:cs typeface="Calibri"/>
                <a:sym typeface="Calibri"/>
              </a:rPr>
              <a:t>Small group collaboration around problems of practice</a:t>
            </a:r>
          </a:p>
          <a:p>
            <a:pPr marL="342900" indent="-342900">
              <a:buFont typeface="Arial" panose="020B0604020202020204" pitchFamily="34" charset="0"/>
              <a:buChar char="•"/>
            </a:pPr>
            <a:r>
              <a:rPr lang="en-US" sz="2000" dirty="0">
                <a:latin typeface="Calibri"/>
                <a:ea typeface="Calibri"/>
                <a:cs typeface="Calibri"/>
                <a:sym typeface="Calibri"/>
              </a:rPr>
              <a:t>Targeted professional development</a:t>
            </a:r>
            <a:endParaRPr lang="en-US" sz="2400" b="1" dirty="0">
              <a:latin typeface="Calibri"/>
              <a:ea typeface="Calibri"/>
              <a:cs typeface="Calibri"/>
              <a:sym typeface="Calibri"/>
            </a:endParaRPr>
          </a:p>
        </p:txBody>
      </p:sp>
      <p:sp>
        <p:nvSpPr>
          <p:cNvPr id="345" name="Shape 345"/>
          <p:cNvSpPr txBox="1"/>
          <p:nvPr/>
        </p:nvSpPr>
        <p:spPr>
          <a:xfrm>
            <a:off x="5204605" y="1067952"/>
            <a:ext cx="5891913" cy="1354217"/>
          </a:xfrm>
          <a:prstGeom prst="rect">
            <a:avLst/>
          </a:prstGeom>
          <a:noFill/>
          <a:ln>
            <a:noFill/>
          </a:ln>
        </p:spPr>
        <p:txBody>
          <a:bodyPr spcFirstLastPara="1" wrap="square" lIns="91425" tIns="45700" rIns="91425" bIns="45700" anchor="t" anchorCtr="0">
            <a:noAutofit/>
          </a:bodyPr>
          <a:lstStyle/>
          <a:p>
            <a:r>
              <a:rPr lang="en-US" sz="2400" b="1" dirty="0">
                <a:latin typeface="Calibri"/>
                <a:ea typeface="Calibri"/>
                <a:cs typeface="Calibri"/>
                <a:sym typeface="Calibri"/>
              </a:rPr>
              <a:t>Intensive, Individual Interventions (for few)</a:t>
            </a:r>
          </a:p>
          <a:p>
            <a:pPr marL="342900" indent="-342900">
              <a:buFont typeface="Arial" panose="020B0604020202020204" pitchFamily="34" charset="0"/>
              <a:buChar char="•"/>
            </a:pPr>
            <a:r>
              <a:rPr lang="en-US" sz="2000" dirty="0">
                <a:latin typeface="Calibri"/>
                <a:ea typeface="Calibri"/>
                <a:cs typeface="Calibri"/>
                <a:sym typeface="Calibri"/>
              </a:rPr>
              <a:t>Build an individualized schedule</a:t>
            </a:r>
          </a:p>
          <a:p>
            <a:pPr marL="342900" indent="-342900">
              <a:buFont typeface="Arial" panose="020B0604020202020204" pitchFamily="34" charset="0"/>
              <a:buChar char="•"/>
            </a:pPr>
            <a:r>
              <a:rPr lang="en-US" sz="2000" dirty="0">
                <a:latin typeface="Calibri"/>
                <a:ea typeface="Calibri"/>
                <a:cs typeface="Calibri"/>
                <a:sym typeface="Calibri"/>
              </a:rPr>
              <a:t>Talk to someone</a:t>
            </a:r>
          </a:p>
          <a:p>
            <a:pPr marL="342900" indent="-342900">
              <a:buFont typeface="Arial" panose="020B0604020202020204" pitchFamily="34" charset="0"/>
              <a:buChar char="•"/>
            </a:pPr>
            <a:r>
              <a:rPr lang="en-US" sz="2000" dirty="0">
                <a:latin typeface="Calibri"/>
                <a:ea typeface="Calibri"/>
                <a:cs typeface="Calibri"/>
                <a:sym typeface="Calibri"/>
              </a:rPr>
              <a:t>Share resources</a:t>
            </a:r>
            <a:endParaRPr sz="2400" dirty="0">
              <a:latin typeface="Calibri"/>
              <a:ea typeface="Calibri"/>
              <a:cs typeface="Calibri"/>
              <a:sym typeface="Calibri"/>
            </a:endParaRPr>
          </a:p>
          <a:p>
            <a:pPr>
              <a:spcBef>
                <a:spcPts val="800"/>
              </a:spcBef>
              <a:buClr>
                <a:schemeClr val="dk1"/>
              </a:buClr>
              <a:buSzPts val="1600"/>
            </a:pPr>
            <a:r>
              <a:rPr lang="en-US" sz="1600" dirty="0">
                <a:latin typeface="Calibri"/>
                <a:ea typeface="Calibri"/>
                <a:cs typeface="Calibri"/>
                <a:sym typeface="Calibri"/>
              </a:rPr>
              <a:t> </a:t>
            </a:r>
            <a:endParaRPr sz="1600" dirty="0">
              <a:latin typeface="Calibri"/>
              <a:ea typeface="Calibri"/>
              <a:cs typeface="Calibri"/>
              <a:sym typeface="Calibri"/>
            </a:endParaRPr>
          </a:p>
        </p:txBody>
      </p:sp>
      <p:pic>
        <p:nvPicPr>
          <p:cNvPr id="13" name="Picture 12">
            <a:extLst>
              <a:ext uri="{FF2B5EF4-FFF2-40B4-BE49-F238E27FC236}">
                <a16:creationId xmlns:a16="http://schemas.microsoft.com/office/drawing/2014/main" id="{5D1CF317-E702-874E-A9AE-7D99FDA79EA0}"/>
              </a:ext>
            </a:extLst>
          </p:cNvPr>
          <p:cNvPicPr>
            <a:picLocks noChangeAspect="1"/>
          </p:cNvPicPr>
          <p:nvPr/>
        </p:nvPicPr>
        <p:blipFill>
          <a:blip r:embed="rId3"/>
          <a:stretch>
            <a:fillRect/>
          </a:stretch>
        </p:blipFill>
        <p:spPr>
          <a:xfrm>
            <a:off x="228922" y="1522718"/>
            <a:ext cx="4436863" cy="4878081"/>
          </a:xfrm>
          <a:prstGeom prst="rect">
            <a:avLst/>
          </a:prstGeom>
        </p:spPr>
      </p:pic>
    </p:spTree>
    <p:extLst>
      <p:ext uri="{BB962C8B-B14F-4D97-AF65-F5344CB8AC3E}">
        <p14:creationId xmlns:p14="http://schemas.microsoft.com/office/powerpoint/2010/main" val="2571344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46A5-4C97-D44E-9F51-5EF21FE9E5B9}"/>
              </a:ext>
            </a:extLst>
          </p:cNvPr>
          <p:cNvSpPr>
            <a:spLocks noGrp="1"/>
          </p:cNvSpPr>
          <p:nvPr>
            <p:ph type="title"/>
          </p:nvPr>
        </p:nvSpPr>
        <p:spPr>
          <a:xfrm>
            <a:off x="202450" y="244823"/>
            <a:ext cx="10972800" cy="1020763"/>
          </a:xfrm>
        </p:spPr>
        <p:txBody>
          <a:bodyPr/>
          <a:lstStyle/>
          <a:p>
            <a:r>
              <a:rPr lang="en-US" b="1" dirty="0">
                <a:hlinkClick r:id="rId3"/>
              </a:rPr>
              <a:t>Chamberlin School Example:</a:t>
            </a:r>
            <a:endParaRPr lang="en-US" b="1" dirty="0">
              <a:solidFill>
                <a:srgbClr val="FF0000"/>
              </a:solidFill>
            </a:endParaRPr>
          </a:p>
        </p:txBody>
      </p:sp>
      <p:sp>
        <p:nvSpPr>
          <p:cNvPr id="3" name="TextBox 2">
            <a:extLst>
              <a:ext uri="{FF2B5EF4-FFF2-40B4-BE49-F238E27FC236}">
                <a16:creationId xmlns:a16="http://schemas.microsoft.com/office/drawing/2014/main" id="{16F6183D-0FDB-C740-BCB9-4B40CB0EEE4E}"/>
              </a:ext>
            </a:extLst>
          </p:cNvPr>
          <p:cNvSpPr txBox="1"/>
          <p:nvPr/>
        </p:nvSpPr>
        <p:spPr>
          <a:xfrm>
            <a:off x="666577" y="4835955"/>
            <a:ext cx="6194837" cy="1846659"/>
          </a:xfrm>
          <a:prstGeom prst="rect">
            <a:avLst/>
          </a:prstGeom>
          <a:noFill/>
        </p:spPr>
        <p:txBody>
          <a:bodyPr wrap="none" rtlCol="0">
            <a:spAutoFit/>
          </a:bodyPr>
          <a:lstStyle/>
          <a:p>
            <a:r>
              <a:rPr lang="en-US" sz="2400" b="1" dirty="0"/>
              <a:t>Universal Interventions (for all): </a:t>
            </a:r>
          </a:p>
          <a:p>
            <a:r>
              <a:rPr lang="en-US" dirty="0"/>
              <a:t>PBIS Postcards</a:t>
            </a:r>
          </a:p>
          <a:p>
            <a:r>
              <a:rPr lang="en-US" dirty="0"/>
              <a:t>Expectations and Matrix for Remote Learning</a:t>
            </a:r>
          </a:p>
          <a:p>
            <a:r>
              <a:rPr lang="en-US" dirty="0"/>
              <a:t>Blogs, Morning Announcements, Newsletters, Facebook, Twitter</a:t>
            </a:r>
          </a:p>
          <a:p>
            <a:r>
              <a:rPr lang="en-US" dirty="0"/>
              <a:t>Songs, read-</a:t>
            </a:r>
            <a:r>
              <a:rPr lang="en-US" dirty="0" err="1"/>
              <a:t>alouds</a:t>
            </a:r>
            <a:r>
              <a:rPr lang="en-US" dirty="0"/>
              <a:t>, shout-outs, celebrations, contests</a:t>
            </a:r>
          </a:p>
          <a:p>
            <a:endParaRPr lang="en-US" dirty="0"/>
          </a:p>
        </p:txBody>
      </p:sp>
      <p:sp>
        <p:nvSpPr>
          <p:cNvPr id="5" name="TextBox 4">
            <a:extLst>
              <a:ext uri="{FF2B5EF4-FFF2-40B4-BE49-F238E27FC236}">
                <a16:creationId xmlns:a16="http://schemas.microsoft.com/office/drawing/2014/main" id="{F9642E92-0145-A848-89C5-E3A6686AF39B}"/>
              </a:ext>
            </a:extLst>
          </p:cNvPr>
          <p:cNvSpPr txBox="1"/>
          <p:nvPr/>
        </p:nvSpPr>
        <p:spPr>
          <a:xfrm>
            <a:off x="4533443" y="3195060"/>
            <a:ext cx="4548809" cy="2339102"/>
          </a:xfrm>
          <a:prstGeom prst="rect">
            <a:avLst/>
          </a:prstGeom>
          <a:noFill/>
        </p:spPr>
        <p:txBody>
          <a:bodyPr wrap="none" rtlCol="0">
            <a:spAutoFit/>
          </a:bodyPr>
          <a:lstStyle/>
          <a:p>
            <a:r>
              <a:rPr lang="en-US" sz="2400" b="1" dirty="0"/>
              <a:t>Targeted Interventions (for some):</a:t>
            </a:r>
          </a:p>
          <a:p>
            <a:r>
              <a:rPr lang="en-US" sz="2000" dirty="0"/>
              <a:t>CICO “pep-talks”</a:t>
            </a:r>
          </a:p>
          <a:p>
            <a:r>
              <a:rPr lang="en-US" sz="2000" dirty="0"/>
              <a:t>Parent check-ins</a:t>
            </a:r>
          </a:p>
          <a:p>
            <a:r>
              <a:rPr lang="en-US" sz="2000" dirty="0"/>
              <a:t>To Go Peace Corners</a:t>
            </a:r>
          </a:p>
          <a:p>
            <a:r>
              <a:rPr lang="en-US" sz="2000" dirty="0"/>
              <a:t>Outreach from nurse</a:t>
            </a:r>
          </a:p>
          <a:p>
            <a:endParaRPr lang="en-US" sz="2400" b="1" dirty="0"/>
          </a:p>
          <a:p>
            <a:endParaRPr lang="en-US" dirty="0"/>
          </a:p>
        </p:txBody>
      </p:sp>
      <p:sp>
        <p:nvSpPr>
          <p:cNvPr id="6" name="TextBox 5">
            <a:extLst>
              <a:ext uri="{FF2B5EF4-FFF2-40B4-BE49-F238E27FC236}">
                <a16:creationId xmlns:a16="http://schemas.microsoft.com/office/drawing/2014/main" id="{678B19F2-2F7B-3D44-9A56-7D426E5642F4}"/>
              </a:ext>
            </a:extLst>
          </p:cNvPr>
          <p:cNvSpPr txBox="1"/>
          <p:nvPr/>
        </p:nvSpPr>
        <p:spPr>
          <a:xfrm>
            <a:off x="7793479" y="560733"/>
            <a:ext cx="4176848" cy="2369880"/>
          </a:xfrm>
          <a:prstGeom prst="rect">
            <a:avLst/>
          </a:prstGeom>
          <a:noFill/>
        </p:spPr>
        <p:txBody>
          <a:bodyPr wrap="square" rtlCol="0">
            <a:spAutoFit/>
          </a:bodyPr>
          <a:lstStyle/>
          <a:p>
            <a:r>
              <a:rPr lang="en-US" sz="2400" b="1" dirty="0"/>
              <a:t>Intensive Interventions (for few):</a:t>
            </a:r>
          </a:p>
          <a:p>
            <a:r>
              <a:rPr lang="en-US" sz="2000" dirty="0"/>
              <a:t>Tele-Health MH visits</a:t>
            </a:r>
          </a:p>
          <a:p>
            <a:r>
              <a:rPr lang="en-US" sz="2000" dirty="0"/>
              <a:t>MH “Office Hours” for families</a:t>
            </a:r>
          </a:p>
          <a:p>
            <a:r>
              <a:rPr lang="en-US" sz="2000" dirty="0"/>
              <a:t>Coordination of providers to meet basic needs</a:t>
            </a:r>
          </a:p>
          <a:p>
            <a:endParaRPr lang="en-US" sz="2000" dirty="0"/>
          </a:p>
        </p:txBody>
      </p:sp>
      <p:pic>
        <p:nvPicPr>
          <p:cNvPr id="8" name="Picture 7">
            <a:extLst>
              <a:ext uri="{FF2B5EF4-FFF2-40B4-BE49-F238E27FC236}">
                <a16:creationId xmlns:a16="http://schemas.microsoft.com/office/drawing/2014/main" id="{E35E9517-F039-B648-94E2-934129655844}"/>
              </a:ext>
            </a:extLst>
          </p:cNvPr>
          <p:cNvPicPr>
            <a:picLocks noChangeAspect="1"/>
          </p:cNvPicPr>
          <p:nvPr/>
        </p:nvPicPr>
        <p:blipFill>
          <a:blip r:embed="rId4"/>
          <a:stretch>
            <a:fillRect/>
          </a:stretch>
        </p:blipFill>
        <p:spPr>
          <a:xfrm>
            <a:off x="7829433" y="4153113"/>
            <a:ext cx="3365500" cy="2616200"/>
          </a:xfrm>
          <a:prstGeom prst="rect">
            <a:avLst/>
          </a:prstGeom>
        </p:spPr>
      </p:pic>
      <p:pic>
        <p:nvPicPr>
          <p:cNvPr id="11" name="Picture 10">
            <a:extLst>
              <a:ext uri="{FF2B5EF4-FFF2-40B4-BE49-F238E27FC236}">
                <a16:creationId xmlns:a16="http://schemas.microsoft.com/office/drawing/2014/main" id="{327FF798-1D2B-EC48-87FD-CEB6EA084294}"/>
              </a:ext>
            </a:extLst>
          </p:cNvPr>
          <p:cNvPicPr>
            <a:picLocks noChangeAspect="1"/>
          </p:cNvPicPr>
          <p:nvPr/>
        </p:nvPicPr>
        <p:blipFill>
          <a:blip r:embed="rId5"/>
          <a:stretch>
            <a:fillRect/>
          </a:stretch>
        </p:blipFill>
        <p:spPr>
          <a:xfrm>
            <a:off x="374250" y="1636824"/>
            <a:ext cx="3827290" cy="2857710"/>
          </a:xfrm>
          <a:prstGeom prst="rect">
            <a:avLst/>
          </a:prstGeom>
        </p:spPr>
      </p:pic>
      <p:pic>
        <p:nvPicPr>
          <p:cNvPr id="14" name="Picture 13">
            <a:extLst>
              <a:ext uri="{FF2B5EF4-FFF2-40B4-BE49-F238E27FC236}">
                <a16:creationId xmlns:a16="http://schemas.microsoft.com/office/drawing/2014/main" id="{13161711-6C99-F342-B806-76E0F62FDE03}"/>
              </a:ext>
            </a:extLst>
          </p:cNvPr>
          <p:cNvPicPr>
            <a:picLocks noChangeAspect="1"/>
          </p:cNvPicPr>
          <p:nvPr/>
        </p:nvPicPr>
        <p:blipFill>
          <a:blip r:embed="rId6"/>
          <a:stretch>
            <a:fillRect/>
          </a:stretch>
        </p:blipFill>
        <p:spPr>
          <a:xfrm>
            <a:off x="4564071" y="1041221"/>
            <a:ext cx="2841481" cy="2143574"/>
          </a:xfrm>
          <a:prstGeom prst="rect">
            <a:avLst/>
          </a:prstGeom>
        </p:spPr>
      </p:pic>
    </p:spTree>
    <p:extLst>
      <p:ext uri="{BB962C8B-B14F-4D97-AF65-F5344CB8AC3E}">
        <p14:creationId xmlns:p14="http://schemas.microsoft.com/office/powerpoint/2010/main" val="249361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844027A-F023-7049-9F99-D3B6DE03DD8F}"/>
              </a:ext>
            </a:extLst>
          </p:cNvPr>
          <p:cNvGraphicFramePr>
            <a:graphicFrameLocks noGrp="1"/>
          </p:cNvGraphicFramePr>
          <p:nvPr>
            <p:ph idx="1"/>
            <p:extLst>
              <p:ext uri="{D42A27DB-BD31-4B8C-83A1-F6EECF244321}">
                <p14:modId xmlns:p14="http://schemas.microsoft.com/office/powerpoint/2010/main" val="1526365601"/>
              </p:ext>
            </p:extLst>
          </p:nvPr>
        </p:nvGraphicFramePr>
        <p:xfrm>
          <a:off x="196170" y="1161143"/>
          <a:ext cx="11799660" cy="3971925"/>
        </p:xfrm>
        <a:graphic>
          <a:graphicData uri="http://schemas.openxmlformats.org/drawingml/2006/table">
            <a:tbl>
              <a:tblPr firstRow="1" bandRow="1">
                <a:tableStyleId>{5940675A-B579-460E-94D1-54222C63F5DA}</a:tableStyleId>
              </a:tblPr>
              <a:tblGrid>
                <a:gridCol w="1850927">
                  <a:extLst>
                    <a:ext uri="{9D8B030D-6E8A-4147-A177-3AD203B41FA5}">
                      <a16:colId xmlns:a16="http://schemas.microsoft.com/office/drawing/2014/main" val="2778637554"/>
                    </a:ext>
                  </a:extLst>
                </a:gridCol>
                <a:gridCol w="1784823">
                  <a:extLst>
                    <a:ext uri="{9D8B030D-6E8A-4147-A177-3AD203B41FA5}">
                      <a16:colId xmlns:a16="http://schemas.microsoft.com/office/drawing/2014/main" val="1721177662"/>
                    </a:ext>
                  </a:extLst>
                </a:gridCol>
                <a:gridCol w="2660708">
                  <a:extLst>
                    <a:ext uri="{9D8B030D-6E8A-4147-A177-3AD203B41FA5}">
                      <a16:colId xmlns:a16="http://schemas.microsoft.com/office/drawing/2014/main" val="2688419902"/>
                    </a:ext>
                  </a:extLst>
                </a:gridCol>
                <a:gridCol w="2710286">
                  <a:extLst>
                    <a:ext uri="{9D8B030D-6E8A-4147-A177-3AD203B41FA5}">
                      <a16:colId xmlns:a16="http://schemas.microsoft.com/office/drawing/2014/main" val="310010440"/>
                    </a:ext>
                  </a:extLst>
                </a:gridCol>
                <a:gridCol w="2792916">
                  <a:extLst>
                    <a:ext uri="{9D8B030D-6E8A-4147-A177-3AD203B41FA5}">
                      <a16:colId xmlns:a16="http://schemas.microsoft.com/office/drawing/2014/main" val="1824463805"/>
                    </a:ext>
                  </a:extLst>
                </a:gridCol>
              </a:tblGrid>
              <a:tr h="794385">
                <a:tc rowSpan="2">
                  <a:txBody>
                    <a:bodyPr/>
                    <a:lstStyle/>
                    <a:p>
                      <a:pPr algn="ctr"/>
                      <a:r>
                        <a:rPr lang="en-US" dirty="0"/>
                        <a:t>Planning Task</a:t>
                      </a:r>
                    </a:p>
                  </a:txBody>
                  <a:tcPr anchor="ctr"/>
                </a:tc>
                <a:tc rowSpan="2">
                  <a:txBody>
                    <a:bodyPr/>
                    <a:lstStyle/>
                    <a:p>
                      <a:pPr algn="ctr"/>
                      <a:r>
                        <a:rPr lang="en-US" dirty="0"/>
                        <a:t>TARGET</a:t>
                      </a:r>
                    </a:p>
                    <a:p>
                      <a:pPr algn="ctr"/>
                      <a:r>
                        <a:rPr lang="en-US" dirty="0"/>
                        <a:t>Group</a:t>
                      </a:r>
                    </a:p>
                  </a:txBody>
                  <a:tcPr anchor="ctr"/>
                </a:tc>
                <a:tc gridSpan="3">
                  <a:txBody>
                    <a:bodyPr/>
                    <a:lstStyle/>
                    <a:p>
                      <a:pPr algn="ctr"/>
                      <a:r>
                        <a:rPr lang="en-US" dirty="0"/>
                        <a:t>TIERS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64638969"/>
                  </a:ext>
                </a:extLst>
              </a:tr>
              <a:tr h="794385">
                <a:tc vMerge="1">
                  <a:txBody>
                    <a:bodyPr/>
                    <a:lstStyle/>
                    <a:p>
                      <a:endParaRPr lang="en-US" dirty="0"/>
                    </a:p>
                  </a:txBody>
                  <a:tcPr/>
                </a:tc>
                <a:tc vMerge="1">
                  <a:txBody>
                    <a:bodyPr/>
                    <a:lstStyle/>
                    <a:p>
                      <a:endParaRPr lang="en-US" dirty="0"/>
                    </a:p>
                  </a:txBody>
                  <a:tcPr/>
                </a:tc>
                <a:tc>
                  <a:txBody>
                    <a:bodyPr/>
                    <a:lstStyle/>
                    <a:p>
                      <a:pPr algn="ctr"/>
                      <a:r>
                        <a:rPr lang="en-US" dirty="0"/>
                        <a:t>Universal – ALL</a:t>
                      </a:r>
                    </a:p>
                  </a:txBody>
                  <a:tcPr/>
                </a:tc>
                <a:tc>
                  <a:txBody>
                    <a:bodyPr/>
                    <a:lstStyle/>
                    <a:p>
                      <a:pPr algn="ctr"/>
                      <a:r>
                        <a:rPr lang="en-US" dirty="0"/>
                        <a:t>Targeted - SOME</a:t>
                      </a:r>
                    </a:p>
                  </a:txBody>
                  <a:tcPr/>
                </a:tc>
                <a:tc>
                  <a:txBody>
                    <a:bodyPr/>
                    <a:lstStyle/>
                    <a:p>
                      <a:pPr algn="ctr"/>
                      <a:r>
                        <a:rPr lang="en-US" dirty="0"/>
                        <a:t>Intensive - FEW</a:t>
                      </a:r>
                    </a:p>
                  </a:txBody>
                  <a:tcPr/>
                </a:tc>
                <a:extLst>
                  <a:ext uri="{0D108BD9-81ED-4DB2-BD59-A6C34878D82A}">
                    <a16:rowId xmlns:a16="http://schemas.microsoft.com/office/drawing/2014/main" val="2361511951"/>
                  </a:ext>
                </a:extLst>
              </a:tr>
              <a:tr h="794385">
                <a:tc rowSpan="3">
                  <a:txBody>
                    <a:bodyPr/>
                    <a:lstStyle/>
                    <a:p>
                      <a:pPr algn="ctr"/>
                      <a:r>
                        <a:rPr lang="en-US" dirty="0"/>
                        <a:t>Enhancing Social, Emotional, Behavioral Connections </a:t>
                      </a:r>
                    </a:p>
                  </a:txBody>
                  <a:tcPr anchor="ctr"/>
                </a:tc>
                <a:tc>
                  <a:txBody>
                    <a:bodyPr/>
                    <a:lstStyle/>
                    <a:p>
                      <a:pPr algn="ctr"/>
                      <a:r>
                        <a:rPr lang="en-US" dirty="0"/>
                        <a:t>Students</a:t>
                      </a:r>
                    </a:p>
                  </a:txBody>
                  <a:tcPr anchor="ct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76954520"/>
                  </a:ext>
                </a:extLst>
              </a:tr>
              <a:tr h="794385">
                <a:tc vMerge="1">
                  <a:txBody>
                    <a:bodyPr/>
                    <a:lstStyle/>
                    <a:p>
                      <a:endParaRPr lang="en-US" dirty="0"/>
                    </a:p>
                  </a:txBody>
                  <a:tcPr/>
                </a:tc>
                <a:tc>
                  <a:txBody>
                    <a:bodyPr/>
                    <a:lstStyle/>
                    <a:p>
                      <a:pPr algn="ctr"/>
                      <a:r>
                        <a:rPr lang="en-US" dirty="0"/>
                        <a:t>Families</a:t>
                      </a:r>
                    </a:p>
                  </a:txBody>
                  <a:tcPr anchor="ct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945229804"/>
                  </a:ext>
                </a:extLst>
              </a:tr>
              <a:tr h="794385">
                <a:tc vMerge="1">
                  <a:txBody>
                    <a:bodyPr/>
                    <a:lstStyle/>
                    <a:p>
                      <a:endParaRPr lang="en-US" dirty="0"/>
                    </a:p>
                  </a:txBody>
                  <a:tcPr/>
                </a:tc>
                <a:tc>
                  <a:txBody>
                    <a:bodyPr/>
                    <a:lstStyle/>
                    <a:p>
                      <a:pPr algn="ctr"/>
                      <a:r>
                        <a:rPr lang="en-US" dirty="0"/>
                        <a:t>Educators</a:t>
                      </a:r>
                    </a:p>
                  </a:txBody>
                  <a:tcPr anchor="ct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482121944"/>
                  </a:ext>
                </a:extLst>
              </a:tr>
            </a:tbl>
          </a:graphicData>
        </a:graphic>
      </p:graphicFrame>
      <p:sp>
        <p:nvSpPr>
          <p:cNvPr id="5" name="Rectangle 4">
            <a:extLst>
              <a:ext uri="{FF2B5EF4-FFF2-40B4-BE49-F238E27FC236}">
                <a16:creationId xmlns:a16="http://schemas.microsoft.com/office/drawing/2014/main" id="{413F732B-938A-504F-9075-1A2098FCCE31}"/>
              </a:ext>
            </a:extLst>
          </p:cNvPr>
          <p:cNvSpPr/>
          <p:nvPr/>
        </p:nvSpPr>
        <p:spPr bwMode="auto">
          <a:xfrm>
            <a:off x="3788228" y="246743"/>
            <a:ext cx="4383315" cy="609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rPr>
              <a:t>BREAK-Out Groups: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rPr>
              <a:t>MTSS PLANNING MATRIX</a:t>
            </a:r>
          </a:p>
        </p:txBody>
      </p:sp>
    </p:spTree>
    <p:extLst>
      <p:ext uri="{BB962C8B-B14F-4D97-AF65-F5344CB8AC3E}">
        <p14:creationId xmlns:p14="http://schemas.microsoft.com/office/powerpoint/2010/main" val="848754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73964-7274-064F-B72D-019AAC1AE986}"/>
              </a:ext>
            </a:extLst>
          </p:cNvPr>
          <p:cNvSpPr>
            <a:spLocks noGrp="1"/>
          </p:cNvSpPr>
          <p:nvPr>
            <p:ph type="title"/>
          </p:nvPr>
        </p:nvSpPr>
        <p:spPr/>
        <p:txBody>
          <a:bodyPr/>
          <a:lstStyle/>
          <a:p>
            <a:r>
              <a:rPr lang="en-US" dirty="0"/>
              <a:t>Summarizing George’s Advice:</a:t>
            </a:r>
          </a:p>
        </p:txBody>
      </p:sp>
      <p:sp>
        <p:nvSpPr>
          <p:cNvPr id="3" name="Content Placeholder 2">
            <a:extLst>
              <a:ext uri="{FF2B5EF4-FFF2-40B4-BE49-F238E27FC236}">
                <a16:creationId xmlns:a16="http://schemas.microsoft.com/office/drawing/2014/main" id="{086D652A-71E5-8346-99A5-E28E43FC34EA}"/>
              </a:ext>
            </a:extLst>
          </p:cNvPr>
          <p:cNvSpPr>
            <a:spLocks noGrp="1"/>
          </p:cNvSpPr>
          <p:nvPr>
            <p:ph idx="1"/>
          </p:nvPr>
        </p:nvSpPr>
        <p:spPr>
          <a:xfrm>
            <a:off x="838200" y="1594139"/>
            <a:ext cx="10515600" cy="4702751"/>
          </a:xfrm>
        </p:spPr>
        <p:txBody>
          <a:bodyPr>
            <a:normAutofit/>
          </a:bodyPr>
          <a:lstStyle/>
          <a:p>
            <a:r>
              <a:rPr lang="en-US" dirty="0"/>
              <a:t>Work as a team</a:t>
            </a:r>
          </a:p>
          <a:p>
            <a:r>
              <a:rPr lang="en-US" dirty="0"/>
              <a:t>Work from a continuum perspective - tiered logic</a:t>
            </a:r>
          </a:p>
          <a:p>
            <a:r>
              <a:rPr lang="en-US" dirty="0"/>
              <a:t>Screen early and continuously</a:t>
            </a:r>
          </a:p>
          <a:p>
            <a:r>
              <a:rPr lang="en-US" dirty="0"/>
              <a:t>Be deliberate about selecting effective, efficient, and relevant practices that align specifically with desired student outcomes</a:t>
            </a:r>
          </a:p>
          <a:p>
            <a:r>
              <a:rPr lang="en-US" dirty="0"/>
              <a:t>Do a few things well with high implementation fidelity rather than too many things that compete for time, personnel, and funding</a:t>
            </a:r>
          </a:p>
          <a:p>
            <a:r>
              <a:rPr lang="en-US" dirty="0"/>
              <a:t>Use your data to guide decision making</a:t>
            </a:r>
          </a:p>
          <a:p>
            <a:r>
              <a:rPr lang="en-US" dirty="0"/>
              <a:t>Implement from a MTSS-based, trauma-informed perspective</a:t>
            </a:r>
          </a:p>
        </p:txBody>
      </p:sp>
    </p:spTree>
    <p:extLst>
      <p:ext uri="{BB962C8B-B14F-4D97-AF65-F5344CB8AC3E}">
        <p14:creationId xmlns:p14="http://schemas.microsoft.com/office/powerpoint/2010/main" val="2572821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15EE27-E218-0247-ABB0-F148AC4E57F2}"/>
              </a:ext>
            </a:extLst>
          </p:cNvPr>
          <p:cNvSpPr>
            <a:spLocks noGrp="1"/>
          </p:cNvSpPr>
          <p:nvPr>
            <p:ph type="title"/>
          </p:nvPr>
        </p:nvSpPr>
        <p:spPr/>
        <p:txBody>
          <a:bodyPr/>
          <a:lstStyle/>
          <a:p>
            <a:r>
              <a:rPr lang="en-US" dirty="0"/>
              <a:t>Orient to Zoom:</a:t>
            </a:r>
          </a:p>
        </p:txBody>
      </p:sp>
      <p:sp>
        <p:nvSpPr>
          <p:cNvPr id="6" name="Content Placeholder 5">
            <a:extLst>
              <a:ext uri="{FF2B5EF4-FFF2-40B4-BE49-F238E27FC236}">
                <a16:creationId xmlns:a16="http://schemas.microsoft.com/office/drawing/2014/main" id="{87513A41-F3C3-3248-BC2A-99157BB6B47F}"/>
              </a:ext>
            </a:extLst>
          </p:cNvPr>
          <p:cNvSpPr>
            <a:spLocks noGrp="1"/>
          </p:cNvSpPr>
          <p:nvPr>
            <p:ph idx="1"/>
          </p:nvPr>
        </p:nvSpPr>
        <p:spPr/>
        <p:txBody>
          <a:bodyPr/>
          <a:lstStyle/>
          <a:p>
            <a:r>
              <a:rPr lang="en-US" dirty="0"/>
              <a:t>Find your tool bar:</a:t>
            </a:r>
          </a:p>
          <a:p>
            <a:pPr lvl="1"/>
            <a:r>
              <a:rPr lang="en-US" dirty="0"/>
              <a:t>Participants</a:t>
            </a:r>
          </a:p>
          <a:p>
            <a:pPr lvl="1"/>
            <a:r>
              <a:rPr lang="en-US" dirty="0"/>
              <a:t>Chat</a:t>
            </a:r>
          </a:p>
          <a:p>
            <a:pPr lvl="1"/>
            <a:r>
              <a:rPr lang="en-US" dirty="0"/>
              <a:t>Audio</a:t>
            </a:r>
          </a:p>
          <a:p>
            <a:pPr lvl="1"/>
            <a:r>
              <a:rPr lang="en-US" dirty="0"/>
              <a:t>Video</a:t>
            </a:r>
          </a:p>
          <a:p>
            <a:r>
              <a:rPr lang="en-US" dirty="0"/>
              <a:t>Breakout rooms</a:t>
            </a:r>
          </a:p>
          <a:p>
            <a:r>
              <a:rPr lang="en-US" dirty="0"/>
              <a:t>Materials at </a:t>
            </a:r>
            <a:r>
              <a:rPr lang="en-US" dirty="0">
                <a:hlinkClick r:id="rId3"/>
              </a:rPr>
              <a:t>https://www.pbisvermont.org/training-resources/coordinators-learning-networking-meetings/</a:t>
            </a:r>
            <a:r>
              <a:rPr lang="en-US" dirty="0"/>
              <a:t> </a:t>
            </a:r>
          </a:p>
        </p:txBody>
      </p:sp>
    </p:spTree>
    <p:extLst>
      <p:ext uri="{BB962C8B-B14F-4D97-AF65-F5344CB8AC3E}">
        <p14:creationId xmlns:p14="http://schemas.microsoft.com/office/powerpoint/2010/main" val="3096005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53C7E-A792-CB44-BA6B-FBC72B886D4C}"/>
              </a:ext>
            </a:extLst>
          </p:cNvPr>
          <p:cNvSpPr>
            <a:spLocks noGrp="1"/>
          </p:cNvSpPr>
          <p:nvPr>
            <p:ph type="title"/>
          </p:nvPr>
        </p:nvSpPr>
        <p:spPr/>
        <p:txBody>
          <a:bodyPr/>
          <a:lstStyle/>
          <a:p>
            <a:r>
              <a:rPr lang="en-US" dirty="0"/>
              <a:t>TFI and SAS</a:t>
            </a:r>
          </a:p>
        </p:txBody>
      </p:sp>
      <p:sp>
        <p:nvSpPr>
          <p:cNvPr id="3" name="Content Placeholder 2">
            <a:extLst>
              <a:ext uri="{FF2B5EF4-FFF2-40B4-BE49-F238E27FC236}">
                <a16:creationId xmlns:a16="http://schemas.microsoft.com/office/drawing/2014/main" id="{7A26BE54-5437-8A46-8ED0-B949AEE5A1E9}"/>
              </a:ext>
            </a:extLst>
          </p:cNvPr>
          <p:cNvSpPr>
            <a:spLocks noGrp="1"/>
          </p:cNvSpPr>
          <p:nvPr>
            <p:ph idx="1"/>
          </p:nvPr>
        </p:nvSpPr>
        <p:spPr/>
        <p:txBody>
          <a:bodyPr>
            <a:normAutofit lnSpcReduction="10000"/>
          </a:bodyPr>
          <a:lstStyle/>
          <a:p>
            <a:r>
              <a:rPr lang="en-US" sz="3200" dirty="0"/>
              <a:t>TFI:</a:t>
            </a:r>
          </a:p>
          <a:p>
            <a:pPr lvl="1"/>
            <a:r>
              <a:rPr lang="en-US" sz="2800" dirty="0"/>
              <a:t>If meeting remotely, email team a </a:t>
            </a:r>
            <a:r>
              <a:rPr lang="en-US" sz="2800" u="sng" dirty="0">
                <a:hlinkClick r:id="rId3"/>
              </a:rPr>
              <a:t>PDF</a:t>
            </a:r>
            <a:r>
              <a:rPr lang="en-US" sz="2800" dirty="0"/>
              <a:t> (pgs. 6-23) of the TFI, have them review questions for each of the tiers you will complete, have a virtual team meeting in which someone shares their screen. Have a conversation about each item and come to consensus on your score.</a:t>
            </a:r>
          </a:p>
          <a:p>
            <a:pPr lvl="1"/>
            <a:r>
              <a:rPr lang="en-US" sz="2800" dirty="0"/>
              <a:t>Invite your SU Coordinator, coach, or TA into this process.</a:t>
            </a:r>
          </a:p>
          <a:p>
            <a:r>
              <a:rPr lang="en-US" sz="3200" dirty="0"/>
              <a:t>SAS:</a:t>
            </a:r>
          </a:p>
          <a:p>
            <a:pPr lvl="1"/>
            <a:r>
              <a:rPr lang="en-US" sz="2800" dirty="0"/>
              <a:t>Get the link, determine a deadline, send it out to all staff, email Anne </a:t>
            </a:r>
            <a:r>
              <a:rPr lang="en-US" sz="2800" dirty="0" err="1"/>
              <a:t>Dubie</a:t>
            </a:r>
            <a:r>
              <a:rPr lang="en-US" sz="2800" dirty="0"/>
              <a:t> when you’d like her to close your window to view the results.</a:t>
            </a:r>
          </a:p>
        </p:txBody>
      </p:sp>
    </p:spTree>
    <p:extLst>
      <p:ext uri="{BB962C8B-B14F-4D97-AF65-F5344CB8AC3E}">
        <p14:creationId xmlns:p14="http://schemas.microsoft.com/office/powerpoint/2010/main" val="3199040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C969F-73B4-AA43-A131-062762D38D07}"/>
              </a:ext>
            </a:extLst>
          </p:cNvPr>
          <p:cNvSpPr>
            <a:spLocks noGrp="1"/>
          </p:cNvSpPr>
          <p:nvPr>
            <p:ph type="title"/>
          </p:nvPr>
        </p:nvSpPr>
        <p:spPr/>
        <p:txBody>
          <a:bodyPr/>
          <a:lstStyle/>
          <a:p>
            <a:r>
              <a:rPr lang="en-US" dirty="0"/>
              <a:t>TFI and SAS</a:t>
            </a:r>
          </a:p>
        </p:txBody>
      </p:sp>
      <p:sp>
        <p:nvSpPr>
          <p:cNvPr id="3" name="Content Placeholder 2">
            <a:extLst>
              <a:ext uri="{FF2B5EF4-FFF2-40B4-BE49-F238E27FC236}">
                <a16:creationId xmlns:a16="http://schemas.microsoft.com/office/drawing/2014/main" id="{2539A641-A122-9248-A155-F2F0A46607AE}"/>
              </a:ext>
            </a:extLst>
          </p:cNvPr>
          <p:cNvSpPr>
            <a:spLocks noGrp="1"/>
          </p:cNvSpPr>
          <p:nvPr>
            <p:ph idx="1"/>
          </p:nvPr>
        </p:nvSpPr>
        <p:spPr/>
        <p:txBody>
          <a:bodyPr>
            <a:normAutofit/>
          </a:bodyPr>
          <a:lstStyle/>
          <a:p>
            <a:r>
              <a:rPr lang="en-US" sz="3600" dirty="0"/>
              <a:t>Current completion rates:</a:t>
            </a:r>
          </a:p>
          <a:p>
            <a:pPr lvl="1"/>
            <a:r>
              <a:rPr lang="en-US" sz="3200" dirty="0"/>
              <a:t>TFI – 46%</a:t>
            </a:r>
          </a:p>
          <a:p>
            <a:pPr lvl="1"/>
            <a:r>
              <a:rPr lang="en-US" sz="3200" dirty="0"/>
              <a:t>SAS – 63%</a:t>
            </a:r>
          </a:p>
          <a:p>
            <a:r>
              <a:rPr lang="en-US" sz="3600" dirty="0"/>
              <a:t>Based on the current point in time data, 78% of schools are implementing with fidelity (as reported on their TFI).</a:t>
            </a:r>
          </a:p>
        </p:txBody>
      </p:sp>
    </p:spTree>
    <p:extLst>
      <p:ext uri="{BB962C8B-B14F-4D97-AF65-F5344CB8AC3E}">
        <p14:creationId xmlns:p14="http://schemas.microsoft.com/office/powerpoint/2010/main" val="4239268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20B26-769A-BC47-BED9-A5ACD514C903}"/>
              </a:ext>
            </a:extLst>
          </p:cNvPr>
          <p:cNvSpPr>
            <a:spLocks noGrp="1"/>
          </p:cNvSpPr>
          <p:nvPr>
            <p:ph type="title"/>
          </p:nvPr>
        </p:nvSpPr>
        <p:spPr/>
        <p:txBody>
          <a:bodyPr/>
          <a:lstStyle/>
          <a:p>
            <a:r>
              <a:rPr lang="en-US" dirty="0"/>
              <a:t>BEST/Act 230 Funds for 2020/2021</a:t>
            </a:r>
          </a:p>
        </p:txBody>
      </p:sp>
      <p:sp>
        <p:nvSpPr>
          <p:cNvPr id="3" name="Content Placeholder 2">
            <a:extLst>
              <a:ext uri="{FF2B5EF4-FFF2-40B4-BE49-F238E27FC236}">
                <a16:creationId xmlns:a16="http://schemas.microsoft.com/office/drawing/2014/main" id="{04C91B36-C4D7-1D41-8F8C-4CE71F7F0FB3}"/>
              </a:ext>
            </a:extLst>
          </p:cNvPr>
          <p:cNvSpPr>
            <a:spLocks noGrp="1"/>
          </p:cNvSpPr>
          <p:nvPr>
            <p:ph idx="1"/>
          </p:nvPr>
        </p:nvSpPr>
        <p:spPr/>
        <p:txBody>
          <a:bodyPr>
            <a:normAutofit lnSpcReduction="10000"/>
          </a:bodyPr>
          <a:lstStyle/>
          <a:p>
            <a:r>
              <a:rPr lang="en-US" sz="2600" dirty="0">
                <a:latin typeface="Calibri" panose="020F0502020204030204" pitchFamily="34" charset="0"/>
                <a:cs typeface="Calibri" panose="020F0502020204030204" pitchFamily="34" charset="0"/>
              </a:rPr>
              <a:t>Application window is open and currently accepting applications until </a:t>
            </a:r>
            <a:r>
              <a:rPr lang="en-US" sz="2600" b="1" dirty="0">
                <a:latin typeface="Calibri" panose="020F0502020204030204" pitchFamily="34" charset="0"/>
                <a:cs typeface="Calibri" panose="020F0502020204030204" pitchFamily="34" charset="0"/>
              </a:rPr>
              <a:t>July 1, 2020</a:t>
            </a:r>
            <a:r>
              <a:rPr lang="en-US" sz="2600" dirty="0">
                <a:latin typeface="Calibri" panose="020F0502020204030204" pitchFamily="34" charset="0"/>
                <a:cs typeface="Calibri" panose="020F0502020204030204" pitchFamily="34" charset="0"/>
              </a:rPr>
              <a:t>. The purpose of the earlier window is to support grantees for summer and early fall grant activities.</a:t>
            </a:r>
          </a:p>
          <a:p>
            <a:pPr marL="0" indent="0">
              <a:buNone/>
            </a:pPr>
            <a:endParaRPr lang="en-US" sz="2600"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July 1, 2020: Application period closes for original applications. </a:t>
            </a:r>
            <a:r>
              <a:rPr lang="en-US" sz="3200" b="1" i="1" dirty="0">
                <a:latin typeface="Calibri" panose="020F0502020204030204" pitchFamily="34" charset="0"/>
                <a:cs typeface="Calibri" panose="020F0502020204030204" pitchFamily="34" charset="0"/>
              </a:rPr>
              <a:t>(Applicants MUST receive an original grant award to be eligible for additional funds during the fiscal year).</a:t>
            </a:r>
          </a:p>
          <a:p>
            <a:endParaRPr lang="en-US" sz="2600" b="1" i="1"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PD Calendar</a:t>
            </a:r>
          </a:p>
          <a:p>
            <a:r>
              <a:rPr lang="en-US" sz="2600" dirty="0">
                <a:latin typeface="Calibri" panose="020F0502020204030204" pitchFamily="34" charset="0"/>
                <a:cs typeface="Calibri" panose="020F0502020204030204" pitchFamily="34" charset="0"/>
              </a:rPr>
              <a:t>Coaching</a:t>
            </a:r>
          </a:p>
          <a:p>
            <a:endParaRPr lang="en-US"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7081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E972-1851-E844-B564-D610BC22BD4A}"/>
              </a:ext>
            </a:extLst>
          </p:cNvPr>
          <p:cNvSpPr>
            <a:spLocks noGrp="1"/>
          </p:cNvSpPr>
          <p:nvPr>
            <p:ph type="title"/>
          </p:nvPr>
        </p:nvSpPr>
        <p:spPr/>
        <p:txBody>
          <a:bodyPr/>
          <a:lstStyle/>
          <a:p>
            <a:r>
              <a:rPr lang="en-US" dirty="0"/>
              <a:t>Resources and Upcoming Events</a:t>
            </a:r>
          </a:p>
        </p:txBody>
      </p:sp>
      <p:sp>
        <p:nvSpPr>
          <p:cNvPr id="3" name="Content Placeholder 2">
            <a:extLst>
              <a:ext uri="{FF2B5EF4-FFF2-40B4-BE49-F238E27FC236}">
                <a16:creationId xmlns:a16="http://schemas.microsoft.com/office/drawing/2014/main" id="{19A084E9-61FA-3245-AB74-096A27A87CAB}"/>
              </a:ext>
            </a:extLst>
          </p:cNvPr>
          <p:cNvSpPr>
            <a:spLocks noGrp="1"/>
          </p:cNvSpPr>
          <p:nvPr>
            <p:ph idx="1"/>
          </p:nvPr>
        </p:nvSpPr>
        <p:spPr/>
        <p:txBody>
          <a:bodyPr/>
          <a:lstStyle/>
          <a:p>
            <a:r>
              <a:rPr lang="en-US" dirty="0">
                <a:hlinkClick r:id="rId3"/>
              </a:rPr>
              <a:t>Online PD Resources</a:t>
            </a:r>
            <a:endParaRPr lang="en-US" dirty="0"/>
          </a:p>
          <a:p>
            <a:r>
              <a:rPr lang="en-US" dirty="0">
                <a:hlinkClick r:id="rId4"/>
              </a:rPr>
              <a:t>Upcoming Live Virtual Trainings</a:t>
            </a:r>
            <a:r>
              <a:rPr lang="en-US" dirty="0"/>
              <a:t>: </a:t>
            </a:r>
          </a:p>
          <a:p>
            <a:pPr lvl="1"/>
            <a:r>
              <a:rPr lang="en-US" dirty="0"/>
              <a:t>Function-Based Thinking – May 11</a:t>
            </a:r>
          </a:p>
          <a:p>
            <a:pPr lvl="1"/>
            <a:r>
              <a:rPr lang="en-US" dirty="0"/>
              <a:t>Restorative Approaches – May 15</a:t>
            </a:r>
          </a:p>
          <a:p>
            <a:r>
              <a:rPr lang="en-US" dirty="0"/>
              <a:t>BEST/</a:t>
            </a:r>
            <a:r>
              <a:rPr lang="en-US" dirty="0" err="1"/>
              <a:t>VTmtss</a:t>
            </a:r>
            <a:r>
              <a:rPr lang="en-US" dirty="0"/>
              <a:t> Summer Institute – June 22-25</a:t>
            </a:r>
          </a:p>
          <a:p>
            <a:r>
              <a:rPr lang="en-US" dirty="0"/>
              <a:t>2020/21 BEST/VTPBIS PD Calendar</a:t>
            </a:r>
          </a:p>
          <a:p>
            <a:pPr lvl="1"/>
            <a:r>
              <a:rPr lang="en-US" dirty="0"/>
              <a:t>VTPBIS Annual Forum – October 8</a:t>
            </a:r>
            <a:r>
              <a:rPr lang="en-US" baseline="30000" dirty="0"/>
              <a:t>th</a:t>
            </a:r>
            <a:endParaRPr lang="en-US" dirty="0"/>
          </a:p>
          <a:p>
            <a:r>
              <a:rPr lang="en-US" dirty="0">
                <a:hlinkClick r:id="rId5"/>
              </a:rPr>
              <a:t>Other resources</a:t>
            </a:r>
            <a:endParaRPr lang="en-US" dirty="0"/>
          </a:p>
          <a:p>
            <a:r>
              <a:rPr lang="en-US" dirty="0"/>
              <a:t>Monthly Reminders – helpful?</a:t>
            </a:r>
          </a:p>
        </p:txBody>
      </p:sp>
    </p:spTree>
    <p:extLst>
      <p:ext uri="{BB962C8B-B14F-4D97-AF65-F5344CB8AC3E}">
        <p14:creationId xmlns:p14="http://schemas.microsoft.com/office/powerpoint/2010/main" val="4184529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EBF4E0-69F3-3F47-A96F-FC82D9A0B04C}"/>
              </a:ext>
            </a:extLst>
          </p:cNvPr>
          <p:cNvPicPr>
            <a:picLocks noChangeAspect="1"/>
          </p:cNvPicPr>
          <p:nvPr/>
        </p:nvPicPr>
        <p:blipFill rotWithShape="1">
          <a:blip r:embed="rId3"/>
          <a:srcRect b="12676"/>
          <a:stretch/>
        </p:blipFill>
        <p:spPr>
          <a:xfrm>
            <a:off x="194762" y="507230"/>
            <a:ext cx="11802475" cy="5843540"/>
          </a:xfrm>
          <a:prstGeom prst="rect">
            <a:avLst/>
          </a:prstGeom>
        </p:spPr>
      </p:pic>
    </p:spTree>
    <p:extLst>
      <p:ext uri="{BB962C8B-B14F-4D97-AF65-F5344CB8AC3E}">
        <p14:creationId xmlns:p14="http://schemas.microsoft.com/office/powerpoint/2010/main" val="4199971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65125"/>
            <a:ext cx="10134600" cy="1325563"/>
          </a:xfrm>
        </p:spPr>
        <p:txBody>
          <a:bodyPr/>
          <a:lstStyle/>
          <a:p>
            <a:r>
              <a:rPr lang="en-US" b="1" dirty="0">
                <a:solidFill>
                  <a:schemeClr val="accent6">
                    <a:lumMod val="50000"/>
                  </a:schemeClr>
                </a:solidFill>
                <a:ea typeface="ＭＳ Ｐゴシック" charset="-128"/>
              </a:rPr>
              <a:t>Always Start with Data!</a:t>
            </a:r>
            <a:endParaRPr lang="en-US" dirty="0">
              <a:solidFill>
                <a:schemeClr val="accent6">
                  <a:lumMod val="50000"/>
                </a:schemeClr>
              </a:solidFill>
            </a:endParaRPr>
          </a:p>
        </p:txBody>
      </p:sp>
      <p:sp>
        <p:nvSpPr>
          <p:cNvPr id="3" name="Content Placeholder 2"/>
          <p:cNvSpPr>
            <a:spLocks noGrp="1"/>
          </p:cNvSpPr>
          <p:nvPr>
            <p:ph idx="1"/>
          </p:nvPr>
        </p:nvSpPr>
        <p:spPr/>
        <p:txBody>
          <a:bodyPr/>
          <a:lstStyle/>
          <a:p>
            <a:pPr marL="0" indent="0" algn="ctr">
              <a:buNone/>
            </a:pPr>
            <a:r>
              <a:rPr lang="en-US" dirty="0"/>
              <a:t>Attending the May Coordinators Meetings</a:t>
            </a:r>
          </a:p>
          <a:p>
            <a:pPr marL="0" indent="0" algn="ctr">
              <a:buNone/>
            </a:pPr>
            <a:endParaRPr lang="en-US" dirty="0"/>
          </a:p>
        </p:txBody>
      </p:sp>
      <p:grpSp>
        <p:nvGrpSpPr>
          <p:cNvPr id="4" name="Group 4"/>
          <p:cNvGrpSpPr>
            <a:grpSpLocks/>
          </p:cNvGrpSpPr>
          <p:nvPr/>
        </p:nvGrpSpPr>
        <p:grpSpPr bwMode="auto">
          <a:xfrm>
            <a:off x="1750348" y="2859075"/>
            <a:ext cx="2452390" cy="2444444"/>
            <a:chOff x="4368800" y="2159000"/>
            <a:chExt cx="2349500" cy="2336800"/>
          </a:xfrm>
          <a:solidFill>
            <a:schemeClr val="accent6">
              <a:lumMod val="75000"/>
            </a:schemeClr>
          </a:solidFill>
        </p:grpSpPr>
        <p:sp>
          <p:nvSpPr>
            <p:cNvPr id="5" name="Oval 4"/>
            <p:cNvSpPr>
              <a:spLocks noChangeArrowheads="1"/>
            </p:cNvSpPr>
            <p:nvPr/>
          </p:nvSpPr>
          <p:spPr bwMode="auto">
            <a:xfrm>
              <a:off x="4368800" y="2159000"/>
              <a:ext cx="2349500" cy="2336800"/>
            </a:xfrm>
            <a:prstGeom prst="ellipse">
              <a:avLst/>
            </a:prstGeom>
            <a:grpFill/>
            <a:ln w="9525">
              <a:solidFill>
                <a:srgbClr val="4A7EBB"/>
              </a:solidFill>
              <a:round/>
              <a:headEnd/>
              <a:tailEnd/>
            </a:ln>
            <a:effectLst>
              <a:outerShdw blurRad="40000" dist="23000" dir="5400000" rotWithShape="0">
                <a:srgbClr val="000000">
                  <a:alpha val="34998"/>
                </a:srgbClr>
              </a:outerShdw>
            </a:effec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endParaRPr lang="x-none" altLang="x-none" sz="1800">
                <a:solidFill>
                  <a:srgbClr val="000000"/>
                </a:solidFill>
              </a:endParaRPr>
            </a:p>
          </p:txBody>
        </p:sp>
        <p:sp>
          <p:nvSpPr>
            <p:cNvPr id="6" name="TextBox 2"/>
            <p:cNvSpPr txBox="1">
              <a:spLocks noChangeArrowheads="1"/>
            </p:cNvSpPr>
            <p:nvPr/>
          </p:nvSpPr>
          <p:spPr bwMode="auto">
            <a:xfrm>
              <a:off x="4502150" y="2861383"/>
              <a:ext cx="2082800" cy="9120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 typeface="Arial" charset="0"/>
                <a:buNone/>
              </a:pPr>
              <a:r>
                <a:rPr lang="en-US" altLang="en-US" sz="2800" dirty="0"/>
                <a:t>56</a:t>
              </a:r>
            </a:p>
            <a:p>
              <a:pPr algn="ctr">
                <a:spcBef>
                  <a:spcPct val="0"/>
                </a:spcBef>
                <a:buFont typeface="Arial" charset="0"/>
                <a:buNone/>
              </a:pPr>
              <a:r>
                <a:rPr lang="en-US" altLang="en-US" sz="2800" dirty="0"/>
                <a:t>participants</a:t>
              </a:r>
            </a:p>
          </p:txBody>
        </p:sp>
      </p:grpSp>
      <p:grpSp>
        <p:nvGrpSpPr>
          <p:cNvPr id="7" name="Group 3"/>
          <p:cNvGrpSpPr>
            <a:grpSpLocks/>
          </p:cNvGrpSpPr>
          <p:nvPr/>
        </p:nvGrpSpPr>
        <p:grpSpPr bwMode="auto">
          <a:xfrm>
            <a:off x="4815146" y="2859075"/>
            <a:ext cx="2431473" cy="2444444"/>
            <a:chOff x="4820350" y="4102894"/>
            <a:chExt cx="2653820" cy="2581221"/>
          </a:xfrm>
          <a:solidFill>
            <a:schemeClr val="accent6">
              <a:lumMod val="75000"/>
            </a:schemeClr>
          </a:solidFill>
        </p:grpSpPr>
        <p:sp>
          <p:nvSpPr>
            <p:cNvPr id="8" name="Oval 7"/>
            <p:cNvSpPr>
              <a:spLocks noChangeArrowheads="1"/>
            </p:cNvSpPr>
            <p:nvPr/>
          </p:nvSpPr>
          <p:spPr bwMode="auto">
            <a:xfrm>
              <a:off x="4820350" y="4102894"/>
              <a:ext cx="2653820" cy="2581221"/>
            </a:xfrm>
            <a:prstGeom prst="ellipse">
              <a:avLst/>
            </a:prstGeom>
            <a:grpFill/>
            <a:ln w="9525">
              <a:solidFill>
                <a:srgbClr val="4A7EBB"/>
              </a:solidFill>
              <a:round/>
              <a:headEnd/>
              <a:tailEnd/>
            </a:ln>
            <a:effectLst>
              <a:outerShdw blurRad="40000" dist="23000" dir="5400000" rotWithShape="0">
                <a:srgbClr val="000000">
                  <a:alpha val="34998"/>
                </a:srgbClr>
              </a:outerShdw>
            </a:effec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endParaRPr lang="x-none" altLang="x-none" sz="1800">
                <a:solidFill>
                  <a:srgbClr val="000000"/>
                </a:solidFill>
              </a:endParaRPr>
            </a:p>
          </p:txBody>
        </p:sp>
        <p:sp>
          <p:nvSpPr>
            <p:cNvPr id="9" name="TextBox 6"/>
            <p:cNvSpPr txBox="1">
              <a:spLocks noChangeArrowheads="1"/>
            </p:cNvSpPr>
            <p:nvPr/>
          </p:nvSpPr>
          <p:spPr bwMode="auto">
            <a:xfrm>
              <a:off x="5176767" y="4805278"/>
              <a:ext cx="2082800" cy="10074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 typeface="Arial" charset="0"/>
                <a:buNone/>
              </a:pPr>
              <a:r>
                <a:rPr lang="en-US" altLang="en-US" sz="2800" dirty="0"/>
                <a:t> 25</a:t>
              </a:r>
            </a:p>
            <a:p>
              <a:pPr algn="ctr">
                <a:spcBef>
                  <a:spcPct val="0"/>
                </a:spcBef>
                <a:buFont typeface="Arial" charset="0"/>
                <a:buNone/>
              </a:pPr>
              <a:r>
                <a:rPr lang="en-US" altLang="en-US" sz="2800" dirty="0"/>
                <a:t>schools</a:t>
              </a:r>
            </a:p>
          </p:txBody>
        </p:sp>
      </p:grpSp>
      <p:grpSp>
        <p:nvGrpSpPr>
          <p:cNvPr id="11" name="Group 7"/>
          <p:cNvGrpSpPr>
            <a:grpSpLocks/>
          </p:cNvGrpSpPr>
          <p:nvPr/>
        </p:nvGrpSpPr>
        <p:grpSpPr bwMode="auto">
          <a:xfrm>
            <a:off x="8237065" y="2859075"/>
            <a:ext cx="2504327" cy="2391460"/>
            <a:chOff x="6483350" y="2554585"/>
            <a:chExt cx="2349500" cy="2336800"/>
          </a:xfrm>
          <a:solidFill>
            <a:schemeClr val="accent6">
              <a:lumMod val="75000"/>
            </a:schemeClr>
          </a:solidFill>
        </p:grpSpPr>
        <p:sp>
          <p:nvSpPr>
            <p:cNvPr id="12" name="Oval 11"/>
            <p:cNvSpPr>
              <a:spLocks noChangeArrowheads="1"/>
            </p:cNvSpPr>
            <p:nvPr/>
          </p:nvSpPr>
          <p:spPr bwMode="auto">
            <a:xfrm>
              <a:off x="6483350" y="2554585"/>
              <a:ext cx="2349500" cy="2336800"/>
            </a:xfrm>
            <a:prstGeom prst="ellipse">
              <a:avLst/>
            </a:prstGeom>
            <a:grpFill/>
            <a:ln w="9525">
              <a:solidFill>
                <a:srgbClr val="4A7EBB"/>
              </a:solidFill>
              <a:round/>
              <a:headEnd/>
              <a:tailEnd/>
            </a:ln>
            <a:effectLst>
              <a:outerShdw blurRad="40000" dist="23000" dir="5400000" rotWithShape="0">
                <a:srgbClr val="000000">
                  <a:alpha val="34998"/>
                </a:srgbClr>
              </a:outerShdw>
            </a:effectLst>
          </p:spPr>
          <p:txBody>
            <a:bodyPr anchor="ct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a:defRPr/>
              </a:pPr>
              <a:endParaRPr lang="x-none" altLang="x-none" sz="1800">
                <a:solidFill>
                  <a:srgbClr val="000000"/>
                </a:solidFill>
              </a:endParaRPr>
            </a:p>
          </p:txBody>
        </p:sp>
        <p:sp>
          <p:nvSpPr>
            <p:cNvPr id="13" name="TextBox 10"/>
            <p:cNvSpPr txBox="1">
              <a:spLocks noChangeArrowheads="1"/>
            </p:cNvSpPr>
            <p:nvPr/>
          </p:nvSpPr>
          <p:spPr bwMode="auto">
            <a:xfrm>
              <a:off x="6616700" y="3163290"/>
              <a:ext cx="2082800" cy="9323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a:spcBef>
                  <a:spcPct val="0"/>
                </a:spcBef>
                <a:buFont typeface="Arial" charset="0"/>
                <a:buNone/>
              </a:pPr>
              <a:r>
                <a:rPr lang="en-US" altLang="en-US" sz="2800" dirty="0"/>
                <a:t>10</a:t>
              </a:r>
            </a:p>
            <a:p>
              <a:pPr algn="ctr">
                <a:spcBef>
                  <a:spcPct val="0"/>
                </a:spcBef>
                <a:buFont typeface="Arial" charset="0"/>
                <a:buNone/>
              </a:pPr>
              <a:r>
                <a:rPr lang="en-US" altLang="en-US" sz="2800" dirty="0"/>
                <a:t>SU/SDs</a:t>
              </a:r>
            </a:p>
          </p:txBody>
        </p:sp>
      </p:grpSp>
    </p:spTree>
    <p:extLst>
      <p:ext uri="{BB962C8B-B14F-4D97-AF65-F5344CB8AC3E}">
        <p14:creationId xmlns:p14="http://schemas.microsoft.com/office/powerpoint/2010/main" val="1226440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0146" r="11041" b="-2"/>
          <a:stretch/>
        </p:blipFill>
        <p:spPr>
          <a:xfrm>
            <a:off x="6741491" y="13"/>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5409" name="Title 1"/>
          <p:cNvSpPr>
            <a:spLocks noGrp="1"/>
          </p:cNvSpPr>
          <p:nvPr>
            <p:ph type="title"/>
          </p:nvPr>
        </p:nvSpPr>
        <p:spPr>
          <a:xfrm>
            <a:off x="655320" y="365125"/>
            <a:ext cx="5120114" cy="1692794"/>
          </a:xfrm>
          <a:extLst>
            <a:ext uri="{909E8E84-426E-40DD-AFC4-6F175D3DCCD1}">
              <a14:hiddenFill xmlns:a14="http://schemas.microsoft.com/office/drawing/2010/main">
                <a:solidFill>
                  <a:srgbClr val="FFFFFF"/>
                </a:solidFill>
              </a14:hiddenFill>
            </a:ext>
          </a:extLst>
        </p:spPr>
        <p:txBody>
          <a:bodyPr>
            <a:normAutofit/>
          </a:bodyPr>
          <a:lstStyle/>
          <a:p>
            <a:pPr eaLnBrk="1" hangingPunct="1"/>
            <a:r>
              <a:rPr lang="en-US" altLang="en-US" b="1" dirty="0">
                <a:solidFill>
                  <a:schemeClr val="accent6">
                    <a:lumMod val="50000"/>
                  </a:schemeClr>
                </a:solidFill>
                <a:ea typeface="ＭＳ Ｐゴシック" charset="-128"/>
              </a:rPr>
              <a:t>Agenda</a:t>
            </a:r>
          </a:p>
        </p:txBody>
      </p:sp>
      <p:sp>
        <p:nvSpPr>
          <p:cNvPr id="145410" name="Content Placeholder 2"/>
          <p:cNvSpPr>
            <a:spLocks noGrp="1"/>
          </p:cNvSpPr>
          <p:nvPr>
            <p:ph idx="1"/>
          </p:nvPr>
        </p:nvSpPr>
        <p:spPr>
          <a:xfrm>
            <a:off x="172250" y="2057919"/>
            <a:ext cx="6910988" cy="4282951"/>
          </a:xfrm>
        </p:spPr>
        <p:txBody>
          <a:bodyPr>
            <a:noAutofit/>
          </a:bodyPr>
          <a:lstStyle/>
          <a:p>
            <a:r>
              <a:rPr lang="en-US" altLang="en-US" dirty="0">
                <a:ea typeface="ＭＳ Ｐゴシック" charset="-128"/>
              </a:rPr>
              <a:t>How are we doing? </a:t>
            </a:r>
          </a:p>
          <a:p>
            <a:r>
              <a:rPr lang="en-US" altLang="en-US" dirty="0">
                <a:ea typeface="ＭＳ Ｐゴシック" charset="-128"/>
              </a:rPr>
              <a:t>Message from George </a:t>
            </a:r>
            <a:r>
              <a:rPr lang="en-US" altLang="en-US" dirty="0" err="1">
                <a:ea typeface="ＭＳ Ｐゴシック" charset="-128"/>
              </a:rPr>
              <a:t>Sugai</a:t>
            </a:r>
            <a:endParaRPr lang="en-US" altLang="en-US" dirty="0">
              <a:ea typeface="ＭＳ Ｐゴシック" charset="-128"/>
            </a:endParaRPr>
          </a:p>
          <a:p>
            <a:r>
              <a:rPr lang="en-US" altLang="en-US" b="1" dirty="0">
                <a:ea typeface="ＭＳ Ｐゴシック" charset="-128"/>
              </a:rPr>
              <a:t>Topic: </a:t>
            </a:r>
            <a:r>
              <a:rPr lang="en-US" dirty="0"/>
              <a:t>Utilizing the framework of MTSS to enhance connections with staff, students, and families</a:t>
            </a:r>
            <a:endParaRPr lang="en-US" altLang="en-US" i="1" dirty="0">
              <a:ea typeface="ＭＳ Ｐゴシック" charset="-128"/>
            </a:endParaRPr>
          </a:p>
          <a:p>
            <a:r>
              <a:rPr lang="en-US" altLang="en-US" dirty="0">
                <a:ea typeface="ＭＳ Ｐゴシック" charset="-128"/>
              </a:rPr>
              <a:t>Small group networking</a:t>
            </a:r>
          </a:p>
          <a:p>
            <a:pPr eaLnBrk="1" hangingPunct="1"/>
            <a:r>
              <a:rPr lang="en-US" altLang="en-US" dirty="0">
                <a:ea typeface="ＭＳ Ｐゴシック" charset="-128"/>
              </a:rPr>
              <a:t>Important VTPBIS updates </a:t>
            </a:r>
          </a:p>
          <a:p>
            <a:pPr eaLnBrk="1" hangingPunct="1"/>
            <a:r>
              <a:rPr lang="en-US" altLang="en-US" dirty="0">
                <a:ea typeface="ＭＳ Ｐゴシック" charset="-128"/>
              </a:rPr>
              <a:t>Celebrating </a:t>
            </a:r>
            <a:r>
              <a:rPr lang="en-US" altLang="en-US" b="1" i="1" dirty="0">
                <a:ea typeface="ＭＳ Ｐゴシック" charset="-128"/>
              </a:rPr>
              <a:t>you!</a:t>
            </a:r>
            <a:endParaRPr lang="en-US" altLang="en-US" dirty="0">
              <a:ea typeface="ＭＳ Ｐゴシック" charset="-128"/>
            </a:endParaRPr>
          </a:p>
        </p:txBody>
      </p:sp>
    </p:spTree>
    <p:extLst>
      <p:ext uri="{BB962C8B-B14F-4D97-AF65-F5344CB8AC3E}">
        <p14:creationId xmlns:p14="http://schemas.microsoft.com/office/powerpoint/2010/main" val="2713066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a:noFill/>
          <a:extLst>
            <a:ext uri="{909E8E84-426E-40DD-AFC4-6F175D3DCCD1}">
              <a14:hiddenFill xmlns:a14="http://schemas.microsoft.com/office/drawing/2010/main">
                <a:solidFill>
                  <a:srgbClr val="FFFFFF"/>
                </a:solidFill>
              </a14:hiddenFill>
            </a:ext>
          </a:extLst>
        </p:spPr>
        <p:txBody>
          <a:bodyPr/>
          <a:lstStyle/>
          <a:p>
            <a:pPr algn="ctr" eaLnBrk="1" hangingPunct="1"/>
            <a:r>
              <a:rPr lang="en-US" altLang="en-US" b="1" dirty="0">
                <a:solidFill>
                  <a:schemeClr val="accent6">
                    <a:lumMod val="50000"/>
                  </a:schemeClr>
                </a:solidFill>
                <a:ea typeface="ＭＳ Ｐゴシック" charset="-128"/>
              </a:rPr>
              <a:t>Acknowledgements</a:t>
            </a:r>
          </a:p>
        </p:txBody>
      </p:sp>
      <p:sp>
        <p:nvSpPr>
          <p:cNvPr id="145410" name="Content Placeholder 2"/>
          <p:cNvSpPr>
            <a:spLocks noGrp="1"/>
          </p:cNvSpPr>
          <p:nvPr>
            <p:ph idx="1"/>
          </p:nvPr>
        </p:nvSpPr>
        <p:spPr/>
        <p:txBody>
          <a:bodyPr/>
          <a:lstStyle/>
          <a:p>
            <a:pPr eaLnBrk="1" hangingPunct="1"/>
            <a:endParaRPr lang="en-US" altLang="en-US" sz="3000" dirty="0">
              <a:ea typeface="ＭＳ Ｐゴシック" charset="-128"/>
            </a:endParaRPr>
          </a:p>
          <a:p>
            <a:pPr lvl="1"/>
            <a:endParaRPr lang="en-US" altLang="en-US" sz="3000" dirty="0">
              <a:ea typeface="ＭＳ Ｐゴシック" charset="-128"/>
            </a:endParaRPr>
          </a:p>
          <a:p>
            <a:pPr lvl="1"/>
            <a:endParaRPr lang="en-US" altLang="en-US" sz="3000" dirty="0">
              <a:ea typeface="ＭＳ Ｐゴシック" charset="-128"/>
            </a:endParaRPr>
          </a:p>
          <a:p>
            <a:pPr lvl="1"/>
            <a:endParaRPr lang="en-US" altLang="en-US" sz="2600" dirty="0">
              <a:ea typeface="ＭＳ Ｐゴシック" charset="-128"/>
            </a:endParaRPr>
          </a:p>
        </p:txBody>
      </p:sp>
      <p:pic>
        <p:nvPicPr>
          <p:cNvPr id="12" name="Picture 3">
            <a:extLst>
              <a:ext uri="{FF2B5EF4-FFF2-40B4-BE49-F238E27FC236}">
                <a16:creationId xmlns:a16="http://schemas.microsoft.com/office/drawing/2014/main" id="{49EDEFD3-4834-394C-907F-36AE1C0080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0216" y="1213581"/>
            <a:ext cx="2716341" cy="195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04B1808-D5AA-F14E-A921-08833FA56977}"/>
              </a:ext>
            </a:extLst>
          </p:cNvPr>
          <p:cNvSpPr txBox="1"/>
          <p:nvPr/>
        </p:nvSpPr>
        <p:spPr>
          <a:xfrm>
            <a:off x="8450216" y="4001294"/>
            <a:ext cx="3090911" cy="646331"/>
          </a:xfrm>
          <a:prstGeom prst="rect">
            <a:avLst/>
          </a:prstGeom>
          <a:noFill/>
        </p:spPr>
        <p:txBody>
          <a:bodyPr wrap="none" rtlCol="0">
            <a:spAutoFit/>
          </a:bodyPr>
          <a:lstStyle/>
          <a:p>
            <a:r>
              <a:rPr lang="en-US" sz="3600" b="1" dirty="0"/>
              <a:t>VTPBIS Schools</a:t>
            </a:r>
          </a:p>
        </p:txBody>
      </p:sp>
      <p:sp>
        <p:nvSpPr>
          <p:cNvPr id="8" name="TextBox 7">
            <a:extLst>
              <a:ext uri="{FF2B5EF4-FFF2-40B4-BE49-F238E27FC236}">
                <a16:creationId xmlns:a16="http://schemas.microsoft.com/office/drawing/2014/main" id="{FD8D329D-102C-9E43-889A-CF3A3BD49C52}"/>
              </a:ext>
            </a:extLst>
          </p:cNvPr>
          <p:cNvSpPr txBox="1"/>
          <p:nvPr/>
        </p:nvSpPr>
        <p:spPr>
          <a:xfrm>
            <a:off x="3272618" y="2441119"/>
            <a:ext cx="2308645" cy="2246769"/>
          </a:xfrm>
          <a:prstGeom prst="rect">
            <a:avLst/>
          </a:prstGeom>
          <a:noFill/>
        </p:spPr>
        <p:txBody>
          <a:bodyPr wrap="none" rtlCol="0">
            <a:spAutoFit/>
          </a:bodyPr>
          <a:lstStyle/>
          <a:p>
            <a:r>
              <a:rPr lang="en-US" sz="2800" b="1" dirty="0"/>
              <a:t>George </a:t>
            </a:r>
          </a:p>
          <a:p>
            <a:r>
              <a:rPr lang="en-US" sz="2800" b="1" dirty="0" err="1"/>
              <a:t>Sugai</a:t>
            </a:r>
            <a:endParaRPr lang="en-US" sz="2800" b="1" dirty="0"/>
          </a:p>
          <a:p>
            <a:r>
              <a:rPr lang="en-US" sz="2800" b="1" dirty="0">
                <a:hlinkClick r:id="rId4"/>
              </a:rPr>
              <a:t>www.PBIS.org</a:t>
            </a:r>
            <a:endParaRPr lang="en-US" sz="2800" b="1" dirty="0"/>
          </a:p>
          <a:p>
            <a:endParaRPr lang="en-US" sz="2800" b="1" dirty="0"/>
          </a:p>
          <a:p>
            <a:endParaRPr lang="en-US" sz="2800" b="1" dirty="0"/>
          </a:p>
        </p:txBody>
      </p:sp>
      <p:sp>
        <p:nvSpPr>
          <p:cNvPr id="9" name="TextBox 8">
            <a:extLst>
              <a:ext uri="{FF2B5EF4-FFF2-40B4-BE49-F238E27FC236}">
                <a16:creationId xmlns:a16="http://schemas.microsoft.com/office/drawing/2014/main" id="{983CBD0E-95D6-A641-B43A-569D3C59EB6A}"/>
              </a:ext>
            </a:extLst>
          </p:cNvPr>
          <p:cNvSpPr txBox="1"/>
          <p:nvPr/>
        </p:nvSpPr>
        <p:spPr>
          <a:xfrm>
            <a:off x="8450216" y="5601071"/>
            <a:ext cx="3527424" cy="954107"/>
          </a:xfrm>
          <a:prstGeom prst="rect">
            <a:avLst/>
          </a:prstGeom>
          <a:noFill/>
        </p:spPr>
        <p:txBody>
          <a:bodyPr wrap="square">
            <a:spAutoFit/>
          </a:bodyPr>
          <a:lstStyle/>
          <a:p>
            <a:pPr algn="ctr">
              <a:defRPr/>
            </a:pPr>
            <a:r>
              <a:rPr lang="en-US" sz="2800" dirty="0">
                <a:ea typeface="ＭＳ Ｐゴシック" charset="-128"/>
              </a:rPr>
              <a:t>Find all materials at: </a:t>
            </a:r>
            <a:r>
              <a:rPr lang="en-US" sz="2800" dirty="0" err="1">
                <a:ea typeface="ＭＳ Ｐゴシック" charset="-128"/>
              </a:rPr>
              <a:t>www.pbisvermont.org</a:t>
            </a:r>
            <a:endParaRPr lang="en-US" sz="2800" dirty="0">
              <a:ea typeface="ＭＳ Ｐゴシック" charset="-128"/>
            </a:endParaRPr>
          </a:p>
        </p:txBody>
      </p:sp>
      <p:pic>
        <p:nvPicPr>
          <p:cNvPr id="3" name="Picture 2">
            <a:extLst>
              <a:ext uri="{FF2B5EF4-FFF2-40B4-BE49-F238E27FC236}">
                <a16:creationId xmlns:a16="http://schemas.microsoft.com/office/drawing/2014/main" id="{E874690C-8A8F-D745-9D44-2E21023A7CF7}"/>
              </a:ext>
            </a:extLst>
          </p:cNvPr>
          <p:cNvPicPr>
            <a:picLocks noChangeAspect="1"/>
          </p:cNvPicPr>
          <p:nvPr/>
        </p:nvPicPr>
        <p:blipFill>
          <a:blip r:embed="rId5"/>
          <a:stretch>
            <a:fillRect/>
          </a:stretch>
        </p:blipFill>
        <p:spPr>
          <a:xfrm>
            <a:off x="894940" y="1590076"/>
            <a:ext cx="2320938" cy="2977365"/>
          </a:xfrm>
          <a:prstGeom prst="rect">
            <a:avLst/>
          </a:prstGeom>
        </p:spPr>
      </p:pic>
      <p:pic>
        <p:nvPicPr>
          <p:cNvPr id="6" name="Picture 5">
            <a:extLst>
              <a:ext uri="{FF2B5EF4-FFF2-40B4-BE49-F238E27FC236}">
                <a16:creationId xmlns:a16="http://schemas.microsoft.com/office/drawing/2014/main" id="{5996AA23-6C18-E845-907B-C6EFEAD147DB}"/>
              </a:ext>
            </a:extLst>
          </p:cNvPr>
          <p:cNvPicPr>
            <a:picLocks noChangeAspect="1"/>
          </p:cNvPicPr>
          <p:nvPr/>
        </p:nvPicPr>
        <p:blipFill>
          <a:blip r:embed="rId6"/>
          <a:stretch>
            <a:fillRect/>
          </a:stretch>
        </p:blipFill>
        <p:spPr>
          <a:xfrm>
            <a:off x="4969422" y="4012407"/>
            <a:ext cx="2616200" cy="2146300"/>
          </a:xfrm>
          <a:prstGeom prst="rect">
            <a:avLst/>
          </a:prstGeom>
        </p:spPr>
      </p:pic>
    </p:spTree>
    <p:extLst>
      <p:ext uri="{BB962C8B-B14F-4D97-AF65-F5344CB8AC3E}">
        <p14:creationId xmlns:p14="http://schemas.microsoft.com/office/powerpoint/2010/main" val="2213465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A41F93-F701-6D4D-B3AD-7CA8BBA2FA61}"/>
              </a:ext>
            </a:extLst>
          </p:cNvPr>
          <p:cNvPicPr>
            <a:picLocks noChangeAspect="1"/>
          </p:cNvPicPr>
          <p:nvPr/>
        </p:nvPicPr>
        <p:blipFill>
          <a:blip r:embed="rId3"/>
          <a:stretch>
            <a:fillRect/>
          </a:stretch>
        </p:blipFill>
        <p:spPr>
          <a:xfrm flipH="1">
            <a:off x="357973" y="1162050"/>
            <a:ext cx="6521800" cy="4084495"/>
          </a:xfrm>
          <a:prstGeom prst="rect">
            <a:avLst/>
          </a:prstGeom>
        </p:spPr>
      </p:pic>
      <p:sp>
        <p:nvSpPr>
          <p:cNvPr id="13" name="TextBox 12">
            <a:extLst>
              <a:ext uri="{FF2B5EF4-FFF2-40B4-BE49-F238E27FC236}">
                <a16:creationId xmlns:a16="http://schemas.microsoft.com/office/drawing/2014/main" id="{B6A8DDB0-241F-3846-B4F4-3CF7DED2D689}"/>
              </a:ext>
            </a:extLst>
          </p:cNvPr>
          <p:cNvSpPr txBox="1"/>
          <p:nvPr/>
        </p:nvSpPr>
        <p:spPr>
          <a:xfrm>
            <a:off x="7643446" y="2227385"/>
            <a:ext cx="3798277" cy="1446550"/>
          </a:xfrm>
          <a:prstGeom prst="rect">
            <a:avLst/>
          </a:prstGeom>
          <a:noFill/>
        </p:spPr>
        <p:txBody>
          <a:bodyPr wrap="square" rtlCol="0">
            <a:spAutoFit/>
          </a:bodyPr>
          <a:lstStyle/>
          <a:p>
            <a:pPr algn="ctr"/>
            <a:r>
              <a:rPr lang="en-US" sz="4400" dirty="0"/>
              <a:t>How is your heart today?</a:t>
            </a:r>
          </a:p>
        </p:txBody>
      </p:sp>
      <p:sp>
        <p:nvSpPr>
          <p:cNvPr id="5" name="TextBox 4">
            <a:extLst>
              <a:ext uri="{FF2B5EF4-FFF2-40B4-BE49-F238E27FC236}">
                <a16:creationId xmlns:a16="http://schemas.microsoft.com/office/drawing/2014/main" id="{469B3011-D070-DD4B-BD3E-1AB8B796BEEC}"/>
              </a:ext>
            </a:extLst>
          </p:cNvPr>
          <p:cNvSpPr txBox="1"/>
          <p:nvPr/>
        </p:nvSpPr>
        <p:spPr>
          <a:xfrm>
            <a:off x="8118861" y="4152900"/>
            <a:ext cx="2847446" cy="523220"/>
          </a:xfrm>
          <a:prstGeom prst="rect">
            <a:avLst/>
          </a:prstGeom>
          <a:noFill/>
        </p:spPr>
        <p:txBody>
          <a:bodyPr wrap="none" rtlCol="0">
            <a:spAutoFit/>
          </a:bodyPr>
          <a:lstStyle/>
          <a:p>
            <a:r>
              <a:rPr lang="en-US" sz="2800" dirty="0"/>
              <a:t>Type into </a:t>
            </a:r>
            <a:r>
              <a:rPr lang="en-US" sz="2800" dirty="0" err="1"/>
              <a:t>chatbox</a:t>
            </a:r>
            <a:endParaRPr lang="en-US" sz="2800" dirty="0"/>
          </a:p>
        </p:txBody>
      </p:sp>
    </p:spTree>
    <p:extLst>
      <p:ext uri="{BB962C8B-B14F-4D97-AF65-F5344CB8AC3E}">
        <p14:creationId xmlns:p14="http://schemas.microsoft.com/office/powerpoint/2010/main" val="219526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2E514-4CD3-A140-B6E3-204E0ED06554}"/>
              </a:ext>
            </a:extLst>
          </p:cNvPr>
          <p:cNvSpPr>
            <a:spLocks noGrp="1"/>
          </p:cNvSpPr>
          <p:nvPr>
            <p:ph type="title"/>
          </p:nvPr>
        </p:nvSpPr>
        <p:spPr/>
        <p:txBody>
          <a:bodyPr>
            <a:normAutofit fontScale="90000"/>
          </a:bodyPr>
          <a:lstStyle/>
          <a:p>
            <a:pPr algn="ctr"/>
            <a:r>
              <a:rPr lang="en-US" dirty="0"/>
              <a:t> </a:t>
            </a:r>
            <a:br>
              <a:rPr lang="en-US" dirty="0"/>
            </a:br>
            <a:r>
              <a:rPr lang="en-US" dirty="0"/>
              <a:t>What has helped you persevere in the face of COVID-19?</a:t>
            </a:r>
            <a:br>
              <a:rPr lang="en-US" dirty="0"/>
            </a:br>
            <a:endParaRPr lang="en-US" dirty="0"/>
          </a:p>
        </p:txBody>
      </p:sp>
      <p:pic>
        <p:nvPicPr>
          <p:cNvPr id="4" name="Picture 3">
            <a:extLst>
              <a:ext uri="{FF2B5EF4-FFF2-40B4-BE49-F238E27FC236}">
                <a16:creationId xmlns:a16="http://schemas.microsoft.com/office/drawing/2014/main" id="{77B3BE59-C904-E94B-AF52-6E84C1A10519}"/>
              </a:ext>
            </a:extLst>
          </p:cNvPr>
          <p:cNvPicPr>
            <a:picLocks noChangeAspect="1"/>
          </p:cNvPicPr>
          <p:nvPr/>
        </p:nvPicPr>
        <p:blipFill>
          <a:blip r:embed="rId3"/>
          <a:stretch>
            <a:fillRect/>
          </a:stretch>
        </p:blipFill>
        <p:spPr>
          <a:xfrm>
            <a:off x="2752725" y="1885150"/>
            <a:ext cx="6686550" cy="4441431"/>
          </a:xfrm>
          <a:prstGeom prst="rect">
            <a:avLst/>
          </a:prstGeom>
        </p:spPr>
      </p:pic>
    </p:spTree>
    <p:extLst>
      <p:ext uri="{BB962C8B-B14F-4D97-AF65-F5344CB8AC3E}">
        <p14:creationId xmlns:p14="http://schemas.microsoft.com/office/powerpoint/2010/main" val="3423347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36FAA9D-6D43-6246-9D35-F8BCFE214062}"/>
              </a:ext>
            </a:extLst>
          </p:cNvPr>
          <p:cNvPicPr>
            <a:picLocks noGrp="1" noChangeAspect="1"/>
          </p:cNvPicPr>
          <p:nvPr>
            <p:ph idx="1"/>
          </p:nvPr>
        </p:nvPicPr>
        <p:blipFill>
          <a:blip r:embed="rId3"/>
          <a:stretch>
            <a:fillRect/>
          </a:stretch>
        </p:blipFill>
        <p:spPr>
          <a:xfrm>
            <a:off x="308443" y="896816"/>
            <a:ext cx="5554967" cy="5574322"/>
          </a:xfrm>
        </p:spPr>
      </p:pic>
      <p:sp>
        <p:nvSpPr>
          <p:cNvPr id="10" name="TextBox 9">
            <a:extLst>
              <a:ext uri="{FF2B5EF4-FFF2-40B4-BE49-F238E27FC236}">
                <a16:creationId xmlns:a16="http://schemas.microsoft.com/office/drawing/2014/main" id="{164D5EBD-1E98-8840-8D88-C6FD0E62EB30}"/>
              </a:ext>
            </a:extLst>
          </p:cNvPr>
          <p:cNvSpPr txBox="1"/>
          <p:nvPr/>
        </p:nvSpPr>
        <p:spPr>
          <a:xfrm>
            <a:off x="6096000" y="1582614"/>
            <a:ext cx="5046784" cy="3385542"/>
          </a:xfrm>
          <a:prstGeom prst="rect">
            <a:avLst/>
          </a:prstGeom>
          <a:noFill/>
        </p:spPr>
        <p:txBody>
          <a:bodyPr wrap="square" rtlCol="0">
            <a:spAutoFit/>
          </a:bodyPr>
          <a:lstStyle/>
          <a:p>
            <a:r>
              <a:rPr lang="en-US" sz="2800" dirty="0"/>
              <a:t>While the coronavirus is a medical issue, a large part of what we are experiencing is a social crisis. Therefore, the relevance of consciously being relational becomes even more important.</a:t>
            </a:r>
          </a:p>
          <a:p>
            <a:endParaRPr lang="en-US" dirty="0"/>
          </a:p>
        </p:txBody>
      </p:sp>
      <p:sp>
        <p:nvSpPr>
          <p:cNvPr id="11" name="TextBox 10">
            <a:extLst>
              <a:ext uri="{FF2B5EF4-FFF2-40B4-BE49-F238E27FC236}">
                <a16:creationId xmlns:a16="http://schemas.microsoft.com/office/drawing/2014/main" id="{B652F99B-5E25-714B-8B52-1170ADBD4D33}"/>
              </a:ext>
            </a:extLst>
          </p:cNvPr>
          <p:cNvSpPr txBox="1"/>
          <p:nvPr/>
        </p:nvSpPr>
        <p:spPr>
          <a:xfrm>
            <a:off x="6695221" y="5650523"/>
            <a:ext cx="4553554" cy="646331"/>
          </a:xfrm>
          <a:prstGeom prst="rect">
            <a:avLst/>
          </a:prstGeom>
          <a:noFill/>
        </p:spPr>
        <p:txBody>
          <a:bodyPr wrap="none" rtlCol="0">
            <a:spAutoFit/>
          </a:bodyPr>
          <a:lstStyle/>
          <a:p>
            <a:r>
              <a:rPr lang="en-US" dirty="0"/>
              <a:t>Gina </a:t>
            </a:r>
            <a:r>
              <a:rPr lang="en-US" dirty="0" err="1"/>
              <a:t>Baral</a:t>
            </a:r>
            <a:r>
              <a:rPr lang="en-US" dirty="0"/>
              <a:t> Abrams, DrPH, </a:t>
            </a:r>
            <a:r>
              <a:rPr lang="en-US" dirty="0" err="1"/>
              <a:t>EdM</a:t>
            </a:r>
            <a:r>
              <a:rPr lang="en-US" dirty="0"/>
              <a:t>, LSW, MCHES®</a:t>
            </a:r>
          </a:p>
          <a:p>
            <a:r>
              <a:rPr lang="en-US" dirty="0"/>
              <a:t>International Institute for Restorative Practices</a:t>
            </a:r>
          </a:p>
        </p:txBody>
      </p:sp>
    </p:spTree>
    <p:extLst>
      <p:ext uri="{BB962C8B-B14F-4D97-AF65-F5344CB8AC3E}">
        <p14:creationId xmlns:p14="http://schemas.microsoft.com/office/powerpoint/2010/main" val="4107335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215B60-AAF9-48C0-897F-1B8D90A3A4CB}"/>
              </a:ext>
            </a:extLst>
          </p:cNvPr>
          <p:cNvPicPr>
            <a:picLocks noChangeAspect="1"/>
          </p:cNvPicPr>
          <p:nvPr/>
        </p:nvPicPr>
        <p:blipFill rotWithShape="1">
          <a:blip r:embed="rId3"/>
          <a:srcRect l="12892" r="6190" b="14011"/>
          <a:stretch/>
        </p:blipFill>
        <p:spPr>
          <a:xfrm>
            <a:off x="531701" y="302294"/>
            <a:ext cx="11128597" cy="6253412"/>
          </a:xfrm>
          <a:prstGeom prst="rect">
            <a:avLst/>
          </a:prstGeom>
        </p:spPr>
      </p:pic>
    </p:spTree>
    <p:extLst>
      <p:ext uri="{BB962C8B-B14F-4D97-AF65-F5344CB8AC3E}">
        <p14:creationId xmlns:p14="http://schemas.microsoft.com/office/powerpoint/2010/main" val="677641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2312</TotalTime>
  <Words>1824</Words>
  <Application>Microsoft Macintosh PowerPoint</Application>
  <PresentationFormat>Widescreen</PresentationFormat>
  <Paragraphs>286</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Century Gothic</vt:lpstr>
      <vt:lpstr>Times New Roman</vt:lpstr>
      <vt:lpstr>Office Theme</vt:lpstr>
      <vt:lpstr>PowerPoint Presentation</vt:lpstr>
      <vt:lpstr>Orient to Zoom:</vt:lpstr>
      <vt:lpstr>Always Start with Data!</vt:lpstr>
      <vt:lpstr>Agenda</vt:lpstr>
      <vt:lpstr>Acknowledgements</vt:lpstr>
      <vt:lpstr>PowerPoint Presentation</vt:lpstr>
      <vt:lpstr>  What has helped you persevere in the face of COVID-19? </vt:lpstr>
      <vt:lpstr>PowerPoint Presentation</vt:lpstr>
      <vt:lpstr>PowerPoint Presentation</vt:lpstr>
      <vt:lpstr>PowerPoint Presentation</vt:lpstr>
      <vt:lpstr>PowerPoint Presentation</vt:lpstr>
      <vt:lpstr>PowerPoint Presentation</vt:lpstr>
      <vt:lpstr>PowerPoint Presentation</vt:lpstr>
      <vt:lpstr>Applying the MTSS Logic to Students During COVID-19</vt:lpstr>
      <vt:lpstr>Applying the MTSS Logic to Families During COVID-19</vt:lpstr>
      <vt:lpstr>Applying the MTSS Logic to Colleagues During COVID-19</vt:lpstr>
      <vt:lpstr>Chamberlin School Example:</vt:lpstr>
      <vt:lpstr>PowerPoint Presentation</vt:lpstr>
      <vt:lpstr>Summarizing George’s Advice:</vt:lpstr>
      <vt:lpstr>TFI and SAS</vt:lpstr>
      <vt:lpstr>TFI and SAS</vt:lpstr>
      <vt:lpstr>BEST/Act 230 Funds for 2020/2021</vt:lpstr>
      <vt:lpstr>Resources and Upcoming Events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 </cp:lastModifiedBy>
  <cp:revision>52</cp:revision>
  <dcterms:created xsi:type="dcterms:W3CDTF">2020-04-30T18:02:38Z</dcterms:created>
  <dcterms:modified xsi:type="dcterms:W3CDTF">2020-05-08T01:33:11Z</dcterms:modified>
</cp:coreProperties>
</file>