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256" r:id="rId2"/>
    <p:sldId id="323" r:id="rId3"/>
    <p:sldId id="268" r:id="rId4"/>
    <p:sldId id="269" r:id="rId5"/>
    <p:sldId id="271" r:id="rId6"/>
    <p:sldId id="272" r:id="rId7"/>
    <p:sldId id="290" r:id="rId8"/>
    <p:sldId id="275" r:id="rId9"/>
    <p:sldId id="274" r:id="rId10"/>
    <p:sldId id="277" r:id="rId11"/>
    <p:sldId id="324" r:id="rId12"/>
    <p:sldId id="276" r:id="rId13"/>
    <p:sldId id="278" r:id="rId14"/>
    <p:sldId id="279" r:id="rId15"/>
    <p:sldId id="280" r:id="rId16"/>
    <p:sldId id="281" r:id="rId17"/>
    <p:sldId id="289" r:id="rId18"/>
    <p:sldId id="282" r:id="rId19"/>
    <p:sldId id="285" r:id="rId20"/>
    <p:sldId id="291" r:id="rId21"/>
    <p:sldId id="286" r:id="rId22"/>
    <p:sldId id="287" r:id="rId23"/>
    <p:sldId id="288" r:id="rId24"/>
    <p:sldId id="292" r:id="rId25"/>
    <p:sldId id="293" r:id="rId26"/>
    <p:sldId id="294" r:id="rId27"/>
    <p:sldId id="296" r:id="rId28"/>
    <p:sldId id="297" r:id="rId29"/>
    <p:sldId id="298" r:id="rId30"/>
    <p:sldId id="300" r:id="rId31"/>
    <p:sldId id="301" r:id="rId32"/>
    <p:sldId id="312" r:id="rId33"/>
    <p:sldId id="311" r:id="rId34"/>
    <p:sldId id="304" r:id="rId35"/>
    <p:sldId id="303" r:id="rId36"/>
    <p:sldId id="305" r:id="rId37"/>
    <p:sldId id="306" r:id="rId38"/>
    <p:sldId id="329" r:id="rId39"/>
    <p:sldId id="313" r:id="rId40"/>
    <p:sldId id="314" r:id="rId41"/>
    <p:sldId id="315" r:id="rId42"/>
    <p:sldId id="310" r:id="rId43"/>
    <p:sldId id="259" r:id="rId44"/>
    <p:sldId id="263" r:id="rId45"/>
    <p:sldId id="265" r:id="rId46"/>
    <p:sldId id="317" r:id="rId47"/>
    <p:sldId id="328" r:id="rId48"/>
    <p:sldId id="318" r:id="rId49"/>
    <p:sldId id="319" r:id="rId50"/>
    <p:sldId id="320" r:id="rId51"/>
    <p:sldId id="326" r:id="rId52"/>
    <p:sldId id="322" r:id="rId53"/>
    <p:sldId id="327"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03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06"/>
    <p:restoredTop sz="70124"/>
  </p:normalViewPr>
  <p:slideViewPr>
    <p:cSldViewPr snapToGrid="0" snapToObjects="1">
      <p:cViewPr>
        <p:scale>
          <a:sx n="55" d="100"/>
          <a:sy n="55" d="100"/>
        </p:scale>
        <p:origin x="696" y="184"/>
      </p:cViewPr>
      <p:guideLst/>
    </p:cSldViewPr>
  </p:slideViewPr>
  <p:outlineViewPr>
    <p:cViewPr>
      <p:scale>
        <a:sx n="33" d="100"/>
        <a:sy n="33" d="100"/>
      </p:scale>
      <p:origin x="0" y="-3071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62600-A339-9346-A108-28A8E406F98D}" type="doc">
      <dgm:prSet loTypeId="urn:microsoft.com/office/officeart/2005/8/layout/vProcess5" loCatId="process" qsTypeId="urn:microsoft.com/office/officeart/2005/8/quickstyle/simple2" qsCatId="simple" csTypeId="urn:microsoft.com/office/officeart/2005/8/colors/colorful1#2" csCatId="colorful" phldr="1"/>
      <dgm:spPr/>
      <dgm:t>
        <a:bodyPr/>
        <a:lstStyle/>
        <a:p>
          <a:endParaRPr lang="en-US"/>
        </a:p>
      </dgm:t>
    </dgm:pt>
    <dgm:pt modelId="{30F5E4EA-5E7E-3143-9878-C68788F323A6}">
      <dgm:prSet custT="1"/>
      <dgm:spPr/>
      <dgm:t>
        <a:bodyPr/>
        <a:lstStyle/>
        <a:p>
          <a:pPr marL="508000" indent="0" rtl="0"/>
          <a:r>
            <a:rPr lang="en-US" sz="3000" dirty="0">
              <a:latin typeface="Arial"/>
              <a:cs typeface="Arial"/>
            </a:rPr>
            <a:t>Framework for enhancing adoption &amp; implementation of </a:t>
          </a:r>
        </a:p>
      </dgm:t>
    </dgm:pt>
    <dgm:pt modelId="{1CA89C03-5677-7842-8830-A82423C381FC}" type="parTrans" cxnId="{6DB2BA3C-2C9B-5145-AC3B-2EEADF31B9F2}">
      <dgm:prSet/>
      <dgm:spPr/>
      <dgm:t>
        <a:bodyPr/>
        <a:lstStyle/>
        <a:p>
          <a:endParaRPr lang="en-US" sz="3000"/>
        </a:p>
      </dgm:t>
    </dgm:pt>
    <dgm:pt modelId="{E998D0CA-C388-414D-9A67-25D33B230E0D}" type="sibTrans" cxnId="{6DB2BA3C-2C9B-5145-AC3B-2EEADF31B9F2}">
      <dgm:prSet custT="1"/>
      <dgm:spPr/>
      <dgm:t>
        <a:bodyPr/>
        <a:lstStyle/>
        <a:p>
          <a:endParaRPr lang="en-US" sz="3000"/>
        </a:p>
      </dgm:t>
    </dgm:pt>
    <dgm:pt modelId="{78F85ED2-E14A-4C48-92B2-CFE7CDFEBFCE}">
      <dgm:prSet custT="1"/>
      <dgm:spPr/>
      <dgm:t>
        <a:bodyPr/>
        <a:lstStyle/>
        <a:p>
          <a:pPr marL="406400" indent="0" rtl="0"/>
          <a:r>
            <a:rPr lang="en-US" sz="3000" dirty="0">
              <a:latin typeface="Arial"/>
              <a:cs typeface="Arial"/>
            </a:rPr>
            <a:t>Continuum of evidence-based interventions to achieve</a:t>
          </a:r>
        </a:p>
      </dgm:t>
    </dgm:pt>
    <dgm:pt modelId="{F5CB6A21-BB71-E241-9F66-0312B3B9B7A1}" type="parTrans" cxnId="{6075CDF8-A0C8-844D-8F84-5D66CE4AE9FA}">
      <dgm:prSet/>
      <dgm:spPr/>
      <dgm:t>
        <a:bodyPr/>
        <a:lstStyle/>
        <a:p>
          <a:endParaRPr lang="en-US" sz="3000"/>
        </a:p>
      </dgm:t>
    </dgm:pt>
    <dgm:pt modelId="{169BC7AE-D5BB-E742-B337-7EC07A4D5A0E}" type="sibTrans" cxnId="{6075CDF8-A0C8-844D-8F84-5D66CE4AE9FA}">
      <dgm:prSet custT="1"/>
      <dgm:spPr/>
      <dgm:t>
        <a:bodyPr/>
        <a:lstStyle/>
        <a:p>
          <a:endParaRPr lang="en-US" sz="3000"/>
        </a:p>
      </dgm:t>
    </dgm:pt>
    <dgm:pt modelId="{39D0B363-6CB1-CE47-B782-0872C0463688}">
      <dgm:prSet custT="1"/>
      <dgm:spPr/>
      <dgm:t>
        <a:bodyPr/>
        <a:lstStyle/>
        <a:p>
          <a:pPr marL="338138" indent="0" rtl="0"/>
          <a:r>
            <a:rPr lang="en-US" sz="3000" dirty="0">
              <a:latin typeface="Arial"/>
              <a:cs typeface="Arial"/>
            </a:rPr>
            <a:t>Academically &amp; behaviorally important outcomes for</a:t>
          </a:r>
        </a:p>
      </dgm:t>
    </dgm:pt>
    <dgm:pt modelId="{3BF99AF3-24DA-3E49-8C14-9408486349DB}" type="parTrans" cxnId="{B8434F71-7234-714E-8799-2C6254A918A0}">
      <dgm:prSet/>
      <dgm:spPr/>
      <dgm:t>
        <a:bodyPr/>
        <a:lstStyle/>
        <a:p>
          <a:endParaRPr lang="en-US" sz="3000"/>
        </a:p>
      </dgm:t>
    </dgm:pt>
    <dgm:pt modelId="{71F1854A-2450-EF4B-AB0E-33BDD6E1D786}" type="sibTrans" cxnId="{B8434F71-7234-714E-8799-2C6254A918A0}">
      <dgm:prSet custT="1"/>
      <dgm:spPr/>
      <dgm:t>
        <a:bodyPr/>
        <a:lstStyle/>
        <a:p>
          <a:endParaRPr lang="en-US" sz="3000"/>
        </a:p>
      </dgm:t>
    </dgm:pt>
    <dgm:pt modelId="{EF0AF6B8-21D2-824D-9DAF-5489B0C173AB}">
      <dgm:prSet custT="1"/>
      <dgm:spPr/>
      <dgm:t>
        <a:bodyPr/>
        <a:lstStyle/>
        <a:p>
          <a:pPr marL="406400" indent="0" rtl="0"/>
          <a:r>
            <a:rPr lang="en-US" sz="3000">
              <a:latin typeface="Arial"/>
              <a:cs typeface="Arial"/>
            </a:rPr>
            <a:t>All students</a:t>
          </a:r>
          <a:endParaRPr lang="en-US" sz="3000" dirty="0">
            <a:latin typeface="Arial"/>
            <a:cs typeface="Arial"/>
          </a:endParaRPr>
        </a:p>
      </dgm:t>
    </dgm:pt>
    <dgm:pt modelId="{31F7851A-BC4C-AD45-AAA4-C5CC0CABFCFF}" type="parTrans" cxnId="{0036622D-B00E-F84E-A2C0-DFEB4A4AAEEC}">
      <dgm:prSet/>
      <dgm:spPr/>
      <dgm:t>
        <a:bodyPr/>
        <a:lstStyle/>
        <a:p>
          <a:endParaRPr lang="en-US" sz="3000"/>
        </a:p>
      </dgm:t>
    </dgm:pt>
    <dgm:pt modelId="{245885FC-90C8-0341-9B91-80BAB211CB85}" type="sibTrans" cxnId="{0036622D-B00E-F84E-A2C0-DFEB4A4AAEEC}">
      <dgm:prSet/>
      <dgm:spPr/>
      <dgm:t>
        <a:bodyPr/>
        <a:lstStyle/>
        <a:p>
          <a:endParaRPr lang="en-US" sz="3000"/>
        </a:p>
      </dgm:t>
    </dgm:pt>
    <dgm:pt modelId="{03558A22-192F-684E-9342-2D37646D81E2}" type="pres">
      <dgm:prSet presAssocID="{70F62600-A339-9346-A108-28A8E406F98D}" presName="outerComposite" presStyleCnt="0">
        <dgm:presLayoutVars>
          <dgm:chMax val="5"/>
          <dgm:dir/>
          <dgm:resizeHandles val="exact"/>
        </dgm:presLayoutVars>
      </dgm:prSet>
      <dgm:spPr/>
    </dgm:pt>
    <dgm:pt modelId="{0A700FB4-0B24-B840-B903-7B04F92D974B}" type="pres">
      <dgm:prSet presAssocID="{70F62600-A339-9346-A108-28A8E406F98D}" presName="dummyMaxCanvas" presStyleCnt="0">
        <dgm:presLayoutVars/>
      </dgm:prSet>
      <dgm:spPr/>
    </dgm:pt>
    <dgm:pt modelId="{28CC8DE4-5D04-A340-9CCE-D5EF8C4D2DA1}" type="pres">
      <dgm:prSet presAssocID="{70F62600-A339-9346-A108-28A8E406F98D}" presName="FourNodes_1" presStyleLbl="node1" presStyleIdx="0" presStyleCnt="4" custScaleX="121698" custLinFactNeighborX="166" custLinFactNeighborY="10689">
        <dgm:presLayoutVars>
          <dgm:bulletEnabled val="1"/>
        </dgm:presLayoutVars>
      </dgm:prSet>
      <dgm:spPr/>
    </dgm:pt>
    <dgm:pt modelId="{8886F3EF-E445-5C47-9381-9D335534965F}" type="pres">
      <dgm:prSet presAssocID="{70F62600-A339-9346-A108-28A8E406F98D}" presName="FourNodes_2" presStyleLbl="node1" presStyleIdx="1" presStyleCnt="4" custScaleX="113235" custLinFactNeighborX="2009" custLinFactNeighborY="9091">
        <dgm:presLayoutVars>
          <dgm:bulletEnabled val="1"/>
        </dgm:presLayoutVars>
      </dgm:prSet>
      <dgm:spPr/>
    </dgm:pt>
    <dgm:pt modelId="{74ED606C-C0C8-A947-9EBE-15E51DC1E588}" type="pres">
      <dgm:prSet presAssocID="{70F62600-A339-9346-A108-28A8E406F98D}" presName="FourNodes_3" presStyleLbl="node1" presStyleIdx="2" presStyleCnt="4" custScaleX="113235" custLinFactNeighborY="4581">
        <dgm:presLayoutVars>
          <dgm:bulletEnabled val="1"/>
        </dgm:presLayoutVars>
      </dgm:prSet>
      <dgm:spPr/>
    </dgm:pt>
    <dgm:pt modelId="{B6563712-0049-F640-9BE3-E7D7073F0DEF}" type="pres">
      <dgm:prSet presAssocID="{70F62600-A339-9346-A108-28A8E406F98D}" presName="FourNodes_4" presStyleLbl="node1" presStyleIdx="3" presStyleCnt="4" custScaleX="113235" custLinFactNeighborX="-1658">
        <dgm:presLayoutVars>
          <dgm:bulletEnabled val="1"/>
        </dgm:presLayoutVars>
      </dgm:prSet>
      <dgm:spPr/>
    </dgm:pt>
    <dgm:pt modelId="{B67506BE-73E4-734E-8D51-BD77E39EEEEA}" type="pres">
      <dgm:prSet presAssocID="{70F62600-A339-9346-A108-28A8E406F98D}" presName="FourConn_1-2" presStyleLbl="fgAccFollowNode1" presStyleIdx="0" presStyleCnt="3">
        <dgm:presLayoutVars>
          <dgm:bulletEnabled val="1"/>
        </dgm:presLayoutVars>
      </dgm:prSet>
      <dgm:spPr/>
    </dgm:pt>
    <dgm:pt modelId="{9F938532-7CB5-2743-95AD-42F853C4B5CC}" type="pres">
      <dgm:prSet presAssocID="{70F62600-A339-9346-A108-28A8E406F98D}" presName="FourConn_2-3" presStyleLbl="fgAccFollowNode1" presStyleIdx="1" presStyleCnt="3">
        <dgm:presLayoutVars>
          <dgm:bulletEnabled val="1"/>
        </dgm:presLayoutVars>
      </dgm:prSet>
      <dgm:spPr/>
    </dgm:pt>
    <dgm:pt modelId="{F5B1A8A2-6EE7-194C-A2B2-8955DFBB9D99}" type="pres">
      <dgm:prSet presAssocID="{70F62600-A339-9346-A108-28A8E406F98D}" presName="FourConn_3-4" presStyleLbl="fgAccFollowNode1" presStyleIdx="2" presStyleCnt="3">
        <dgm:presLayoutVars>
          <dgm:bulletEnabled val="1"/>
        </dgm:presLayoutVars>
      </dgm:prSet>
      <dgm:spPr/>
    </dgm:pt>
    <dgm:pt modelId="{9BDAE3BF-FF11-2B4F-B7AC-1E5DC727F461}" type="pres">
      <dgm:prSet presAssocID="{70F62600-A339-9346-A108-28A8E406F98D}" presName="FourNodes_1_text" presStyleLbl="node1" presStyleIdx="3" presStyleCnt="4">
        <dgm:presLayoutVars>
          <dgm:bulletEnabled val="1"/>
        </dgm:presLayoutVars>
      </dgm:prSet>
      <dgm:spPr/>
    </dgm:pt>
    <dgm:pt modelId="{90A59713-8AF5-C840-8C8A-44016956EDAE}" type="pres">
      <dgm:prSet presAssocID="{70F62600-A339-9346-A108-28A8E406F98D}" presName="FourNodes_2_text" presStyleLbl="node1" presStyleIdx="3" presStyleCnt="4">
        <dgm:presLayoutVars>
          <dgm:bulletEnabled val="1"/>
        </dgm:presLayoutVars>
      </dgm:prSet>
      <dgm:spPr/>
    </dgm:pt>
    <dgm:pt modelId="{80D9BAC8-8EFF-7042-92A6-BCBDE24A957F}" type="pres">
      <dgm:prSet presAssocID="{70F62600-A339-9346-A108-28A8E406F98D}" presName="FourNodes_3_text" presStyleLbl="node1" presStyleIdx="3" presStyleCnt="4">
        <dgm:presLayoutVars>
          <dgm:bulletEnabled val="1"/>
        </dgm:presLayoutVars>
      </dgm:prSet>
      <dgm:spPr/>
    </dgm:pt>
    <dgm:pt modelId="{6838141B-D5DF-EB4E-BDB6-E51F6F4EE5C6}" type="pres">
      <dgm:prSet presAssocID="{70F62600-A339-9346-A108-28A8E406F98D}" presName="FourNodes_4_text" presStyleLbl="node1" presStyleIdx="3" presStyleCnt="4">
        <dgm:presLayoutVars>
          <dgm:bulletEnabled val="1"/>
        </dgm:presLayoutVars>
      </dgm:prSet>
      <dgm:spPr/>
    </dgm:pt>
  </dgm:ptLst>
  <dgm:cxnLst>
    <dgm:cxn modelId="{0036622D-B00E-F84E-A2C0-DFEB4A4AAEEC}" srcId="{70F62600-A339-9346-A108-28A8E406F98D}" destId="{EF0AF6B8-21D2-824D-9DAF-5489B0C173AB}" srcOrd="3" destOrd="0" parTransId="{31F7851A-BC4C-AD45-AAA4-C5CC0CABFCFF}" sibTransId="{245885FC-90C8-0341-9B91-80BAB211CB85}"/>
    <dgm:cxn modelId="{128B6D2E-CC2E-DE46-9387-E9200B7CFE4F}" type="presOf" srcId="{39D0B363-6CB1-CE47-B782-0872C0463688}" destId="{74ED606C-C0C8-A947-9EBE-15E51DC1E588}" srcOrd="0" destOrd="0" presId="urn:microsoft.com/office/officeart/2005/8/layout/vProcess5"/>
    <dgm:cxn modelId="{6DB2BA3C-2C9B-5145-AC3B-2EEADF31B9F2}" srcId="{70F62600-A339-9346-A108-28A8E406F98D}" destId="{30F5E4EA-5E7E-3143-9878-C68788F323A6}" srcOrd="0" destOrd="0" parTransId="{1CA89C03-5677-7842-8830-A82423C381FC}" sibTransId="{E998D0CA-C388-414D-9A67-25D33B230E0D}"/>
    <dgm:cxn modelId="{F0A14E51-45ED-4F4C-8E5D-3C4EE2DBE6FC}" type="presOf" srcId="{169BC7AE-D5BB-E742-B337-7EC07A4D5A0E}" destId="{9F938532-7CB5-2743-95AD-42F853C4B5CC}" srcOrd="0" destOrd="0" presId="urn:microsoft.com/office/officeart/2005/8/layout/vProcess5"/>
    <dgm:cxn modelId="{42867555-1D2D-0844-9E3E-8E91114CA2E3}" type="presOf" srcId="{78F85ED2-E14A-4C48-92B2-CFE7CDFEBFCE}" destId="{8886F3EF-E445-5C47-9381-9D335534965F}" srcOrd="0" destOrd="0" presId="urn:microsoft.com/office/officeart/2005/8/layout/vProcess5"/>
    <dgm:cxn modelId="{B8434F71-7234-714E-8799-2C6254A918A0}" srcId="{70F62600-A339-9346-A108-28A8E406F98D}" destId="{39D0B363-6CB1-CE47-B782-0872C0463688}" srcOrd="2" destOrd="0" parTransId="{3BF99AF3-24DA-3E49-8C14-9408486349DB}" sibTransId="{71F1854A-2450-EF4B-AB0E-33BDD6E1D786}"/>
    <dgm:cxn modelId="{15527579-9FC3-4642-B746-EB77FD65B92F}" type="presOf" srcId="{30F5E4EA-5E7E-3143-9878-C68788F323A6}" destId="{28CC8DE4-5D04-A340-9CCE-D5EF8C4D2DA1}" srcOrd="0" destOrd="0" presId="urn:microsoft.com/office/officeart/2005/8/layout/vProcess5"/>
    <dgm:cxn modelId="{1283468E-8BA5-3A41-B39A-183B0BC5E718}" type="presOf" srcId="{30F5E4EA-5E7E-3143-9878-C68788F323A6}" destId="{9BDAE3BF-FF11-2B4F-B7AC-1E5DC727F461}" srcOrd="1" destOrd="0" presId="urn:microsoft.com/office/officeart/2005/8/layout/vProcess5"/>
    <dgm:cxn modelId="{EF77F693-C6E4-9843-8A4E-D35D9DAA7C39}" type="presOf" srcId="{EF0AF6B8-21D2-824D-9DAF-5489B0C173AB}" destId="{6838141B-D5DF-EB4E-BDB6-E51F6F4EE5C6}" srcOrd="1" destOrd="0" presId="urn:microsoft.com/office/officeart/2005/8/layout/vProcess5"/>
    <dgm:cxn modelId="{1BA1AFB3-C064-A54A-A26C-D83896DF4BBA}" type="presOf" srcId="{39D0B363-6CB1-CE47-B782-0872C0463688}" destId="{80D9BAC8-8EFF-7042-92A6-BCBDE24A957F}" srcOrd="1" destOrd="0" presId="urn:microsoft.com/office/officeart/2005/8/layout/vProcess5"/>
    <dgm:cxn modelId="{4E3F4BB7-E3BF-2341-8A46-F74875C788C4}" type="presOf" srcId="{E998D0CA-C388-414D-9A67-25D33B230E0D}" destId="{B67506BE-73E4-734E-8D51-BD77E39EEEEA}" srcOrd="0" destOrd="0" presId="urn:microsoft.com/office/officeart/2005/8/layout/vProcess5"/>
    <dgm:cxn modelId="{C62D3AC1-2492-D84C-B06A-A293FBB568C5}" type="presOf" srcId="{70F62600-A339-9346-A108-28A8E406F98D}" destId="{03558A22-192F-684E-9342-2D37646D81E2}" srcOrd="0" destOrd="0" presId="urn:microsoft.com/office/officeart/2005/8/layout/vProcess5"/>
    <dgm:cxn modelId="{751758D9-2A29-D241-811A-1500A13BF081}" type="presOf" srcId="{78F85ED2-E14A-4C48-92B2-CFE7CDFEBFCE}" destId="{90A59713-8AF5-C840-8C8A-44016956EDAE}" srcOrd="1" destOrd="0" presId="urn:microsoft.com/office/officeart/2005/8/layout/vProcess5"/>
    <dgm:cxn modelId="{A7951DED-A696-E847-B261-BC896B7356A8}" type="presOf" srcId="{71F1854A-2450-EF4B-AB0E-33BDD6E1D786}" destId="{F5B1A8A2-6EE7-194C-A2B2-8955DFBB9D99}" srcOrd="0" destOrd="0" presId="urn:microsoft.com/office/officeart/2005/8/layout/vProcess5"/>
    <dgm:cxn modelId="{53B8C0F7-A556-C340-97D9-4502DED314F2}" type="presOf" srcId="{EF0AF6B8-21D2-824D-9DAF-5489B0C173AB}" destId="{B6563712-0049-F640-9BE3-E7D7073F0DEF}" srcOrd="0" destOrd="0" presId="urn:microsoft.com/office/officeart/2005/8/layout/vProcess5"/>
    <dgm:cxn modelId="{6075CDF8-A0C8-844D-8F84-5D66CE4AE9FA}" srcId="{70F62600-A339-9346-A108-28A8E406F98D}" destId="{78F85ED2-E14A-4C48-92B2-CFE7CDFEBFCE}" srcOrd="1" destOrd="0" parTransId="{F5CB6A21-BB71-E241-9F66-0312B3B9B7A1}" sibTransId="{169BC7AE-D5BB-E742-B337-7EC07A4D5A0E}"/>
    <dgm:cxn modelId="{F0D1691C-DD44-7F46-B514-C71B8EFEF814}" type="presParOf" srcId="{03558A22-192F-684E-9342-2D37646D81E2}" destId="{0A700FB4-0B24-B840-B903-7B04F92D974B}" srcOrd="0" destOrd="0" presId="urn:microsoft.com/office/officeart/2005/8/layout/vProcess5"/>
    <dgm:cxn modelId="{A60FB14B-AAB2-8745-AEAA-E1F8A6E5CB17}" type="presParOf" srcId="{03558A22-192F-684E-9342-2D37646D81E2}" destId="{28CC8DE4-5D04-A340-9CCE-D5EF8C4D2DA1}" srcOrd="1" destOrd="0" presId="urn:microsoft.com/office/officeart/2005/8/layout/vProcess5"/>
    <dgm:cxn modelId="{E712E9AF-EB24-9748-9B31-E0CD2436C30A}" type="presParOf" srcId="{03558A22-192F-684E-9342-2D37646D81E2}" destId="{8886F3EF-E445-5C47-9381-9D335534965F}" srcOrd="2" destOrd="0" presId="urn:microsoft.com/office/officeart/2005/8/layout/vProcess5"/>
    <dgm:cxn modelId="{4B16D8C3-B212-DE4A-9EB1-B84066FBFB32}" type="presParOf" srcId="{03558A22-192F-684E-9342-2D37646D81E2}" destId="{74ED606C-C0C8-A947-9EBE-15E51DC1E588}" srcOrd="3" destOrd="0" presId="urn:microsoft.com/office/officeart/2005/8/layout/vProcess5"/>
    <dgm:cxn modelId="{4A455F85-B5D4-F94F-8DD9-F58FB02CE860}" type="presParOf" srcId="{03558A22-192F-684E-9342-2D37646D81E2}" destId="{B6563712-0049-F640-9BE3-E7D7073F0DEF}" srcOrd="4" destOrd="0" presId="urn:microsoft.com/office/officeart/2005/8/layout/vProcess5"/>
    <dgm:cxn modelId="{A89A4BBE-6946-614D-99AC-E687CC6DF125}" type="presParOf" srcId="{03558A22-192F-684E-9342-2D37646D81E2}" destId="{B67506BE-73E4-734E-8D51-BD77E39EEEEA}" srcOrd="5" destOrd="0" presId="urn:microsoft.com/office/officeart/2005/8/layout/vProcess5"/>
    <dgm:cxn modelId="{1AA5EEF4-1002-0B47-BFBB-51C3A51AA05B}" type="presParOf" srcId="{03558A22-192F-684E-9342-2D37646D81E2}" destId="{9F938532-7CB5-2743-95AD-42F853C4B5CC}" srcOrd="6" destOrd="0" presId="urn:microsoft.com/office/officeart/2005/8/layout/vProcess5"/>
    <dgm:cxn modelId="{0C4A377E-834F-5B4F-818E-AC1987130C18}" type="presParOf" srcId="{03558A22-192F-684E-9342-2D37646D81E2}" destId="{F5B1A8A2-6EE7-194C-A2B2-8955DFBB9D99}" srcOrd="7" destOrd="0" presId="urn:microsoft.com/office/officeart/2005/8/layout/vProcess5"/>
    <dgm:cxn modelId="{1B0AAAE6-CC67-D548-A31B-2BAF73F1AF96}" type="presParOf" srcId="{03558A22-192F-684E-9342-2D37646D81E2}" destId="{9BDAE3BF-FF11-2B4F-B7AC-1E5DC727F461}" srcOrd="8" destOrd="0" presId="urn:microsoft.com/office/officeart/2005/8/layout/vProcess5"/>
    <dgm:cxn modelId="{9FB9B3A5-F74D-D940-904B-1381F0D7C15C}" type="presParOf" srcId="{03558A22-192F-684E-9342-2D37646D81E2}" destId="{90A59713-8AF5-C840-8C8A-44016956EDAE}" srcOrd="9" destOrd="0" presId="urn:microsoft.com/office/officeart/2005/8/layout/vProcess5"/>
    <dgm:cxn modelId="{DE076381-F961-4648-813B-029BE99BB466}" type="presParOf" srcId="{03558A22-192F-684E-9342-2D37646D81E2}" destId="{80D9BAC8-8EFF-7042-92A6-BCBDE24A957F}" srcOrd="10" destOrd="0" presId="urn:microsoft.com/office/officeart/2005/8/layout/vProcess5"/>
    <dgm:cxn modelId="{1F2699BB-CD6D-1343-B070-3E7111F2527F}" type="presParOf" srcId="{03558A22-192F-684E-9342-2D37646D81E2}" destId="{6838141B-D5DF-EB4E-BDB6-E51F6F4EE5C6}"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3299B2-BC21-48F2-A684-87AC1328B708}" type="doc">
      <dgm:prSet loTypeId="urn:microsoft.com/office/officeart/2005/8/layout/pyramid1" loCatId="pyramid" qsTypeId="urn:microsoft.com/office/officeart/2005/8/quickstyle/simple1" qsCatId="simple" csTypeId="urn:microsoft.com/office/officeart/2005/8/colors/accent1_2" csCatId="accent1" phldr="1"/>
      <dgm:spPr/>
    </dgm:pt>
    <dgm:pt modelId="{47674A09-9520-420F-9F0B-B150E9454BB5}">
      <dgm:prSet phldrT="[Text]"/>
      <dgm:spPr>
        <a:gradFill rotWithShape="0">
          <a:gsLst>
            <a:gs pos="0">
              <a:srgbClr val="CC0000"/>
            </a:gs>
            <a:gs pos="18000">
              <a:srgbClr val="FFFF99"/>
            </a:gs>
            <a:gs pos="50000">
              <a:srgbClr val="66FF33"/>
            </a:gs>
            <a:gs pos="65000">
              <a:srgbClr val="33CC33"/>
            </a:gs>
            <a:gs pos="82000">
              <a:srgbClr val="009900"/>
            </a:gs>
          </a:gsLst>
          <a:lin ang="5400000" scaled="0"/>
        </a:gradFill>
      </dgm:spPr>
      <dgm:t>
        <a:bodyPr/>
        <a:lstStyle/>
        <a:p>
          <a:endParaRPr lang="en-US" dirty="0">
            <a:latin typeface="Arial"/>
            <a:cs typeface="Arial"/>
          </a:endParaRPr>
        </a:p>
      </dgm:t>
    </dgm:pt>
    <dgm:pt modelId="{17AC5E81-0041-4101-895C-98BE2850C46A}" type="parTrans" cxnId="{68C3F246-9BB9-4D54-B673-B092AFDA64D2}">
      <dgm:prSet/>
      <dgm:spPr/>
      <dgm:t>
        <a:bodyPr/>
        <a:lstStyle/>
        <a:p>
          <a:endParaRPr lang="en-US">
            <a:latin typeface="Arial"/>
            <a:cs typeface="Arial"/>
          </a:endParaRPr>
        </a:p>
      </dgm:t>
    </dgm:pt>
    <dgm:pt modelId="{69D3A9A9-48BA-4DFA-A1E1-838D09D8D868}" type="sibTrans" cxnId="{68C3F246-9BB9-4D54-B673-B092AFDA64D2}">
      <dgm:prSet/>
      <dgm:spPr/>
      <dgm:t>
        <a:bodyPr/>
        <a:lstStyle/>
        <a:p>
          <a:endParaRPr lang="en-US">
            <a:latin typeface="Arial"/>
            <a:cs typeface="Arial"/>
          </a:endParaRPr>
        </a:p>
      </dgm:t>
    </dgm:pt>
    <dgm:pt modelId="{860136A2-BC36-4BC2-AC9F-4F15965CAAF2}" type="pres">
      <dgm:prSet presAssocID="{C23299B2-BC21-48F2-A684-87AC1328B708}" presName="Name0" presStyleCnt="0">
        <dgm:presLayoutVars>
          <dgm:dir/>
          <dgm:animLvl val="lvl"/>
          <dgm:resizeHandles val="exact"/>
        </dgm:presLayoutVars>
      </dgm:prSet>
      <dgm:spPr/>
    </dgm:pt>
    <dgm:pt modelId="{5DE2F9FD-84D6-47A0-B0C2-3E100271E551}" type="pres">
      <dgm:prSet presAssocID="{47674A09-9520-420F-9F0B-B150E9454BB5}" presName="Name8" presStyleCnt="0"/>
      <dgm:spPr/>
    </dgm:pt>
    <dgm:pt modelId="{CEF699C1-73B8-4B5E-AE13-87B8A23DED2D}" type="pres">
      <dgm:prSet presAssocID="{47674A09-9520-420F-9F0B-B150E9454BB5}" presName="level" presStyleLbl="node1" presStyleIdx="0" presStyleCnt="1" custLinFactNeighborX="-1250">
        <dgm:presLayoutVars>
          <dgm:chMax val="1"/>
          <dgm:bulletEnabled val="1"/>
        </dgm:presLayoutVars>
      </dgm:prSet>
      <dgm:spPr/>
    </dgm:pt>
    <dgm:pt modelId="{E56AD7BB-BE5A-4291-A469-A249A6DDF639}" type="pres">
      <dgm:prSet presAssocID="{47674A09-9520-420F-9F0B-B150E9454BB5}" presName="levelTx" presStyleLbl="revTx" presStyleIdx="0" presStyleCnt="0">
        <dgm:presLayoutVars>
          <dgm:chMax val="1"/>
          <dgm:bulletEnabled val="1"/>
        </dgm:presLayoutVars>
      </dgm:prSet>
      <dgm:spPr/>
    </dgm:pt>
  </dgm:ptLst>
  <dgm:cxnLst>
    <dgm:cxn modelId="{68C3F246-9BB9-4D54-B673-B092AFDA64D2}" srcId="{C23299B2-BC21-48F2-A684-87AC1328B708}" destId="{47674A09-9520-420F-9F0B-B150E9454BB5}" srcOrd="0" destOrd="0" parTransId="{17AC5E81-0041-4101-895C-98BE2850C46A}" sibTransId="{69D3A9A9-48BA-4DFA-A1E1-838D09D8D868}"/>
    <dgm:cxn modelId="{61BF5151-E285-E343-9061-CCB503119F1F}" type="presOf" srcId="{C23299B2-BC21-48F2-A684-87AC1328B708}" destId="{860136A2-BC36-4BC2-AC9F-4F15965CAAF2}" srcOrd="0" destOrd="0" presId="urn:microsoft.com/office/officeart/2005/8/layout/pyramid1"/>
    <dgm:cxn modelId="{17416C55-F01E-F94F-8EEB-BE492D0ADA9F}" type="presOf" srcId="{47674A09-9520-420F-9F0B-B150E9454BB5}" destId="{CEF699C1-73B8-4B5E-AE13-87B8A23DED2D}" srcOrd="0" destOrd="0" presId="urn:microsoft.com/office/officeart/2005/8/layout/pyramid1"/>
    <dgm:cxn modelId="{2DB8FB94-9679-394C-B842-AE71D9569742}" type="presOf" srcId="{47674A09-9520-420F-9F0B-B150E9454BB5}" destId="{E56AD7BB-BE5A-4291-A469-A249A6DDF639}" srcOrd="1" destOrd="0" presId="urn:microsoft.com/office/officeart/2005/8/layout/pyramid1"/>
    <dgm:cxn modelId="{37846B4E-EAA8-DD49-9608-F173D9426B84}" type="presParOf" srcId="{860136A2-BC36-4BC2-AC9F-4F15965CAAF2}" destId="{5DE2F9FD-84D6-47A0-B0C2-3E100271E551}" srcOrd="0" destOrd="0" presId="urn:microsoft.com/office/officeart/2005/8/layout/pyramid1"/>
    <dgm:cxn modelId="{625DB7BB-3899-7944-979B-22524B86DFF2}" type="presParOf" srcId="{5DE2F9FD-84D6-47A0-B0C2-3E100271E551}" destId="{CEF699C1-73B8-4B5E-AE13-87B8A23DED2D}" srcOrd="0" destOrd="0" presId="urn:microsoft.com/office/officeart/2005/8/layout/pyramid1"/>
    <dgm:cxn modelId="{DDE05D3D-50CB-9443-B5FA-07036D4AE535}" type="presParOf" srcId="{5DE2F9FD-84D6-47A0-B0C2-3E100271E551}" destId="{E56AD7BB-BE5A-4291-A469-A249A6DDF639}"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39768E-39A6-4FA9-A4B1-F5CD4CB6EEAE}" type="doc">
      <dgm:prSet loTypeId="urn:microsoft.com/office/officeart/2005/8/layout/arrow2" loCatId="process" qsTypeId="urn:microsoft.com/office/officeart/2005/8/quickstyle/simple1" qsCatId="simple" csTypeId="urn:microsoft.com/office/officeart/2005/8/colors/accent1_2" csCatId="accent1" phldr="1"/>
      <dgm:spPr/>
    </dgm:pt>
    <dgm:pt modelId="{18A232E2-9330-45BA-8F3D-94B65CEB4C6E}">
      <dgm:prSet phldrT="[Text]" custT="1"/>
      <dgm:spPr/>
      <dgm:t>
        <a:bodyPr/>
        <a:lstStyle/>
        <a:p>
          <a:pPr algn="ctr"/>
          <a:r>
            <a:rPr lang="en-US" sz="3600" dirty="0"/>
            <a:t>Universal</a:t>
          </a:r>
        </a:p>
      </dgm:t>
    </dgm:pt>
    <dgm:pt modelId="{2F4A1E04-5D2B-4792-BBEF-41391C61F16F}" type="parTrans" cxnId="{74A68F44-20A8-4AB5-8443-C9992E378513}">
      <dgm:prSet/>
      <dgm:spPr/>
      <dgm:t>
        <a:bodyPr/>
        <a:lstStyle/>
        <a:p>
          <a:endParaRPr lang="en-US"/>
        </a:p>
      </dgm:t>
    </dgm:pt>
    <dgm:pt modelId="{90900876-D263-4D27-9390-F2D23E76F6C1}" type="sibTrans" cxnId="{74A68F44-20A8-4AB5-8443-C9992E378513}">
      <dgm:prSet/>
      <dgm:spPr/>
      <dgm:t>
        <a:bodyPr/>
        <a:lstStyle/>
        <a:p>
          <a:endParaRPr lang="en-US"/>
        </a:p>
      </dgm:t>
    </dgm:pt>
    <dgm:pt modelId="{636B6905-8B07-4A8A-9920-CB8277CBCEC8}">
      <dgm:prSet phldrT="[Text]" custT="1"/>
      <dgm:spPr/>
      <dgm:t>
        <a:bodyPr/>
        <a:lstStyle/>
        <a:p>
          <a:pPr algn="ctr"/>
          <a:r>
            <a:rPr lang="en-US" sz="3600" dirty="0"/>
            <a:t>Targeted</a:t>
          </a:r>
        </a:p>
      </dgm:t>
    </dgm:pt>
    <dgm:pt modelId="{1F4EB6FC-6070-47DA-9E35-F176490CE62F}" type="parTrans" cxnId="{236C4353-A200-48EB-89CB-BD45285A3F41}">
      <dgm:prSet/>
      <dgm:spPr/>
      <dgm:t>
        <a:bodyPr/>
        <a:lstStyle/>
        <a:p>
          <a:endParaRPr lang="en-US"/>
        </a:p>
      </dgm:t>
    </dgm:pt>
    <dgm:pt modelId="{465F3017-FBCE-4CE5-8C7F-08B964924BB3}" type="sibTrans" cxnId="{236C4353-A200-48EB-89CB-BD45285A3F41}">
      <dgm:prSet/>
      <dgm:spPr/>
      <dgm:t>
        <a:bodyPr/>
        <a:lstStyle/>
        <a:p>
          <a:endParaRPr lang="en-US"/>
        </a:p>
      </dgm:t>
    </dgm:pt>
    <dgm:pt modelId="{B60BBE5F-A665-46F2-B919-1153C04CBD02}">
      <dgm:prSet phldrT="[Text]" custT="1"/>
      <dgm:spPr/>
      <dgm:t>
        <a:bodyPr/>
        <a:lstStyle/>
        <a:p>
          <a:pPr algn="ctr"/>
          <a:r>
            <a:rPr lang="en-US" sz="3600" dirty="0"/>
            <a:t>Intensive</a:t>
          </a:r>
        </a:p>
      </dgm:t>
    </dgm:pt>
    <dgm:pt modelId="{28C11DF1-E077-4BD6-8C00-84F9E2513899}" type="parTrans" cxnId="{AC3544F8-F557-4E2E-AD61-E1C71E59215A}">
      <dgm:prSet/>
      <dgm:spPr/>
      <dgm:t>
        <a:bodyPr/>
        <a:lstStyle/>
        <a:p>
          <a:endParaRPr lang="en-US"/>
        </a:p>
      </dgm:t>
    </dgm:pt>
    <dgm:pt modelId="{438A6466-CB0A-45CD-849A-77563B0BD182}" type="sibTrans" cxnId="{AC3544F8-F557-4E2E-AD61-E1C71E59215A}">
      <dgm:prSet/>
      <dgm:spPr/>
      <dgm:t>
        <a:bodyPr/>
        <a:lstStyle/>
        <a:p>
          <a:endParaRPr lang="en-US"/>
        </a:p>
      </dgm:t>
    </dgm:pt>
    <dgm:pt modelId="{C418DCAE-306E-4AF7-A07C-93313C08AC51}" type="pres">
      <dgm:prSet presAssocID="{7A39768E-39A6-4FA9-A4B1-F5CD4CB6EEAE}" presName="arrowDiagram" presStyleCnt="0">
        <dgm:presLayoutVars>
          <dgm:chMax val="5"/>
          <dgm:dir/>
          <dgm:resizeHandles val="exact"/>
        </dgm:presLayoutVars>
      </dgm:prSet>
      <dgm:spPr/>
    </dgm:pt>
    <dgm:pt modelId="{71BCD42B-AD35-4119-8173-705E9B203F4E}" type="pres">
      <dgm:prSet presAssocID="{7A39768E-39A6-4FA9-A4B1-F5CD4CB6EEAE}" presName="arrow" presStyleLbl="bgShp" presStyleIdx="0" presStyleCnt="1" custAng="20026820" custScaleY="136097" custLinFactNeighborY="-6017"/>
      <dgm:spPr>
        <a:gradFill rotWithShape="0">
          <a:gsLst>
            <a:gs pos="0">
              <a:srgbClr val="CC0000"/>
            </a:gs>
            <a:gs pos="18000">
              <a:srgbClr val="FFFF99"/>
            </a:gs>
            <a:gs pos="50000">
              <a:srgbClr val="66FF33"/>
            </a:gs>
            <a:gs pos="65000">
              <a:srgbClr val="33CC33"/>
            </a:gs>
            <a:gs pos="82000">
              <a:srgbClr val="009900"/>
            </a:gs>
          </a:gsLst>
          <a:lin ang="5400000" scaled="0"/>
        </a:gradFill>
        <a:effectLst>
          <a:innerShdw blurRad="393700" dist="279400">
            <a:srgbClr val="00B050"/>
          </a:innerShdw>
        </a:effectLst>
      </dgm:spPr>
    </dgm:pt>
    <dgm:pt modelId="{1DC85ACA-369C-4434-B04E-417D8B11B123}" type="pres">
      <dgm:prSet presAssocID="{7A39768E-39A6-4FA9-A4B1-F5CD4CB6EEAE}" presName="arrowDiagram3" presStyleCnt="0"/>
      <dgm:spPr/>
    </dgm:pt>
    <dgm:pt modelId="{7A58CA06-7CF4-4880-8AFF-C27C46361B7A}" type="pres">
      <dgm:prSet presAssocID="{18A232E2-9330-45BA-8F3D-94B65CEB4C6E}" presName="bullet3a" presStyleLbl="node1" presStyleIdx="0" presStyleCnt="3" custScaleX="326242" custScaleY="326244" custLinFactX="103393" custLinFactY="573634" custLinFactNeighborX="200000" custLinFactNeighborY="600000"/>
      <dgm:spPr>
        <a:noFill/>
        <a:ln>
          <a:noFill/>
        </a:ln>
      </dgm:spPr>
    </dgm:pt>
    <dgm:pt modelId="{CBF801E5-F605-4B6B-AD44-734A83015E31}" type="pres">
      <dgm:prSet presAssocID="{18A232E2-9330-45BA-8F3D-94B65CEB4C6E}" presName="textBox3a" presStyleLbl="revTx" presStyleIdx="0" presStyleCnt="3" custScaleX="217016" custScaleY="68260" custLinFactNeighborX="22949" custLinFactNeighborY="53186">
        <dgm:presLayoutVars>
          <dgm:bulletEnabled val="1"/>
        </dgm:presLayoutVars>
      </dgm:prSet>
      <dgm:spPr/>
    </dgm:pt>
    <dgm:pt modelId="{486B20C5-91A5-4C36-8053-3B9ACF3D938D}" type="pres">
      <dgm:prSet presAssocID="{636B6905-8B07-4A8A-9920-CB8277CBCEC8}" presName="bullet3b" presStyleLbl="node1" presStyleIdx="1" presStyleCnt="3" custLinFactX="100000" custLinFactY="-100000" custLinFactNeighborX="174030" custLinFactNeighborY="-109595"/>
      <dgm:spPr>
        <a:noFill/>
        <a:ln>
          <a:noFill/>
        </a:ln>
      </dgm:spPr>
    </dgm:pt>
    <dgm:pt modelId="{762E8C8B-CBB3-47CF-BB93-4E34DA5A865B}" type="pres">
      <dgm:prSet presAssocID="{636B6905-8B07-4A8A-9920-CB8277CBCEC8}" presName="textBox3b" presStyleLbl="revTx" presStyleIdx="1" presStyleCnt="3" custScaleX="182476" custScaleY="35842" custLinFactNeighborX="8456" custLinFactNeighborY="-99481">
        <dgm:presLayoutVars>
          <dgm:bulletEnabled val="1"/>
        </dgm:presLayoutVars>
      </dgm:prSet>
      <dgm:spPr/>
    </dgm:pt>
    <dgm:pt modelId="{CC2DC6BB-4BD5-444C-A232-89F7B6D9B5AD}" type="pres">
      <dgm:prSet presAssocID="{B60BBE5F-A665-46F2-B919-1153C04CBD02}" presName="bullet3c" presStyleLbl="node1" presStyleIdx="2" presStyleCnt="3" custLinFactX="12896" custLinFactY="-100000" custLinFactNeighborX="100000" custLinFactNeighborY="-186633"/>
      <dgm:spPr>
        <a:noFill/>
        <a:ln>
          <a:noFill/>
        </a:ln>
      </dgm:spPr>
    </dgm:pt>
    <dgm:pt modelId="{D6BFCB8B-9EFA-490C-AAD3-ED7928DE275A}" type="pres">
      <dgm:prSet presAssocID="{B60BBE5F-A665-46F2-B919-1153C04CBD02}" presName="textBox3c" presStyleLbl="revTx" presStyleIdx="2" presStyleCnt="3" custScaleX="185784" custScaleY="21879" custLinFactY="-18776" custLinFactNeighborX="-81005" custLinFactNeighborY="-100000">
        <dgm:presLayoutVars>
          <dgm:bulletEnabled val="1"/>
        </dgm:presLayoutVars>
      </dgm:prSet>
      <dgm:spPr/>
    </dgm:pt>
  </dgm:ptLst>
  <dgm:cxnLst>
    <dgm:cxn modelId="{E8784E0D-1FE2-954A-9BE9-0DD972DE6C11}" type="presOf" srcId="{18A232E2-9330-45BA-8F3D-94B65CEB4C6E}" destId="{CBF801E5-F605-4B6B-AD44-734A83015E31}" srcOrd="0" destOrd="0" presId="urn:microsoft.com/office/officeart/2005/8/layout/arrow2"/>
    <dgm:cxn modelId="{8AF39237-0433-1F42-83FB-3AB047A5D61A}" type="presOf" srcId="{B60BBE5F-A665-46F2-B919-1153C04CBD02}" destId="{D6BFCB8B-9EFA-490C-AAD3-ED7928DE275A}" srcOrd="0" destOrd="0" presId="urn:microsoft.com/office/officeart/2005/8/layout/arrow2"/>
    <dgm:cxn modelId="{74A68F44-20A8-4AB5-8443-C9992E378513}" srcId="{7A39768E-39A6-4FA9-A4B1-F5CD4CB6EEAE}" destId="{18A232E2-9330-45BA-8F3D-94B65CEB4C6E}" srcOrd="0" destOrd="0" parTransId="{2F4A1E04-5D2B-4792-BBEF-41391C61F16F}" sibTransId="{90900876-D263-4D27-9390-F2D23E76F6C1}"/>
    <dgm:cxn modelId="{236C4353-A200-48EB-89CB-BD45285A3F41}" srcId="{7A39768E-39A6-4FA9-A4B1-F5CD4CB6EEAE}" destId="{636B6905-8B07-4A8A-9920-CB8277CBCEC8}" srcOrd="1" destOrd="0" parTransId="{1F4EB6FC-6070-47DA-9E35-F176490CE62F}" sibTransId="{465F3017-FBCE-4CE5-8C7F-08B964924BB3}"/>
    <dgm:cxn modelId="{386FA58C-74D1-0341-A096-A54E52FE6FAF}" type="presOf" srcId="{7A39768E-39A6-4FA9-A4B1-F5CD4CB6EEAE}" destId="{C418DCAE-306E-4AF7-A07C-93313C08AC51}" srcOrd="0" destOrd="0" presId="urn:microsoft.com/office/officeart/2005/8/layout/arrow2"/>
    <dgm:cxn modelId="{AC3544F8-F557-4E2E-AD61-E1C71E59215A}" srcId="{7A39768E-39A6-4FA9-A4B1-F5CD4CB6EEAE}" destId="{B60BBE5F-A665-46F2-B919-1153C04CBD02}" srcOrd="2" destOrd="0" parTransId="{28C11DF1-E077-4BD6-8C00-84F9E2513899}" sibTransId="{438A6466-CB0A-45CD-849A-77563B0BD182}"/>
    <dgm:cxn modelId="{C9374EFA-9A0A-3E4D-B569-8AB69389EA87}" type="presOf" srcId="{636B6905-8B07-4A8A-9920-CB8277CBCEC8}" destId="{762E8C8B-CBB3-47CF-BB93-4E34DA5A865B}" srcOrd="0" destOrd="0" presId="urn:microsoft.com/office/officeart/2005/8/layout/arrow2"/>
    <dgm:cxn modelId="{10962C47-70E8-F247-A99C-6BC40F52BB20}" type="presParOf" srcId="{C418DCAE-306E-4AF7-A07C-93313C08AC51}" destId="{71BCD42B-AD35-4119-8173-705E9B203F4E}" srcOrd="0" destOrd="0" presId="urn:microsoft.com/office/officeart/2005/8/layout/arrow2"/>
    <dgm:cxn modelId="{740D2F27-DBA0-384F-92E8-CAB8263478C6}" type="presParOf" srcId="{C418DCAE-306E-4AF7-A07C-93313C08AC51}" destId="{1DC85ACA-369C-4434-B04E-417D8B11B123}" srcOrd="1" destOrd="0" presId="urn:microsoft.com/office/officeart/2005/8/layout/arrow2"/>
    <dgm:cxn modelId="{447663A2-036B-AB4E-8271-480E63E104CE}" type="presParOf" srcId="{1DC85ACA-369C-4434-B04E-417D8B11B123}" destId="{7A58CA06-7CF4-4880-8AFF-C27C46361B7A}" srcOrd="0" destOrd="0" presId="urn:microsoft.com/office/officeart/2005/8/layout/arrow2"/>
    <dgm:cxn modelId="{9D7F9CA6-EB7A-134A-A6A0-65180B6151AA}" type="presParOf" srcId="{1DC85ACA-369C-4434-B04E-417D8B11B123}" destId="{CBF801E5-F605-4B6B-AD44-734A83015E31}" srcOrd="1" destOrd="0" presId="urn:microsoft.com/office/officeart/2005/8/layout/arrow2"/>
    <dgm:cxn modelId="{D3C23F28-6536-5447-9889-0A2C01569ED9}" type="presParOf" srcId="{1DC85ACA-369C-4434-B04E-417D8B11B123}" destId="{486B20C5-91A5-4C36-8053-3B9ACF3D938D}" srcOrd="2" destOrd="0" presId="urn:microsoft.com/office/officeart/2005/8/layout/arrow2"/>
    <dgm:cxn modelId="{DD03A872-CA69-6F41-92A8-2D61F5EE6316}" type="presParOf" srcId="{1DC85ACA-369C-4434-B04E-417D8B11B123}" destId="{762E8C8B-CBB3-47CF-BB93-4E34DA5A865B}" srcOrd="3" destOrd="0" presId="urn:microsoft.com/office/officeart/2005/8/layout/arrow2"/>
    <dgm:cxn modelId="{1672B5C0-17A0-8E49-A416-E496A39B1BD4}" type="presParOf" srcId="{1DC85ACA-369C-4434-B04E-417D8B11B123}" destId="{CC2DC6BB-4BD5-444C-A232-89F7B6D9B5AD}" srcOrd="4" destOrd="0" presId="urn:microsoft.com/office/officeart/2005/8/layout/arrow2"/>
    <dgm:cxn modelId="{5CDE7797-02F3-1D44-945C-2DD14DEC6D42}" type="presParOf" srcId="{1DC85ACA-369C-4434-B04E-417D8B11B123}" destId="{D6BFCB8B-9EFA-490C-AAD3-ED7928DE275A}" srcOrd="5" destOrd="0" presId="urn:microsoft.com/office/officeart/2005/8/layout/arrow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00BD5C-8289-3442-BCFF-9269181CE99F}" type="doc">
      <dgm:prSet loTypeId="urn:microsoft.com/office/officeart/2009/3/layout/StepUpProcess" loCatId="" qsTypeId="urn:microsoft.com/office/officeart/2005/8/quickstyle/simple4" qsCatId="simple" csTypeId="urn:microsoft.com/office/officeart/2005/8/colors/accent1_2" csCatId="accent1"/>
      <dgm:spPr/>
      <dgm:t>
        <a:bodyPr/>
        <a:lstStyle/>
        <a:p>
          <a:endParaRPr lang="en-US"/>
        </a:p>
      </dgm:t>
    </dgm:pt>
    <dgm:pt modelId="{47873DC9-A0BB-C34D-8C5F-DAEB8658FBAC}">
      <dgm:prSet/>
      <dgm:spPr/>
      <dgm:t>
        <a:bodyPr/>
        <a:lstStyle/>
        <a:p>
          <a:pPr rtl="0"/>
          <a:r>
            <a:rPr lang="en-US" dirty="0"/>
            <a:t>Exploration</a:t>
          </a:r>
        </a:p>
      </dgm:t>
    </dgm:pt>
    <dgm:pt modelId="{AF1D62F7-9562-F648-8018-81E678502A14}" type="parTrans" cxnId="{54F1E7FD-7E79-AF40-AFE1-91B14B02DD8C}">
      <dgm:prSet/>
      <dgm:spPr/>
      <dgm:t>
        <a:bodyPr/>
        <a:lstStyle/>
        <a:p>
          <a:endParaRPr lang="en-US"/>
        </a:p>
      </dgm:t>
    </dgm:pt>
    <dgm:pt modelId="{BC70B730-6594-614C-A5B4-5937D014FAC5}" type="sibTrans" cxnId="{54F1E7FD-7E79-AF40-AFE1-91B14B02DD8C}">
      <dgm:prSet/>
      <dgm:spPr/>
      <dgm:t>
        <a:bodyPr/>
        <a:lstStyle/>
        <a:p>
          <a:endParaRPr lang="en-US"/>
        </a:p>
      </dgm:t>
    </dgm:pt>
    <dgm:pt modelId="{A823A596-1243-BC45-8216-625DF2450646}">
      <dgm:prSet/>
      <dgm:spPr/>
      <dgm:t>
        <a:bodyPr/>
        <a:lstStyle/>
        <a:p>
          <a:pPr rtl="0"/>
          <a:r>
            <a:rPr lang="en-US" dirty="0"/>
            <a:t>Installation</a:t>
          </a:r>
        </a:p>
      </dgm:t>
    </dgm:pt>
    <dgm:pt modelId="{072D81CA-7113-2949-B2ED-9AD6DB562D0A}" type="parTrans" cxnId="{E8C463DD-C3CF-F749-81DD-70E45602A25D}">
      <dgm:prSet/>
      <dgm:spPr/>
      <dgm:t>
        <a:bodyPr/>
        <a:lstStyle/>
        <a:p>
          <a:endParaRPr lang="en-US"/>
        </a:p>
      </dgm:t>
    </dgm:pt>
    <dgm:pt modelId="{9A26B5BD-6B7D-4841-8FA4-4FCD4B161AC0}" type="sibTrans" cxnId="{E8C463DD-C3CF-F749-81DD-70E45602A25D}">
      <dgm:prSet/>
      <dgm:spPr/>
      <dgm:t>
        <a:bodyPr/>
        <a:lstStyle/>
        <a:p>
          <a:endParaRPr lang="en-US"/>
        </a:p>
      </dgm:t>
    </dgm:pt>
    <dgm:pt modelId="{44B0E8EA-E538-0F47-B29F-D19A6E4427F5}">
      <dgm:prSet/>
      <dgm:spPr/>
      <dgm:t>
        <a:bodyPr/>
        <a:lstStyle/>
        <a:p>
          <a:pPr rtl="0"/>
          <a:r>
            <a:rPr lang="en-US" dirty="0"/>
            <a:t>Initial Implementation</a:t>
          </a:r>
        </a:p>
      </dgm:t>
    </dgm:pt>
    <dgm:pt modelId="{5B59FC1A-B02A-CF49-B3F8-4CA359E10A00}" type="parTrans" cxnId="{CA55DCAE-ECC9-A840-87AF-64D2611B599E}">
      <dgm:prSet/>
      <dgm:spPr/>
      <dgm:t>
        <a:bodyPr/>
        <a:lstStyle/>
        <a:p>
          <a:endParaRPr lang="en-US"/>
        </a:p>
      </dgm:t>
    </dgm:pt>
    <dgm:pt modelId="{EED75ADA-6929-334D-AC69-3DADE1A602FB}" type="sibTrans" cxnId="{CA55DCAE-ECC9-A840-87AF-64D2611B599E}">
      <dgm:prSet/>
      <dgm:spPr/>
      <dgm:t>
        <a:bodyPr/>
        <a:lstStyle/>
        <a:p>
          <a:endParaRPr lang="en-US"/>
        </a:p>
      </dgm:t>
    </dgm:pt>
    <dgm:pt modelId="{4D6E0DED-E363-C848-9703-F368559A31E4}">
      <dgm:prSet/>
      <dgm:spPr/>
      <dgm:t>
        <a:bodyPr/>
        <a:lstStyle/>
        <a:p>
          <a:pPr rtl="0"/>
          <a:r>
            <a:rPr lang="en-US" dirty="0"/>
            <a:t>Full Implementation</a:t>
          </a:r>
        </a:p>
      </dgm:t>
    </dgm:pt>
    <dgm:pt modelId="{1F84114A-46EB-484B-B7F8-40A269DC14C7}" type="parTrans" cxnId="{51F39534-DA7C-1E4F-A740-ADDE1BAD21A4}">
      <dgm:prSet/>
      <dgm:spPr/>
      <dgm:t>
        <a:bodyPr/>
        <a:lstStyle/>
        <a:p>
          <a:endParaRPr lang="en-US"/>
        </a:p>
      </dgm:t>
    </dgm:pt>
    <dgm:pt modelId="{D335F3FF-535D-F242-B56E-47DBB352A963}" type="sibTrans" cxnId="{51F39534-DA7C-1E4F-A740-ADDE1BAD21A4}">
      <dgm:prSet/>
      <dgm:spPr/>
      <dgm:t>
        <a:bodyPr/>
        <a:lstStyle/>
        <a:p>
          <a:endParaRPr lang="en-US"/>
        </a:p>
      </dgm:t>
    </dgm:pt>
    <dgm:pt modelId="{DB7FB467-857B-6F4B-BD17-1DC282322E91}">
      <dgm:prSet/>
      <dgm:spPr/>
      <dgm:t>
        <a:bodyPr/>
        <a:lstStyle/>
        <a:p>
          <a:pPr rtl="0"/>
          <a:r>
            <a:rPr lang="en-US" dirty="0"/>
            <a:t>Innovation</a:t>
          </a:r>
        </a:p>
      </dgm:t>
    </dgm:pt>
    <dgm:pt modelId="{C8C50648-6A8D-0949-8CB4-3D8BEAC7A6E8}" type="parTrans" cxnId="{CA89BB56-F923-654B-88EC-4580B38C7170}">
      <dgm:prSet/>
      <dgm:spPr/>
      <dgm:t>
        <a:bodyPr/>
        <a:lstStyle/>
        <a:p>
          <a:endParaRPr lang="en-US"/>
        </a:p>
      </dgm:t>
    </dgm:pt>
    <dgm:pt modelId="{725B6408-222B-B04C-8AE1-AABE9DFDA7E0}" type="sibTrans" cxnId="{CA89BB56-F923-654B-88EC-4580B38C7170}">
      <dgm:prSet/>
      <dgm:spPr/>
      <dgm:t>
        <a:bodyPr/>
        <a:lstStyle/>
        <a:p>
          <a:endParaRPr lang="en-US"/>
        </a:p>
      </dgm:t>
    </dgm:pt>
    <dgm:pt modelId="{E87EEEE8-3D0A-EA41-81F0-0E14349C9D4D}">
      <dgm:prSet/>
      <dgm:spPr/>
      <dgm:t>
        <a:bodyPr/>
        <a:lstStyle/>
        <a:p>
          <a:pPr rtl="0"/>
          <a:r>
            <a:rPr lang="en-US" dirty="0"/>
            <a:t>Sustainability</a:t>
          </a:r>
        </a:p>
      </dgm:t>
    </dgm:pt>
    <dgm:pt modelId="{287B3DF9-1C78-1E4F-AD80-8757108D1EA0}" type="parTrans" cxnId="{85745B62-C676-C449-A1DE-8063C6E4B273}">
      <dgm:prSet/>
      <dgm:spPr/>
      <dgm:t>
        <a:bodyPr/>
        <a:lstStyle/>
        <a:p>
          <a:endParaRPr lang="en-US"/>
        </a:p>
      </dgm:t>
    </dgm:pt>
    <dgm:pt modelId="{E376D2DC-C945-EB47-A0C2-CFC48CFB7DCA}" type="sibTrans" cxnId="{85745B62-C676-C449-A1DE-8063C6E4B273}">
      <dgm:prSet/>
      <dgm:spPr/>
      <dgm:t>
        <a:bodyPr/>
        <a:lstStyle/>
        <a:p>
          <a:endParaRPr lang="en-US"/>
        </a:p>
      </dgm:t>
    </dgm:pt>
    <dgm:pt modelId="{EB029922-003C-A84F-ADFD-FE5582484780}" type="pres">
      <dgm:prSet presAssocID="{3500BD5C-8289-3442-BCFF-9269181CE99F}" presName="rootnode" presStyleCnt="0">
        <dgm:presLayoutVars>
          <dgm:chMax/>
          <dgm:chPref/>
          <dgm:dir/>
          <dgm:animLvl val="lvl"/>
        </dgm:presLayoutVars>
      </dgm:prSet>
      <dgm:spPr/>
    </dgm:pt>
    <dgm:pt modelId="{073C81B0-B0DD-FD49-85C8-F3DBFD2B8F9C}" type="pres">
      <dgm:prSet presAssocID="{47873DC9-A0BB-C34D-8C5F-DAEB8658FBAC}" presName="composite" presStyleCnt="0"/>
      <dgm:spPr/>
    </dgm:pt>
    <dgm:pt modelId="{B4711FC8-AEA1-4048-AA31-B4375C267384}" type="pres">
      <dgm:prSet presAssocID="{47873DC9-A0BB-C34D-8C5F-DAEB8658FBAC}" presName="LShape" presStyleLbl="alignNode1" presStyleIdx="0" presStyleCnt="11"/>
      <dgm:spPr/>
    </dgm:pt>
    <dgm:pt modelId="{CDC558BF-29D0-BE46-89AB-EA3A956D99B9}" type="pres">
      <dgm:prSet presAssocID="{47873DC9-A0BB-C34D-8C5F-DAEB8658FBAC}" presName="ParentText" presStyleLbl="revTx" presStyleIdx="0" presStyleCnt="6">
        <dgm:presLayoutVars>
          <dgm:chMax val="0"/>
          <dgm:chPref val="0"/>
          <dgm:bulletEnabled val="1"/>
        </dgm:presLayoutVars>
      </dgm:prSet>
      <dgm:spPr/>
    </dgm:pt>
    <dgm:pt modelId="{6991E3B5-7293-5F4D-ADCD-45D3BC3397A7}" type="pres">
      <dgm:prSet presAssocID="{47873DC9-A0BB-C34D-8C5F-DAEB8658FBAC}" presName="Triangle" presStyleLbl="alignNode1" presStyleIdx="1" presStyleCnt="11"/>
      <dgm:spPr/>
    </dgm:pt>
    <dgm:pt modelId="{30E297A7-3B80-004A-B5BB-92214128683E}" type="pres">
      <dgm:prSet presAssocID="{BC70B730-6594-614C-A5B4-5937D014FAC5}" presName="sibTrans" presStyleCnt="0"/>
      <dgm:spPr/>
    </dgm:pt>
    <dgm:pt modelId="{BFFCF2AD-AD41-2247-8FDE-D68B31D83FB3}" type="pres">
      <dgm:prSet presAssocID="{BC70B730-6594-614C-A5B4-5937D014FAC5}" presName="space" presStyleCnt="0"/>
      <dgm:spPr/>
    </dgm:pt>
    <dgm:pt modelId="{C56CB33F-E68D-694B-832C-094F8CB215AB}" type="pres">
      <dgm:prSet presAssocID="{A823A596-1243-BC45-8216-625DF2450646}" presName="composite" presStyleCnt="0"/>
      <dgm:spPr/>
    </dgm:pt>
    <dgm:pt modelId="{B22B960C-D0C0-0445-813D-9ABF0AF1E434}" type="pres">
      <dgm:prSet presAssocID="{A823A596-1243-BC45-8216-625DF2450646}" presName="LShape" presStyleLbl="alignNode1" presStyleIdx="2" presStyleCnt="11"/>
      <dgm:spPr/>
    </dgm:pt>
    <dgm:pt modelId="{130D7069-C8A2-8048-8FCA-18684F50F57B}" type="pres">
      <dgm:prSet presAssocID="{A823A596-1243-BC45-8216-625DF2450646}" presName="ParentText" presStyleLbl="revTx" presStyleIdx="1" presStyleCnt="6">
        <dgm:presLayoutVars>
          <dgm:chMax val="0"/>
          <dgm:chPref val="0"/>
          <dgm:bulletEnabled val="1"/>
        </dgm:presLayoutVars>
      </dgm:prSet>
      <dgm:spPr/>
    </dgm:pt>
    <dgm:pt modelId="{90FD477B-D6AB-BE4C-AC41-B0F05DB702CC}" type="pres">
      <dgm:prSet presAssocID="{A823A596-1243-BC45-8216-625DF2450646}" presName="Triangle" presStyleLbl="alignNode1" presStyleIdx="3" presStyleCnt="11"/>
      <dgm:spPr/>
    </dgm:pt>
    <dgm:pt modelId="{3247CC92-1131-C84D-B990-9F7DAB1D2E37}" type="pres">
      <dgm:prSet presAssocID="{9A26B5BD-6B7D-4841-8FA4-4FCD4B161AC0}" presName="sibTrans" presStyleCnt="0"/>
      <dgm:spPr/>
    </dgm:pt>
    <dgm:pt modelId="{F2E03B35-2C79-1C4A-BECE-C51E50B13A71}" type="pres">
      <dgm:prSet presAssocID="{9A26B5BD-6B7D-4841-8FA4-4FCD4B161AC0}" presName="space" presStyleCnt="0"/>
      <dgm:spPr/>
    </dgm:pt>
    <dgm:pt modelId="{B1AA64A8-EEE2-9043-8E7C-1ACA586C8CFE}" type="pres">
      <dgm:prSet presAssocID="{44B0E8EA-E538-0F47-B29F-D19A6E4427F5}" presName="composite" presStyleCnt="0"/>
      <dgm:spPr/>
    </dgm:pt>
    <dgm:pt modelId="{0EAC804B-2AD2-2947-B4D0-4466CDD0C391}" type="pres">
      <dgm:prSet presAssocID="{44B0E8EA-E538-0F47-B29F-D19A6E4427F5}" presName="LShape" presStyleLbl="alignNode1" presStyleIdx="4" presStyleCnt="11"/>
      <dgm:spPr/>
    </dgm:pt>
    <dgm:pt modelId="{29B6DE09-9640-D14E-88EE-5BFB81F964AF}" type="pres">
      <dgm:prSet presAssocID="{44B0E8EA-E538-0F47-B29F-D19A6E4427F5}" presName="ParentText" presStyleLbl="revTx" presStyleIdx="2" presStyleCnt="6">
        <dgm:presLayoutVars>
          <dgm:chMax val="0"/>
          <dgm:chPref val="0"/>
          <dgm:bulletEnabled val="1"/>
        </dgm:presLayoutVars>
      </dgm:prSet>
      <dgm:spPr/>
    </dgm:pt>
    <dgm:pt modelId="{BB3CF0FE-BD63-DA4E-88A1-73EA3DAB30CD}" type="pres">
      <dgm:prSet presAssocID="{44B0E8EA-E538-0F47-B29F-D19A6E4427F5}" presName="Triangle" presStyleLbl="alignNode1" presStyleIdx="5" presStyleCnt="11"/>
      <dgm:spPr/>
    </dgm:pt>
    <dgm:pt modelId="{28C6979B-576D-E74B-A583-C0273C5188FD}" type="pres">
      <dgm:prSet presAssocID="{EED75ADA-6929-334D-AC69-3DADE1A602FB}" presName="sibTrans" presStyleCnt="0"/>
      <dgm:spPr/>
    </dgm:pt>
    <dgm:pt modelId="{F88F0C1C-AA51-094F-9328-23B62F7CA517}" type="pres">
      <dgm:prSet presAssocID="{EED75ADA-6929-334D-AC69-3DADE1A602FB}" presName="space" presStyleCnt="0"/>
      <dgm:spPr/>
    </dgm:pt>
    <dgm:pt modelId="{98A5F3A3-3AFD-2745-BCB4-0A90C057240F}" type="pres">
      <dgm:prSet presAssocID="{4D6E0DED-E363-C848-9703-F368559A31E4}" presName="composite" presStyleCnt="0"/>
      <dgm:spPr/>
    </dgm:pt>
    <dgm:pt modelId="{6579A1A9-19FD-364F-8756-E6C6E20AD525}" type="pres">
      <dgm:prSet presAssocID="{4D6E0DED-E363-C848-9703-F368559A31E4}" presName="LShape" presStyleLbl="alignNode1" presStyleIdx="6" presStyleCnt="11"/>
      <dgm:spPr/>
    </dgm:pt>
    <dgm:pt modelId="{046DC587-338B-D643-B0EE-F1C4F2669BC0}" type="pres">
      <dgm:prSet presAssocID="{4D6E0DED-E363-C848-9703-F368559A31E4}" presName="ParentText" presStyleLbl="revTx" presStyleIdx="3" presStyleCnt="6">
        <dgm:presLayoutVars>
          <dgm:chMax val="0"/>
          <dgm:chPref val="0"/>
          <dgm:bulletEnabled val="1"/>
        </dgm:presLayoutVars>
      </dgm:prSet>
      <dgm:spPr/>
    </dgm:pt>
    <dgm:pt modelId="{C572E897-F87F-FB4A-8B9B-CAB99E69AFB5}" type="pres">
      <dgm:prSet presAssocID="{4D6E0DED-E363-C848-9703-F368559A31E4}" presName="Triangle" presStyleLbl="alignNode1" presStyleIdx="7" presStyleCnt="11"/>
      <dgm:spPr/>
    </dgm:pt>
    <dgm:pt modelId="{C27CCE3D-E027-5448-821A-EF9628C35DEC}" type="pres">
      <dgm:prSet presAssocID="{D335F3FF-535D-F242-B56E-47DBB352A963}" presName="sibTrans" presStyleCnt="0"/>
      <dgm:spPr/>
    </dgm:pt>
    <dgm:pt modelId="{837148CE-F0F5-EC4C-8BB1-C593DF8ECBCB}" type="pres">
      <dgm:prSet presAssocID="{D335F3FF-535D-F242-B56E-47DBB352A963}" presName="space" presStyleCnt="0"/>
      <dgm:spPr/>
    </dgm:pt>
    <dgm:pt modelId="{7D1F36C6-F37B-2F48-8107-969FC76EE5AE}" type="pres">
      <dgm:prSet presAssocID="{DB7FB467-857B-6F4B-BD17-1DC282322E91}" presName="composite" presStyleCnt="0"/>
      <dgm:spPr/>
    </dgm:pt>
    <dgm:pt modelId="{D987F730-D3A8-334F-99FE-B964585FF850}" type="pres">
      <dgm:prSet presAssocID="{DB7FB467-857B-6F4B-BD17-1DC282322E91}" presName="LShape" presStyleLbl="alignNode1" presStyleIdx="8" presStyleCnt="11"/>
      <dgm:spPr/>
    </dgm:pt>
    <dgm:pt modelId="{FFA6CC39-CA63-934B-A8D9-949928302285}" type="pres">
      <dgm:prSet presAssocID="{DB7FB467-857B-6F4B-BD17-1DC282322E91}" presName="ParentText" presStyleLbl="revTx" presStyleIdx="4" presStyleCnt="6">
        <dgm:presLayoutVars>
          <dgm:chMax val="0"/>
          <dgm:chPref val="0"/>
          <dgm:bulletEnabled val="1"/>
        </dgm:presLayoutVars>
      </dgm:prSet>
      <dgm:spPr/>
    </dgm:pt>
    <dgm:pt modelId="{FC971C7F-C597-1141-AC2A-E10ACA7E9887}" type="pres">
      <dgm:prSet presAssocID="{DB7FB467-857B-6F4B-BD17-1DC282322E91}" presName="Triangle" presStyleLbl="alignNode1" presStyleIdx="9" presStyleCnt="11"/>
      <dgm:spPr/>
    </dgm:pt>
    <dgm:pt modelId="{D791390E-23E9-D047-B5DE-478AC1DF85FB}" type="pres">
      <dgm:prSet presAssocID="{725B6408-222B-B04C-8AE1-AABE9DFDA7E0}" presName="sibTrans" presStyleCnt="0"/>
      <dgm:spPr/>
    </dgm:pt>
    <dgm:pt modelId="{2E71D7B8-9E94-4442-BFEB-E91FB9E9CDEA}" type="pres">
      <dgm:prSet presAssocID="{725B6408-222B-B04C-8AE1-AABE9DFDA7E0}" presName="space" presStyleCnt="0"/>
      <dgm:spPr/>
    </dgm:pt>
    <dgm:pt modelId="{4DF013F4-7DF6-804A-B49B-78A0F762D984}" type="pres">
      <dgm:prSet presAssocID="{E87EEEE8-3D0A-EA41-81F0-0E14349C9D4D}" presName="composite" presStyleCnt="0"/>
      <dgm:spPr/>
    </dgm:pt>
    <dgm:pt modelId="{7C488DF9-AE35-5742-A5ED-612A7183DCCE}" type="pres">
      <dgm:prSet presAssocID="{E87EEEE8-3D0A-EA41-81F0-0E14349C9D4D}" presName="LShape" presStyleLbl="alignNode1" presStyleIdx="10" presStyleCnt="11"/>
      <dgm:spPr/>
    </dgm:pt>
    <dgm:pt modelId="{50DA1F91-5C46-7C4C-82A5-DDAA5B10A78E}" type="pres">
      <dgm:prSet presAssocID="{E87EEEE8-3D0A-EA41-81F0-0E14349C9D4D}" presName="ParentText" presStyleLbl="revTx" presStyleIdx="5" presStyleCnt="6">
        <dgm:presLayoutVars>
          <dgm:chMax val="0"/>
          <dgm:chPref val="0"/>
          <dgm:bulletEnabled val="1"/>
        </dgm:presLayoutVars>
      </dgm:prSet>
      <dgm:spPr/>
    </dgm:pt>
  </dgm:ptLst>
  <dgm:cxnLst>
    <dgm:cxn modelId="{51F39534-DA7C-1E4F-A740-ADDE1BAD21A4}" srcId="{3500BD5C-8289-3442-BCFF-9269181CE99F}" destId="{4D6E0DED-E363-C848-9703-F368559A31E4}" srcOrd="3" destOrd="0" parTransId="{1F84114A-46EB-484B-B7F8-40A269DC14C7}" sibTransId="{D335F3FF-535D-F242-B56E-47DBB352A963}"/>
    <dgm:cxn modelId="{CA89BB56-F923-654B-88EC-4580B38C7170}" srcId="{3500BD5C-8289-3442-BCFF-9269181CE99F}" destId="{DB7FB467-857B-6F4B-BD17-1DC282322E91}" srcOrd="4" destOrd="0" parTransId="{C8C50648-6A8D-0949-8CB4-3D8BEAC7A6E8}" sibTransId="{725B6408-222B-B04C-8AE1-AABE9DFDA7E0}"/>
    <dgm:cxn modelId="{85745B62-C676-C449-A1DE-8063C6E4B273}" srcId="{3500BD5C-8289-3442-BCFF-9269181CE99F}" destId="{E87EEEE8-3D0A-EA41-81F0-0E14349C9D4D}" srcOrd="5" destOrd="0" parTransId="{287B3DF9-1C78-1E4F-AD80-8757108D1EA0}" sibTransId="{E376D2DC-C945-EB47-A0C2-CFC48CFB7DCA}"/>
    <dgm:cxn modelId="{A2AA8D6D-87E4-174B-9241-756801D191CF}" type="presOf" srcId="{A823A596-1243-BC45-8216-625DF2450646}" destId="{130D7069-C8A2-8048-8FCA-18684F50F57B}" srcOrd="0" destOrd="0" presId="urn:microsoft.com/office/officeart/2009/3/layout/StepUpProcess"/>
    <dgm:cxn modelId="{7D1B389B-2FA8-CC47-B98A-9D2FC19A8B72}" type="presOf" srcId="{DB7FB467-857B-6F4B-BD17-1DC282322E91}" destId="{FFA6CC39-CA63-934B-A8D9-949928302285}" srcOrd="0" destOrd="0" presId="urn:microsoft.com/office/officeart/2009/3/layout/StepUpProcess"/>
    <dgm:cxn modelId="{35056DA9-69DD-C342-9BB3-645AC9C2732A}" type="presOf" srcId="{47873DC9-A0BB-C34D-8C5F-DAEB8658FBAC}" destId="{CDC558BF-29D0-BE46-89AB-EA3A956D99B9}" srcOrd="0" destOrd="0" presId="urn:microsoft.com/office/officeart/2009/3/layout/StepUpProcess"/>
    <dgm:cxn modelId="{ED33F4AC-2F9B-A048-ABA4-61864A830CD0}" type="presOf" srcId="{44B0E8EA-E538-0F47-B29F-D19A6E4427F5}" destId="{29B6DE09-9640-D14E-88EE-5BFB81F964AF}" srcOrd="0" destOrd="0" presId="urn:microsoft.com/office/officeart/2009/3/layout/StepUpProcess"/>
    <dgm:cxn modelId="{CA55DCAE-ECC9-A840-87AF-64D2611B599E}" srcId="{3500BD5C-8289-3442-BCFF-9269181CE99F}" destId="{44B0E8EA-E538-0F47-B29F-D19A6E4427F5}" srcOrd="2" destOrd="0" parTransId="{5B59FC1A-B02A-CF49-B3F8-4CA359E10A00}" sibTransId="{EED75ADA-6929-334D-AC69-3DADE1A602FB}"/>
    <dgm:cxn modelId="{C6EA1DBA-C161-4544-9816-533B07EA14A9}" type="presOf" srcId="{3500BD5C-8289-3442-BCFF-9269181CE99F}" destId="{EB029922-003C-A84F-ADFD-FE5582484780}" srcOrd="0" destOrd="0" presId="urn:microsoft.com/office/officeart/2009/3/layout/StepUpProcess"/>
    <dgm:cxn modelId="{0CD488D7-AC6E-D84E-8BDA-02E4B8930049}" type="presOf" srcId="{E87EEEE8-3D0A-EA41-81F0-0E14349C9D4D}" destId="{50DA1F91-5C46-7C4C-82A5-DDAA5B10A78E}" srcOrd="0" destOrd="0" presId="urn:microsoft.com/office/officeart/2009/3/layout/StepUpProcess"/>
    <dgm:cxn modelId="{3A9313DD-6D3C-FF49-9951-23C330635FAE}" type="presOf" srcId="{4D6E0DED-E363-C848-9703-F368559A31E4}" destId="{046DC587-338B-D643-B0EE-F1C4F2669BC0}" srcOrd="0" destOrd="0" presId="urn:microsoft.com/office/officeart/2009/3/layout/StepUpProcess"/>
    <dgm:cxn modelId="{E8C463DD-C3CF-F749-81DD-70E45602A25D}" srcId="{3500BD5C-8289-3442-BCFF-9269181CE99F}" destId="{A823A596-1243-BC45-8216-625DF2450646}" srcOrd="1" destOrd="0" parTransId="{072D81CA-7113-2949-B2ED-9AD6DB562D0A}" sibTransId="{9A26B5BD-6B7D-4841-8FA4-4FCD4B161AC0}"/>
    <dgm:cxn modelId="{54F1E7FD-7E79-AF40-AFE1-91B14B02DD8C}" srcId="{3500BD5C-8289-3442-BCFF-9269181CE99F}" destId="{47873DC9-A0BB-C34D-8C5F-DAEB8658FBAC}" srcOrd="0" destOrd="0" parTransId="{AF1D62F7-9562-F648-8018-81E678502A14}" sibTransId="{BC70B730-6594-614C-A5B4-5937D014FAC5}"/>
    <dgm:cxn modelId="{15DA4A0A-7D08-964B-9813-3421F2043445}" type="presParOf" srcId="{EB029922-003C-A84F-ADFD-FE5582484780}" destId="{073C81B0-B0DD-FD49-85C8-F3DBFD2B8F9C}" srcOrd="0" destOrd="0" presId="urn:microsoft.com/office/officeart/2009/3/layout/StepUpProcess"/>
    <dgm:cxn modelId="{74BCF6EF-4BAD-B747-A6FB-492ADFB10032}" type="presParOf" srcId="{073C81B0-B0DD-FD49-85C8-F3DBFD2B8F9C}" destId="{B4711FC8-AEA1-4048-AA31-B4375C267384}" srcOrd="0" destOrd="0" presId="urn:microsoft.com/office/officeart/2009/3/layout/StepUpProcess"/>
    <dgm:cxn modelId="{7F3D02D6-729E-EF42-AA08-3F5E033F3DC1}" type="presParOf" srcId="{073C81B0-B0DD-FD49-85C8-F3DBFD2B8F9C}" destId="{CDC558BF-29D0-BE46-89AB-EA3A956D99B9}" srcOrd="1" destOrd="0" presId="urn:microsoft.com/office/officeart/2009/3/layout/StepUpProcess"/>
    <dgm:cxn modelId="{D7059558-C297-7D4B-BC8A-580388CA4670}" type="presParOf" srcId="{073C81B0-B0DD-FD49-85C8-F3DBFD2B8F9C}" destId="{6991E3B5-7293-5F4D-ADCD-45D3BC3397A7}" srcOrd="2" destOrd="0" presId="urn:microsoft.com/office/officeart/2009/3/layout/StepUpProcess"/>
    <dgm:cxn modelId="{435F75C0-5AB8-784A-8282-D4D423710842}" type="presParOf" srcId="{EB029922-003C-A84F-ADFD-FE5582484780}" destId="{30E297A7-3B80-004A-B5BB-92214128683E}" srcOrd="1" destOrd="0" presId="urn:microsoft.com/office/officeart/2009/3/layout/StepUpProcess"/>
    <dgm:cxn modelId="{562FE2A5-7558-9647-81D1-9B27B79E51FD}" type="presParOf" srcId="{30E297A7-3B80-004A-B5BB-92214128683E}" destId="{BFFCF2AD-AD41-2247-8FDE-D68B31D83FB3}" srcOrd="0" destOrd="0" presId="urn:microsoft.com/office/officeart/2009/3/layout/StepUpProcess"/>
    <dgm:cxn modelId="{7CC88CE3-E942-4545-9571-716B4A27E52D}" type="presParOf" srcId="{EB029922-003C-A84F-ADFD-FE5582484780}" destId="{C56CB33F-E68D-694B-832C-094F8CB215AB}" srcOrd="2" destOrd="0" presId="urn:microsoft.com/office/officeart/2009/3/layout/StepUpProcess"/>
    <dgm:cxn modelId="{4CFCC16E-2D75-6B4E-8A77-59DB2D476BF2}" type="presParOf" srcId="{C56CB33F-E68D-694B-832C-094F8CB215AB}" destId="{B22B960C-D0C0-0445-813D-9ABF0AF1E434}" srcOrd="0" destOrd="0" presId="urn:microsoft.com/office/officeart/2009/3/layout/StepUpProcess"/>
    <dgm:cxn modelId="{4570C6AE-A763-4548-862B-C6744682676C}" type="presParOf" srcId="{C56CB33F-E68D-694B-832C-094F8CB215AB}" destId="{130D7069-C8A2-8048-8FCA-18684F50F57B}" srcOrd="1" destOrd="0" presId="urn:microsoft.com/office/officeart/2009/3/layout/StepUpProcess"/>
    <dgm:cxn modelId="{15243F50-A62C-AA42-9C21-4D62C4D02C83}" type="presParOf" srcId="{C56CB33F-E68D-694B-832C-094F8CB215AB}" destId="{90FD477B-D6AB-BE4C-AC41-B0F05DB702CC}" srcOrd="2" destOrd="0" presId="urn:microsoft.com/office/officeart/2009/3/layout/StepUpProcess"/>
    <dgm:cxn modelId="{BB5C3328-C5CA-E14D-9E69-1DE00CB1A18F}" type="presParOf" srcId="{EB029922-003C-A84F-ADFD-FE5582484780}" destId="{3247CC92-1131-C84D-B990-9F7DAB1D2E37}" srcOrd="3" destOrd="0" presId="urn:microsoft.com/office/officeart/2009/3/layout/StepUpProcess"/>
    <dgm:cxn modelId="{DF0406F1-D373-8441-BA6A-B128D7CB560C}" type="presParOf" srcId="{3247CC92-1131-C84D-B990-9F7DAB1D2E37}" destId="{F2E03B35-2C79-1C4A-BECE-C51E50B13A71}" srcOrd="0" destOrd="0" presId="urn:microsoft.com/office/officeart/2009/3/layout/StepUpProcess"/>
    <dgm:cxn modelId="{52A84F45-F9BE-7549-BA1B-89527C03D71E}" type="presParOf" srcId="{EB029922-003C-A84F-ADFD-FE5582484780}" destId="{B1AA64A8-EEE2-9043-8E7C-1ACA586C8CFE}" srcOrd="4" destOrd="0" presId="urn:microsoft.com/office/officeart/2009/3/layout/StepUpProcess"/>
    <dgm:cxn modelId="{E9B4A01A-F569-334A-A49B-DD04FC00CE29}" type="presParOf" srcId="{B1AA64A8-EEE2-9043-8E7C-1ACA586C8CFE}" destId="{0EAC804B-2AD2-2947-B4D0-4466CDD0C391}" srcOrd="0" destOrd="0" presId="urn:microsoft.com/office/officeart/2009/3/layout/StepUpProcess"/>
    <dgm:cxn modelId="{E4C5130A-5DD5-1141-9852-C70594614303}" type="presParOf" srcId="{B1AA64A8-EEE2-9043-8E7C-1ACA586C8CFE}" destId="{29B6DE09-9640-D14E-88EE-5BFB81F964AF}" srcOrd="1" destOrd="0" presId="urn:microsoft.com/office/officeart/2009/3/layout/StepUpProcess"/>
    <dgm:cxn modelId="{4445B49A-662F-D347-9720-AE626338EB05}" type="presParOf" srcId="{B1AA64A8-EEE2-9043-8E7C-1ACA586C8CFE}" destId="{BB3CF0FE-BD63-DA4E-88A1-73EA3DAB30CD}" srcOrd="2" destOrd="0" presId="urn:microsoft.com/office/officeart/2009/3/layout/StepUpProcess"/>
    <dgm:cxn modelId="{6CF3BAC7-ABFB-9E48-8E89-C7CD485B3216}" type="presParOf" srcId="{EB029922-003C-A84F-ADFD-FE5582484780}" destId="{28C6979B-576D-E74B-A583-C0273C5188FD}" srcOrd="5" destOrd="0" presId="urn:microsoft.com/office/officeart/2009/3/layout/StepUpProcess"/>
    <dgm:cxn modelId="{22D19948-CED8-6542-A49C-603F34D5A70D}" type="presParOf" srcId="{28C6979B-576D-E74B-A583-C0273C5188FD}" destId="{F88F0C1C-AA51-094F-9328-23B62F7CA517}" srcOrd="0" destOrd="0" presId="urn:microsoft.com/office/officeart/2009/3/layout/StepUpProcess"/>
    <dgm:cxn modelId="{7C01B240-C596-2441-BD8A-4986F1E6FB96}" type="presParOf" srcId="{EB029922-003C-A84F-ADFD-FE5582484780}" destId="{98A5F3A3-3AFD-2745-BCB4-0A90C057240F}" srcOrd="6" destOrd="0" presId="urn:microsoft.com/office/officeart/2009/3/layout/StepUpProcess"/>
    <dgm:cxn modelId="{D0452462-BE01-7743-9E37-60D37D380CD7}" type="presParOf" srcId="{98A5F3A3-3AFD-2745-BCB4-0A90C057240F}" destId="{6579A1A9-19FD-364F-8756-E6C6E20AD525}" srcOrd="0" destOrd="0" presId="urn:microsoft.com/office/officeart/2009/3/layout/StepUpProcess"/>
    <dgm:cxn modelId="{472F664D-2995-FC4E-B423-72A6A80C2CE2}" type="presParOf" srcId="{98A5F3A3-3AFD-2745-BCB4-0A90C057240F}" destId="{046DC587-338B-D643-B0EE-F1C4F2669BC0}" srcOrd="1" destOrd="0" presId="urn:microsoft.com/office/officeart/2009/3/layout/StepUpProcess"/>
    <dgm:cxn modelId="{1F90756F-61FC-E94F-98B9-1A2871E514B8}" type="presParOf" srcId="{98A5F3A3-3AFD-2745-BCB4-0A90C057240F}" destId="{C572E897-F87F-FB4A-8B9B-CAB99E69AFB5}" srcOrd="2" destOrd="0" presId="urn:microsoft.com/office/officeart/2009/3/layout/StepUpProcess"/>
    <dgm:cxn modelId="{62859372-6798-444E-893F-79882215E166}" type="presParOf" srcId="{EB029922-003C-A84F-ADFD-FE5582484780}" destId="{C27CCE3D-E027-5448-821A-EF9628C35DEC}" srcOrd="7" destOrd="0" presId="urn:microsoft.com/office/officeart/2009/3/layout/StepUpProcess"/>
    <dgm:cxn modelId="{C689685A-1ED0-E548-AB82-2579F38FB4D2}" type="presParOf" srcId="{C27CCE3D-E027-5448-821A-EF9628C35DEC}" destId="{837148CE-F0F5-EC4C-8BB1-C593DF8ECBCB}" srcOrd="0" destOrd="0" presId="urn:microsoft.com/office/officeart/2009/3/layout/StepUpProcess"/>
    <dgm:cxn modelId="{631D9850-1F9B-4247-A1D6-621FEBC6F250}" type="presParOf" srcId="{EB029922-003C-A84F-ADFD-FE5582484780}" destId="{7D1F36C6-F37B-2F48-8107-969FC76EE5AE}" srcOrd="8" destOrd="0" presId="urn:microsoft.com/office/officeart/2009/3/layout/StepUpProcess"/>
    <dgm:cxn modelId="{92A31B95-33F8-D848-95D2-77651A4D54B4}" type="presParOf" srcId="{7D1F36C6-F37B-2F48-8107-969FC76EE5AE}" destId="{D987F730-D3A8-334F-99FE-B964585FF850}" srcOrd="0" destOrd="0" presId="urn:microsoft.com/office/officeart/2009/3/layout/StepUpProcess"/>
    <dgm:cxn modelId="{FD3E19C3-2457-7445-A22E-2D4238238EF0}" type="presParOf" srcId="{7D1F36C6-F37B-2F48-8107-969FC76EE5AE}" destId="{FFA6CC39-CA63-934B-A8D9-949928302285}" srcOrd="1" destOrd="0" presId="urn:microsoft.com/office/officeart/2009/3/layout/StepUpProcess"/>
    <dgm:cxn modelId="{C788CFD2-7B0C-8D4E-90AE-48CC7D16936B}" type="presParOf" srcId="{7D1F36C6-F37B-2F48-8107-969FC76EE5AE}" destId="{FC971C7F-C597-1141-AC2A-E10ACA7E9887}" srcOrd="2" destOrd="0" presId="urn:microsoft.com/office/officeart/2009/3/layout/StepUpProcess"/>
    <dgm:cxn modelId="{9D26EFD3-2D6A-1B4A-882D-2D4546EFFD53}" type="presParOf" srcId="{EB029922-003C-A84F-ADFD-FE5582484780}" destId="{D791390E-23E9-D047-B5DE-478AC1DF85FB}" srcOrd="9" destOrd="0" presId="urn:microsoft.com/office/officeart/2009/3/layout/StepUpProcess"/>
    <dgm:cxn modelId="{8752FBE5-C932-F548-8FF9-0BBB83D650EF}" type="presParOf" srcId="{D791390E-23E9-D047-B5DE-478AC1DF85FB}" destId="{2E71D7B8-9E94-4442-BFEB-E91FB9E9CDEA}" srcOrd="0" destOrd="0" presId="urn:microsoft.com/office/officeart/2009/3/layout/StepUpProcess"/>
    <dgm:cxn modelId="{7A08759E-C824-DE4F-8127-526BFBBE74FE}" type="presParOf" srcId="{EB029922-003C-A84F-ADFD-FE5582484780}" destId="{4DF013F4-7DF6-804A-B49B-78A0F762D984}" srcOrd="10" destOrd="0" presId="urn:microsoft.com/office/officeart/2009/3/layout/StepUpProcess"/>
    <dgm:cxn modelId="{F211C22A-7633-214A-893E-7BC8DE7A250A}" type="presParOf" srcId="{4DF013F4-7DF6-804A-B49B-78A0F762D984}" destId="{7C488DF9-AE35-5742-A5ED-612A7183DCCE}" srcOrd="0" destOrd="0" presId="urn:microsoft.com/office/officeart/2009/3/layout/StepUpProcess"/>
    <dgm:cxn modelId="{7E3FABD2-0C65-C74E-A19B-7C8FBB51A0F1}" type="presParOf" srcId="{4DF013F4-7DF6-804A-B49B-78A0F762D984}" destId="{50DA1F91-5C46-7C4C-82A5-DDAA5B10A78E}"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C8DE4-5D04-A340-9CCE-D5EF8C4D2DA1}">
      <dsp:nvSpPr>
        <dsp:cNvPr id="0" name=""/>
        <dsp:cNvSpPr/>
      </dsp:nvSpPr>
      <dsp:spPr>
        <a:xfrm>
          <a:off x="-564040" y="104565"/>
          <a:ext cx="8012206" cy="978249"/>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508000" lvl="0" indent="0" algn="l" defTabSz="1333500" rtl="0">
            <a:lnSpc>
              <a:spcPct val="90000"/>
            </a:lnSpc>
            <a:spcBef>
              <a:spcPct val="0"/>
            </a:spcBef>
            <a:spcAft>
              <a:spcPct val="35000"/>
            </a:spcAft>
            <a:buNone/>
          </a:pPr>
          <a:r>
            <a:rPr lang="en-US" sz="3000" kern="1200" dirty="0">
              <a:latin typeface="Arial"/>
              <a:cs typeface="Arial"/>
            </a:rPr>
            <a:t>Framework for enhancing adoption &amp; implementation of </a:t>
          </a:r>
        </a:p>
      </dsp:txBody>
      <dsp:txXfrm>
        <a:off x="-535388" y="133217"/>
        <a:ext cx="6639389" cy="920945"/>
      </dsp:txXfrm>
    </dsp:sp>
    <dsp:sp modelId="{8886F3EF-E445-5C47-9381-9D335534965F}">
      <dsp:nvSpPr>
        <dsp:cNvPr id="0" name=""/>
        <dsp:cNvSpPr/>
      </dsp:nvSpPr>
      <dsp:spPr>
        <a:xfrm>
          <a:off x="387268" y="1245045"/>
          <a:ext cx="7455030" cy="978249"/>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406400" lvl="0" indent="0" algn="l" defTabSz="1333500" rtl="0">
            <a:lnSpc>
              <a:spcPct val="90000"/>
            </a:lnSpc>
            <a:spcBef>
              <a:spcPct val="0"/>
            </a:spcBef>
            <a:spcAft>
              <a:spcPct val="35000"/>
            </a:spcAft>
            <a:buNone/>
          </a:pPr>
          <a:r>
            <a:rPr lang="en-US" sz="3000" kern="1200" dirty="0">
              <a:latin typeface="Arial"/>
              <a:cs typeface="Arial"/>
            </a:rPr>
            <a:t>Continuum of evidence-based interventions to achieve</a:t>
          </a:r>
        </a:p>
      </dsp:txBody>
      <dsp:txXfrm>
        <a:off x="415920" y="1273697"/>
        <a:ext cx="6053348" cy="920945"/>
      </dsp:txXfrm>
    </dsp:sp>
    <dsp:sp modelId="{74ED606C-C0C8-A947-9EBE-15E51DC1E588}">
      <dsp:nvSpPr>
        <dsp:cNvPr id="0" name=""/>
        <dsp:cNvSpPr/>
      </dsp:nvSpPr>
      <dsp:spPr>
        <a:xfrm>
          <a:off x="798155" y="2357039"/>
          <a:ext cx="7455030" cy="978249"/>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338138" lvl="0" indent="0" algn="l" defTabSz="1333500" rtl="0">
            <a:lnSpc>
              <a:spcPct val="90000"/>
            </a:lnSpc>
            <a:spcBef>
              <a:spcPct val="0"/>
            </a:spcBef>
            <a:spcAft>
              <a:spcPct val="35000"/>
            </a:spcAft>
            <a:buNone/>
          </a:pPr>
          <a:r>
            <a:rPr lang="en-US" sz="3000" kern="1200" dirty="0">
              <a:latin typeface="Arial"/>
              <a:cs typeface="Arial"/>
            </a:rPr>
            <a:t>Academically &amp; behaviorally important outcomes for</a:t>
          </a:r>
        </a:p>
      </dsp:txBody>
      <dsp:txXfrm>
        <a:off x="826807" y="2385691"/>
        <a:ext cx="6062667" cy="920945"/>
      </dsp:txXfrm>
    </dsp:sp>
    <dsp:sp modelId="{B6563712-0049-F640-9BE3-E7D7073F0DEF}">
      <dsp:nvSpPr>
        <dsp:cNvPr id="0" name=""/>
        <dsp:cNvSpPr/>
      </dsp:nvSpPr>
      <dsp:spPr>
        <a:xfrm>
          <a:off x="1240381" y="3468338"/>
          <a:ext cx="7455030" cy="978249"/>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406400" lvl="0" indent="0" algn="l" defTabSz="1333500" rtl="0">
            <a:lnSpc>
              <a:spcPct val="90000"/>
            </a:lnSpc>
            <a:spcBef>
              <a:spcPct val="0"/>
            </a:spcBef>
            <a:spcAft>
              <a:spcPct val="35000"/>
            </a:spcAft>
            <a:buNone/>
          </a:pPr>
          <a:r>
            <a:rPr lang="en-US" sz="3000" kern="1200">
              <a:latin typeface="Arial"/>
              <a:cs typeface="Arial"/>
            </a:rPr>
            <a:t>All students</a:t>
          </a:r>
          <a:endParaRPr lang="en-US" sz="3000" kern="1200" dirty="0">
            <a:latin typeface="Arial"/>
            <a:cs typeface="Arial"/>
          </a:endParaRPr>
        </a:p>
      </dsp:txBody>
      <dsp:txXfrm>
        <a:off x="1269033" y="3496990"/>
        <a:ext cx="6053348" cy="920945"/>
      </dsp:txXfrm>
    </dsp:sp>
    <dsp:sp modelId="{B67506BE-73E4-734E-8D51-BD77E39EEEEA}">
      <dsp:nvSpPr>
        <dsp:cNvPr id="0" name=""/>
        <dsp:cNvSpPr/>
      </dsp:nvSpPr>
      <dsp:spPr>
        <a:xfrm>
          <a:off x="6087112" y="749250"/>
          <a:ext cx="635862" cy="635862"/>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6230181" y="749250"/>
        <a:ext cx="349724" cy="478486"/>
      </dsp:txXfrm>
    </dsp:sp>
    <dsp:sp modelId="{9F938532-7CB5-2743-95AD-42F853C4B5CC}">
      <dsp:nvSpPr>
        <dsp:cNvPr id="0" name=""/>
        <dsp:cNvSpPr/>
      </dsp:nvSpPr>
      <dsp:spPr>
        <a:xfrm>
          <a:off x="6638495" y="1905362"/>
          <a:ext cx="635862" cy="635862"/>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6781564" y="1905362"/>
        <a:ext cx="349724" cy="478486"/>
      </dsp:txXfrm>
    </dsp:sp>
    <dsp:sp modelId="{F5B1A8A2-6EE7-194C-A2B2-8955DFBB9D99}">
      <dsp:nvSpPr>
        <dsp:cNvPr id="0" name=""/>
        <dsp:cNvSpPr/>
      </dsp:nvSpPr>
      <dsp:spPr>
        <a:xfrm>
          <a:off x="7181648" y="3061475"/>
          <a:ext cx="635862" cy="635862"/>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7324717" y="3061475"/>
        <a:ext cx="349724" cy="4784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F699C1-73B8-4B5E-AE13-87B8A23DED2D}">
      <dsp:nvSpPr>
        <dsp:cNvPr id="0" name=""/>
        <dsp:cNvSpPr/>
      </dsp:nvSpPr>
      <dsp:spPr>
        <a:xfrm>
          <a:off x="0" y="0"/>
          <a:ext cx="6096000" cy="5638800"/>
        </a:xfrm>
        <a:prstGeom prst="trapezoid">
          <a:avLst>
            <a:gd name="adj" fmla="val 54054"/>
          </a:avLst>
        </a:prstGeom>
        <a:gradFill rotWithShape="0">
          <a:gsLst>
            <a:gs pos="0">
              <a:srgbClr val="CC0000"/>
            </a:gs>
            <a:gs pos="18000">
              <a:srgbClr val="FFFF99"/>
            </a:gs>
            <a:gs pos="50000">
              <a:srgbClr val="66FF33"/>
            </a:gs>
            <a:gs pos="65000">
              <a:srgbClr val="33CC33"/>
            </a:gs>
            <a:gs pos="82000">
              <a:srgbClr val="009900"/>
            </a:gs>
          </a:gsLst>
          <a:lin ang="5400000" scaled="0"/>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dirty="0">
            <a:latin typeface="Arial"/>
            <a:cs typeface="Arial"/>
          </a:endParaRPr>
        </a:p>
      </dsp:txBody>
      <dsp:txXfrm>
        <a:off x="0" y="0"/>
        <a:ext cx="6096000" cy="5638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BCD42B-AD35-4119-8173-705E9B203F4E}">
      <dsp:nvSpPr>
        <dsp:cNvPr id="0" name=""/>
        <dsp:cNvSpPr/>
      </dsp:nvSpPr>
      <dsp:spPr>
        <a:xfrm rot="20026820">
          <a:off x="-20573" y="662088"/>
          <a:ext cx="5181600" cy="4407501"/>
        </a:xfrm>
        <a:prstGeom prst="swooshArrow">
          <a:avLst>
            <a:gd name="adj1" fmla="val 25000"/>
            <a:gd name="adj2" fmla="val 25000"/>
          </a:avLst>
        </a:prstGeom>
        <a:gradFill rotWithShape="0">
          <a:gsLst>
            <a:gs pos="0">
              <a:srgbClr val="CC0000"/>
            </a:gs>
            <a:gs pos="18000">
              <a:srgbClr val="FFFF99"/>
            </a:gs>
            <a:gs pos="50000">
              <a:srgbClr val="66FF33"/>
            </a:gs>
            <a:gs pos="65000">
              <a:srgbClr val="33CC33"/>
            </a:gs>
            <a:gs pos="82000">
              <a:srgbClr val="009900"/>
            </a:gs>
          </a:gsLst>
          <a:lin ang="5400000" scaled="0"/>
        </a:gradFill>
        <a:ln>
          <a:noFill/>
        </a:ln>
        <a:effectLst>
          <a:innerShdw blurRad="393700" dist="279400">
            <a:srgbClr val="00B050"/>
          </a:innerShdw>
        </a:effectLst>
      </dsp:spPr>
      <dsp:style>
        <a:lnRef idx="0">
          <a:scrgbClr r="0" g="0" b="0"/>
        </a:lnRef>
        <a:fillRef idx="1">
          <a:scrgbClr r="0" g="0" b="0"/>
        </a:fillRef>
        <a:effectRef idx="0">
          <a:scrgbClr r="0" g="0" b="0"/>
        </a:effectRef>
        <a:fontRef idx="minor"/>
      </dsp:style>
    </dsp:sp>
    <dsp:sp modelId="{7A58CA06-7CF4-4880-8AFF-C27C46361B7A}">
      <dsp:nvSpPr>
        <dsp:cNvPr id="0" name=""/>
        <dsp:cNvSpPr/>
      </dsp:nvSpPr>
      <dsp:spPr>
        <a:xfrm>
          <a:off x="893827" y="5105401"/>
          <a:ext cx="439518" cy="439521"/>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F801E5-F605-4B6B-AD44-734A83015E31}">
      <dsp:nvSpPr>
        <dsp:cNvPr id="0" name=""/>
        <dsp:cNvSpPr/>
      </dsp:nvSpPr>
      <dsp:spPr>
        <a:xfrm>
          <a:off x="275542" y="4390336"/>
          <a:ext cx="2620061" cy="638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386" tIns="0" rIns="0" bIns="0" numCol="1" spcCol="1270" anchor="t" anchorCtr="0">
          <a:noAutofit/>
        </a:bodyPr>
        <a:lstStyle/>
        <a:p>
          <a:pPr marL="0" lvl="0" indent="0" algn="ctr" defTabSz="1600200">
            <a:lnSpc>
              <a:spcPct val="90000"/>
            </a:lnSpc>
            <a:spcBef>
              <a:spcPct val="0"/>
            </a:spcBef>
            <a:spcAft>
              <a:spcPct val="35000"/>
            </a:spcAft>
            <a:buNone/>
          </a:pPr>
          <a:r>
            <a:rPr lang="en-US" sz="3600" kern="1200" dirty="0"/>
            <a:t>Universal</a:t>
          </a:r>
        </a:p>
      </dsp:txBody>
      <dsp:txXfrm>
        <a:off x="275542" y="4390336"/>
        <a:ext cx="2620061" cy="638863"/>
      </dsp:txXfrm>
    </dsp:sp>
    <dsp:sp modelId="{486B20C5-91A5-4C36-8053-3B9ACF3D938D}">
      <dsp:nvSpPr>
        <dsp:cNvPr id="0" name=""/>
        <dsp:cNvSpPr/>
      </dsp:nvSpPr>
      <dsp:spPr>
        <a:xfrm>
          <a:off x="2494026" y="2286000"/>
          <a:ext cx="243535" cy="243535"/>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2E8C8B-CBB3-47CF-BB93-4E34DA5A865B}">
      <dsp:nvSpPr>
        <dsp:cNvPr id="0" name=""/>
        <dsp:cNvSpPr/>
      </dsp:nvSpPr>
      <dsp:spPr>
        <a:xfrm>
          <a:off x="1540763" y="1730755"/>
          <a:ext cx="2269242" cy="631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044" tIns="0" rIns="0" bIns="0" numCol="1" spcCol="1270" anchor="t" anchorCtr="0">
          <a:noAutofit/>
        </a:bodyPr>
        <a:lstStyle/>
        <a:p>
          <a:pPr marL="0" lvl="0" indent="0" algn="ctr" defTabSz="1600200">
            <a:lnSpc>
              <a:spcPct val="90000"/>
            </a:lnSpc>
            <a:spcBef>
              <a:spcPct val="0"/>
            </a:spcBef>
            <a:spcAft>
              <a:spcPct val="35000"/>
            </a:spcAft>
            <a:buNone/>
          </a:pPr>
          <a:r>
            <a:rPr lang="en-US" sz="3600" kern="1200" dirty="0"/>
            <a:t>Targeted</a:t>
          </a:r>
        </a:p>
      </dsp:txBody>
      <dsp:txXfrm>
        <a:off x="1540763" y="1730755"/>
        <a:ext cx="2269242" cy="631444"/>
      </dsp:txXfrm>
    </dsp:sp>
    <dsp:sp modelId="{CC2DC6BB-4BD5-444C-A232-89F7B6D9B5AD}">
      <dsp:nvSpPr>
        <dsp:cNvPr id="0" name=""/>
        <dsp:cNvSpPr/>
      </dsp:nvSpPr>
      <dsp:spPr>
        <a:xfrm>
          <a:off x="3637027" y="1295399"/>
          <a:ext cx="336804" cy="336804"/>
        </a:xfrm>
        <a:prstGeom prst="ellipse">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BFCB8B-9EFA-490C-AAD3-ED7928DE275A}">
      <dsp:nvSpPr>
        <dsp:cNvPr id="0" name=""/>
        <dsp:cNvSpPr/>
      </dsp:nvSpPr>
      <dsp:spPr>
        <a:xfrm>
          <a:off x="1884427" y="634989"/>
          <a:ext cx="2310380" cy="4924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465" tIns="0" rIns="0" bIns="0" numCol="1" spcCol="1270" anchor="t" anchorCtr="0">
          <a:noAutofit/>
        </a:bodyPr>
        <a:lstStyle/>
        <a:p>
          <a:pPr marL="0" lvl="0" indent="0" algn="ctr" defTabSz="1600200">
            <a:lnSpc>
              <a:spcPct val="90000"/>
            </a:lnSpc>
            <a:spcBef>
              <a:spcPct val="0"/>
            </a:spcBef>
            <a:spcAft>
              <a:spcPct val="35000"/>
            </a:spcAft>
            <a:buNone/>
          </a:pPr>
          <a:r>
            <a:rPr lang="en-US" sz="3600" kern="1200" dirty="0"/>
            <a:t>Intensive</a:t>
          </a:r>
        </a:p>
      </dsp:txBody>
      <dsp:txXfrm>
        <a:off x="1884427" y="634989"/>
        <a:ext cx="2310380" cy="4924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11FC8-AEA1-4048-AA31-B4375C267384}">
      <dsp:nvSpPr>
        <dsp:cNvPr id="0" name=""/>
        <dsp:cNvSpPr/>
      </dsp:nvSpPr>
      <dsp:spPr>
        <a:xfrm rot="5400000">
          <a:off x="280058" y="1921356"/>
          <a:ext cx="841675" cy="1400529"/>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CDC558BF-29D0-BE46-89AB-EA3A956D99B9}">
      <dsp:nvSpPr>
        <dsp:cNvPr id="0" name=""/>
        <dsp:cNvSpPr/>
      </dsp:nvSpPr>
      <dsp:spPr>
        <a:xfrm>
          <a:off x="139562" y="2339812"/>
          <a:ext cx="1264406" cy="1108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en-US" sz="1300" kern="1200" dirty="0"/>
            <a:t>Exploration</a:t>
          </a:r>
        </a:p>
      </dsp:txBody>
      <dsp:txXfrm>
        <a:off x="139562" y="2339812"/>
        <a:ext cx="1264406" cy="1108326"/>
      </dsp:txXfrm>
    </dsp:sp>
    <dsp:sp modelId="{6991E3B5-7293-5F4D-ADCD-45D3BC3397A7}">
      <dsp:nvSpPr>
        <dsp:cNvPr id="0" name=""/>
        <dsp:cNvSpPr/>
      </dsp:nvSpPr>
      <dsp:spPr>
        <a:xfrm>
          <a:off x="1165401" y="1818247"/>
          <a:ext cx="238567" cy="238567"/>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22B960C-D0C0-0445-813D-9ABF0AF1E434}">
      <dsp:nvSpPr>
        <dsp:cNvPr id="0" name=""/>
        <dsp:cNvSpPr/>
      </dsp:nvSpPr>
      <dsp:spPr>
        <a:xfrm rot="5400000">
          <a:off x="1827938" y="1538331"/>
          <a:ext cx="841675" cy="1400529"/>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30D7069-C8A2-8048-8FCA-18684F50F57B}">
      <dsp:nvSpPr>
        <dsp:cNvPr id="0" name=""/>
        <dsp:cNvSpPr/>
      </dsp:nvSpPr>
      <dsp:spPr>
        <a:xfrm>
          <a:off x="1687442" y="1956788"/>
          <a:ext cx="1264406" cy="1108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en-US" sz="1300" kern="1200" dirty="0"/>
            <a:t>Installation</a:t>
          </a:r>
        </a:p>
      </dsp:txBody>
      <dsp:txXfrm>
        <a:off x="1687442" y="1956788"/>
        <a:ext cx="1264406" cy="1108326"/>
      </dsp:txXfrm>
    </dsp:sp>
    <dsp:sp modelId="{90FD477B-D6AB-BE4C-AC41-B0F05DB702CC}">
      <dsp:nvSpPr>
        <dsp:cNvPr id="0" name=""/>
        <dsp:cNvSpPr/>
      </dsp:nvSpPr>
      <dsp:spPr>
        <a:xfrm>
          <a:off x="2713281" y="1435223"/>
          <a:ext cx="238567" cy="238567"/>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EAC804B-2AD2-2947-B4D0-4466CDD0C391}">
      <dsp:nvSpPr>
        <dsp:cNvPr id="0" name=""/>
        <dsp:cNvSpPr/>
      </dsp:nvSpPr>
      <dsp:spPr>
        <a:xfrm rot="5400000">
          <a:off x="3375818" y="1155307"/>
          <a:ext cx="841675" cy="1400529"/>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9B6DE09-9640-D14E-88EE-5BFB81F964AF}">
      <dsp:nvSpPr>
        <dsp:cNvPr id="0" name=""/>
        <dsp:cNvSpPr/>
      </dsp:nvSpPr>
      <dsp:spPr>
        <a:xfrm>
          <a:off x="3235322" y="1573764"/>
          <a:ext cx="1264406" cy="1108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en-US" sz="1300" kern="1200" dirty="0"/>
            <a:t>Initial Implementation</a:t>
          </a:r>
        </a:p>
      </dsp:txBody>
      <dsp:txXfrm>
        <a:off x="3235322" y="1573764"/>
        <a:ext cx="1264406" cy="1108326"/>
      </dsp:txXfrm>
    </dsp:sp>
    <dsp:sp modelId="{BB3CF0FE-BD63-DA4E-88A1-73EA3DAB30CD}">
      <dsp:nvSpPr>
        <dsp:cNvPr id="0" name=""/>
        <dsp:cNvSpPr/>
      </dsp:nvSpPr>
      <dsp:spPr>
        <a:xfrm>
          <a:off x="4261161" y="1052198"/>
          <a:ext cx="238567" cy="238567"/>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6579A1A9-19FD-364F-8756-E6C6E20AD525}">
      <dsp:nvSpPr>
        <dsp:cNvPr id="0" name=""/>
        <dsp:cNvSpPr/>
      </dsp:nvSpPr>
      <dsp:spPr>
        <a:xfrm rot="5400000">
          <a:off x="4923698" y="772282"/>
          <a:ext cx="841675" cy="1400529"/>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46DC587-338B-D643-B0EE-F1C4F2669BC0}">
      <dsp:nvSpPr>
        <dsp:cNvPr id="0" name=""/>
        <dsp:cNvSpPr/>
      </dsp:nvSpPr>
      <dsp:spPr>
        <a:xfrm>
          <a:off x="4783202" y="1190739"/>
          <a:ext cx="1264406" cy="1108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en-US" sz="1300" kern="1200" dirty="0"/>
            <a:t>Full Implementation</a:t>
          </a:r>
        </a:p>
      </dsp:txBody>
      <dsp:txXfrm>
        <a:off x="4783202" y="1190739"/>
        <a:ext cx="1264406" cy="1108326"/>
      </dsp:txXfrm>
    </dsp:sp>
    <dsp:sp modelId="{C572E897-F87F-FB4A-8B9B-CAB99E69AFB5}">
      <dsp:nvSpPr>
        <dsp:cNvPr id="0" name=""/>
        <dsp:cNvSpPr/>
      </dsp:nvSpPr>
      <dsp:spPr>
        <a:xfrm>
          <a:off x="5809040" y="669174"/>
          <a:ext cx="238567" cy="238567"/>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987F730-D3A8-334F-99FE-B964585FF850}">
      <dsp:nvSpPr>
        <dsp:cNvPr id="0" name=""/>
        <dsp:cNvSpPr/>
      </dsp:nvSpPr>
      <dsp:spPr>
        <a:xfrm rot="5400000">
          <a:off x="6471578" y="389258"/>
          <a:ext cx="841675" cy="1400529"/>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FA6CC39-CA63-934B-A8D9-949928302285}">
      <dsp:nvSpPr>
        <dsp:cNvPr id="0" name=""/>
        <dsp:cNvSpPr/>
      </dsp:nvSpPr>
      <dsp:spPr>
        <a:xfrm>
          <a:off x="6331082" y="807715"/>
          <a:ext cx="1264406" cy="1108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en-US" sz="1300" kern="1200" dirty="0"/>
            <a:t>Innovation</a:t>
          </a:r>
        </a:p>
      </dsp:txBody>
      <dsp:txXfrm>
        <a:off x="6331082" y="807715"/>
        <a:ext cx="1264406" cy="1108326"/>
      </dsp:txXfrm>
    </dsp:sp>
    <dsp:sp modelId="{FC971C7F-C597-1141-AC2A-E10ACA7E9887}">
      <dsp:nvSpPr>
        <dsp:cNvPr id="0" name=""/>
        <dsp:cNvSpPr/>
      </dsp:nvSpPr>
      <dsp:spPr>
        <a:xfrm>
          <a:off x="7356920" y="286150"/>
          <a:ext cx="238567" cy="238567"/>
        </a:xfrm>
        <a:prstGeom prst="triangle">
          <a:avLst>
            <a:gd name="adj" fmla="val 10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C488DF9-AE35-5742-A5ED-612A7183DCCE}">
      <dsp:nvSpPr>
        <dsp:cNvPr id="0" name=""/>
        <dsp:cNvSpPr/>
      </dsp:nvSpPr>
      <dsp:spPr>
        <a:xfrm rot="5400000">
          <a:off x="8019458" y="6234"/>
          <a:ext cx="841675" cy="1400529"/>
        </a:xfrm>
        <a:prstGeom prst="corner">
          <a:avLst>
            <a:gd name="adj1" fmla="val 16120"/>
            <a:gd name="adj2" fmla="val 1611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0DA1F91-5C46-7C4C-82A5-DDAA5B10A78E}">
      <dsp:nvSpPr>
        <dsp:cNvPr id="0" name=""/>
        <dsp:cNvSpPr/>
      </dsp:nvSpPr>
      <dsp:spPr>
        <a:xfrm>
          <a:off x="7878962" y="424690"/>
          <a:ext cx="1264406" cy="11083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rtl="0">
            <a:lnSpc>
              <a:spcPct val="90000"/>
            </a:lnSpc>
            <a:spcBef>
              <a:spcPct val="0"/>
            </a:spcBef>
            <a:spcAft>
              <a:spcPct val="35000"/>
            </a:spcAft>
            <a:buNone/>
          </a:pPr>
          <a:r>
            <a:rPr lang="en-US" sz="1300" kern="1200" dirty="0"/>
            <a:t>Sustainability</a:t>
          </a:r>
        </a:p>
      </dsp:txBody>
      <dsp:txXfrm>
        <a:off x="7878962" y="424690"/>
        <a:ext cx="1264406" cy="110832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A5D023-4E78-8E4D-95D4-BE9B11F11BFB}" type="datetimeFigureOut">
              <a:rPr lang="en-US" smtClean="0"/>
              <a:t>7/31/18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A0BB34-08C9-B341-80EA-47996E9FAE07}" type="slidenum">
              <a:rPr lang="en-US" smtClean="0"/>
              <a:t>‹#›</a:t>
            </a:fld>
            <a:endParaRPr lang="en-US"/>
          </a:p>
        </p:txBody>
      </p:sp>
    </p:spTree>
    <p:extLst>
      <p:ext uri="{BB962C8B-B14F-4D97-AF65-F5344CB8AC3E}">
        <p14:creationId xmlns:p14="http://schemas.microsoft.com/office/powerpoint/2010/main" val="1787432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r>
              <a:rPr lang="en-US" altLang="x-none" b="1" dirty="0">
                <a:latin typeface="Calibri" charset="0"/>
              </a:rPr>
              <a:t>How many of you know if you are working in a PBIS school?</a:t>
            </a:r>
          </a:p>
          <a:p>
            <a:pPr eaLnBrk="1" hangingPunct="1"/>
            <a:endParaRPr lang="en-US" altLang="x-none" b="1" dirty="0">
              <a:latin typeface="Calibri" charset="0"/>
            </a:endParaRPr>
          </a:p>
          <a:p>
            <a:pPr eaLnBrk="1" hangingPunct="1"/>
            <a:r>
              <a:rPr lang="en-US" altLang="x-none" b="1" dirty="0">
                <a:latin typeface="Calibri" charset="0"/>
              </a:rPr>
              <a:t>What is your role?</a:t>
            </a:r>
          </a:p>
          <a:p>
            <a:pPr eaLnBrk="1" hangingPunct="1"/>
            <a:endParaRPr lang="en-US" altLang="x-none" b="1" dirty="0">
              <a:latin typeface="Calibri" charset="0"/>
            </a:endParaRPr>
          </a:p>
          <a:p>
            <a:pPr eaLnBrk="1" hangingPunct="1"/>
            <a:r>
              <a:rPr lang="en-US" altLang="x-none" b="1" dirty="0">
                <a:latin typeface="Calibri" charset="0"/>
              </a:rPr>
              <a:t>What is your current knowledge about PBIS?</a:t>
            </a:r>
          </a:p>
          <a:p>
            <a:pPr lvl="2" eaLnBrk="1" hangingPunct="1"/>
            <a:r>
              <a:rPr lang="en-US" altLang="x-none" b="1" dirty="0">
                <a:latin typeface="Calibri" charset="0"/>
              </a:rPr>
              <a:t>		I know a lot</a:t>
            </a:r>
          </a:p>
          <a:p>
            <a:pPr lvl="2" eaLnBrk="1" hangingPunct="1"/>
            <a:r>
              <a:rPr lang="en-US" altLang="x-none" b="1" dirty="0">
                <a:latin typeface="Calibri" charset="0"/>
              </a:rPr>
              <a:t>		I know a little bit</a:t>
            </a:r>
          </a:p>
          <a:p>
            <a:pPr lvl="2" eaLnBrk="1" hangingPunct="1"/>
            <a:r>
              <a:rPr lang="en-US" altLang="x-none" b="1" dirty="0">
                <a:latin typeface="Calibri" charset="0"/>
              </a:rPr>
              <a:t>		I</a:t>
            </a:r>
            <a:r>
              <a:rPr lang="ja-JP" altLang="en-US" b="1" dirty="0">
                <a:latin typeface="Calibri" charset="0"/>
              </a:rPr>
              <a:t>’</a:t>
            </a:r>
            <a:r>
              <a:rPr lang="en-US" altLang="ja-JP" b="1" dirty="0">
                <a:latin typeface="Calibri" charset="0"/>
              </a:rPr>
              <a:t>m just learning about it</a:t>
            </a:r>
            <a:endParaRPr lang="en-US" altLang="x-none" sz="1800" b="1" dirty="0"/>
          </a:p>
          <a:p>
            <a:pPr eaLnBrk="1" hangingPunct="1">
              <a:spcBef>
                <a:spcPct val="0"/>
              </a:spcBef>
            </a:pPr>
            <a:endParaRPr lang="x-none" altLang="x-none" dirty="0"/>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AFBE0262-44E1-3341-B183-F331C4FCAAA8}" type="slidenum">
              <a:rPr lang="en-US" altLang="x-none" sz="1200">
                <a:latin typeface="Calibri" charset="0"/>
              </a:rPr>
              <a:pPr eaLnBrk="1" hangingPunct="1"/>
              <a:t>3</a:t>
            </a:fld>
            <a:endParaRPr lang="en-US" altLang="x-none" sz="1200">
              <a:latin typeface="Calibri" charset="0"/>
            </a:endParaRPr>
          </a:p>
        </p:txBody>
      </p:sp>
    </p:spTree>
    <p:extLst>
      <p:ext uri="{BB962C8B-B14F-4D97-AF65-F5344CB8AC3E}">
        <p14:creationId xmlns:p14="http://schemas.microsoft.com/office/powerpoint/2010/main" val="511487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endParaRPr lang="x-none" altLang="x-none"/>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defTabSz="4572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4572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4572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4572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43E9AB2B-CF7C-814E-BACC-D6CB932FDC56}" type="slidenum">
              <a:rPr lang="en-US" altLang="x-none"/>
              <a:pPr>
                <a:spcBef>
                  <a:spcPct val="0"/>
                </a:spcBef>
              </a:pPr>
              <a:t>25</a:t>
            </a:fld>
            <a:endParaRPr lang="en-US" altLang="x-none"/>
          </a:p>
        </p:txBody>
      </p:sp>
    </p:spTree>
    <p:extLst>
      <p:ext uri="{BB962C8B-B14F-4D97-AF65-F5344CB8AC3E}">
        <p14:creationId xmlns:p14="http://schemas.microsoft.com/office/powerpoint/2010/main" val="1568876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8130"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lnSpc>
                <a:spcPct val="90000"/>
              </a:lnSpc>
              <a:defRPr/>
            </a:pPr>
            <a:r>
              <a:rPr lang="en-US" altLang="x-none" sz="2800" b="1"/>
              <a:t>De-Escalation Tecniques:</a:t>
            </a:r>
          </a:p>
          <a:p>
            <a:pPr eaLnBrk="1" hangingPunct="1">
              <a:lnSpc>
                <a:spcPct val="90000"/>
              </a:lnSpc>
              <a:defRPr/>
            </a:pPr>
            <a:r>
              <a:rPr lang="en-US" altLang="x-none" sz="2800"/>
              <a:t>When student shows </a:t>
            </a:r>
            <a:r>
              <a:rPr lang="en-US" altLang="x-none" sz="2800" b="1" i="1"/>
              <a:t>anxiety….</a:t>
            </a:r>
            <a:r>
              <a:rPr lang="en-US" altLang="x-none" sz="2800"/>
              <a:t>Be </a:t>
            </a:r>
            <a:r>
              <a:rPr lang="en-US" altLang="x-none" sz="2800" b="1" i="1"/>
              <a:t>supportive!</a:t>
            </a:r>
          </a:p>
          <a:p>
            <a:pPr lvl="1" eaLnBrk="1" hangingPunct="1">
              <a:lnSpc>
                <a:spcPct val="90000"/>
              </a:lnSpc>
              <a:defRPr/>
            </a:pPr>
            <a:r>
              <a:rPr lang="en-US" altLang="x-none" sz="2400"/>
              <a:t>What does anxiety look like?</a:t>
            </a:r>
          </a:p>
          <a:p>
            <a:pPr lvl="1" eaLnBrk="1" hangingPunct="1">
              <a:lnSpc>
                <a:spcPct val="90000"/>
              </a:lnSpc>
              <a:defRPr/>
            </a:pPr>
            <a:r>
              <a:rPr lang="en-US" altLang="x-none" sz="2400"/>
              <a:t>What can adults do to be supportive?</a:t>
            </a:r>
          </a:p>
          <a:p>
            <a:pPr lvl="1" eaLnBrk="1" hangingPunct="1">
              <a:lnSpc>
                <a:spcPct val="90000"/>
              </a:lnSpc>
              <a:defRPr/>
            </a:pPr>
            <a:endParaRPr lang="en-US" altLang="x-none" sz="2400"/>
          </a:p>
          <a:p>
            <a:pPr eaLnBrk="1" hangingPunct="1">
              <a:lnSpc>
                <a:spcPct val="90000"/>
              </a:lnSpc>
              <a:defRPr/>
            </a:pPr>
            <a:r>
              <a:rPr lang="en-US" altLang="x-none" sz="2800"/>
              <a:t>When student is </a:t>
            </a:r>
            <a:r>
              <a:rPr lang="en-US" altLang="x-none" sz="2800" b="1" i="1"/>
              <a:t>defensive…</a:t>
            </a:r>
            <a:r>
              <a:rPr lang="en-US" altLang="x-none" sz="2800"/>
              <a:t>Be </a:t>
            </a:r>
            <a:r>
              <a:rPr lang="en-US" altLang="x-none" sz="2800" b="1" i="1"/>
              <a:t>directive!</a:t>
            </a:r>
          </a:p>
          <a:p>
            <a:pPr lvl="1" eaLnBrk="1" hangingPunct="1">
              <a:lnSpc>
                <a:spcPct val="90000"/>
              </a:lnSpc>
              <a:defRPr/>
            </a:pPr>
            <a:r>
              <a:rPr lang="en-US" altLang="x-none" sz="2400"/>
              <a:t>What does defensive behavior look like?</a:t>
            </a:r>
          </a:p>
          <a:p>
            <a:pPr lvl="1" eaLnBrk="1" hangingPunct="1">
              <a:lnSpc>
                <a:spcPct val="90000"/>
              </a:lnSpc>
              <a:defRPr/>
            </a:pPr>
            <a:r>
              <a:rPr lang="en-US" altLang="x-none" sz="2400"/>
              <a:t>What can adults do to be directive?</a:t>
            </a:r>
          </a:p>
          <a:p>
            <a:pPr eaLnBrk="1" hangingPunct="1">
              <a:lnSpc>
                <a:spcPct val="90000"/>
              </a:lnSpc>
              <a:defRPr/>
            </a:pPr>
            <a:endParaRPr lang="en-US" altLang="x-none" sz="2800"/>
          </a:p>
          <a:p>
            <a:pPr>
              <a:defRPr/>
            </a:pPr>
            <a:endParaRPr lang="en-US" altLang="x-none"/>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defTabSz="4572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4572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4572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4572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867796A5-00CB-BC41-A7CD-D6E95602B3AD}" type="slidenum">
              <a:rPr lang="en-US" altLang="x-none"/>
              <a:pPr>
                <a:spcBef>
                  <a:spcPct val="0"/>
                </a:spcBef>
              </a:pPr>
              <a:t>26</a:t>
            </a:fld>
            <a:endParaRPr lang="en-US" altLang="x-none"/>
          </a:p>
        </p:txBody>
      </p:sp>
    </p:spTree>
    <p:extLst>
      <p:ext uri="{BB962C8B-B14F-4D97-AF65-F5344CB8AC3E}">
        <p14:creationId xmlns:p14="http://schemas.microsoft.com/office/powerpoint/2010/main" val="1266096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x-none" altLang="x-none"/>
          </a:p>
        </p:txBody>
      </p:sp>
      <p:sp>
        <p:nvSpPr>
          <p:cNvPr id="59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defTabSz="4572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4572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4572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4572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05AC387E-28E2-C042-A02E-6C68E2B302F1}" type="slidenum">
              <a:rPr lang="en-US" altLang="x-none"/>
              <a:pPr>
                <a:spcBef>
                  <a:spcPct val="0"/>
                </a:spcBef>
              </a:pPr>
              <a:t>27</a:t>
            </a:fld>
            <a:endParaRPr lang="en-US" altLang="x-none"/>
          </a:p>
        </p:txBody>
      </p:sp>
    </p:spTree>
    <p:extLst>
      <p:ext uri="{BB962C8B-B14F-4D97-AF65-F5344CB8AC3E}">
        <p14:creationId xmlns:p14="http://schemas.microsoft.com/office/powerpoint/2010/main" val="1248782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defTabSz="4572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4572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4572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4572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020AE3D4-AF29-3540-BCEE-0213C9BF8BEF}" type="slidenum">
              <a:rPr lang="en-US" altLang="x-none"/>
              <a:pPr>
                <a:spcBef>
                  <a:spcPct val="0"/>
                </a:spcBef>
              </a:pPr>
              <a:t>29</a:t>
            </a:fld>
            <a:endParaRPr lang="en-US" altLang="x-none"/>
          </a:p>
        </p:txBody>
      </p:sp>
      <p:sp>
        <p:nvSpPr>
          <p:cNvPr id="686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8611" name="Rectangle 3"/>
          <p:cNvSpPr>
            <a:spLocks noGrp="1" noChangeArrowheads="1"/>
          </p:cNvSpPr>
          <p:nvPr>
            <p:ph type="body" idx="1"/>
          </p:nvPr>
        </p:nvSpPr>
        <p:spPr bwMode="auto">
          <a:xfrm>
            <a:off x="687388" y="4344988"/>
            <a:ext cx="5483225"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x-none" altLang="x-none"/>
          </a:p>
        </p:txBody>
      </p:sp>
    </p:spTree>
    <p:extLst>
      <p:ext uri="{BB962C8B-B14F-4D97-AF65-F5344CB8AC3E}">
        <p14:creationId xmlns:p14="http://schemas.microsoft.com/office/powerpoint/2010/main" val="1941039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defTabSz="4572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4572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4572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4572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3B6B74CF-9697-BE46-9ED9-DDB9EC098DB1}" type="slidenum">
              <a:rPr lang="en-US" altLang="x-none"/>
              <a:pPr>
                <a:spcBef>
                  <a:spcPct val="0"/>
                </a:spcBef>
              </a:pPr>
              <a:t>30</a:t>
            </a:fld>
            <a:endParaRPr lang="en-US" altLang="x-none"/>
          </a:p>
        </p:txBody>
      </p:sp>
      <p:sp>
        <p:nvSpPr>
          <p:cNvPr id="716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3"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x-none" altLang="x-none">
              <a:latin typeface="Arial" charset="0"/>
            </a:endParaRPr>
          </a:p>
        </p:txBody>
      </p:sp>
    </p:spTree>
    <p:extLst>
      <p:ext uri="{BB962C8B-B14F-4D97-AF65-F5344CB8AC3E}">
        <p14:creationId xmlns:p14="http://schemas.microsoft.com/office/powerpoint/2010/main" val="1370773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A0BB34-08C9-B341-80EA-47996E9FAE07}" type="slidenum">
              <a:rPr lang="en-US" smtClean="0"/>
              <a:t>31</a:t>
            </a:fld>
            <a:endParaRPr lang="en-US"/>
          </a:p>
        </p:txBody>
      </p:sp>
    </p:spTree>
    <p:extLst>
      <p:ext uri="{BB962C8B-B14F-4D97-AF65-F5344CB8AC3E}">
        <p14:creationId xmlns:p14="http://schemas.microsoft.com/office/powerpoint/2010/main" val="39582716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defTabSz="914400" eaLnBrk="1" hangingPunct="1"/>
            <a:fld id="{E4E2064A-7646-6C40-8917-456200500A06}" type="slidenum">
              <a:rPr lang="en-US" altLang="x-none" sz="1100"/>
              <a:pPr defTabSz="914400" eaLnBrk="1" hangingPunct="1"/>
              <a:t>33</a:t>
            </a:fld>
            <a:endParaRPr lang="en-US" altLang="x-none" sz="1100"/>
          </a:p>
        </p:txBody>
      </p:sp>
      <p:sp>
        <p:nvSpPr>
          <p:cNvPr id="71682" name="Rectangle 2"/>
          <p:cNvSpPr>
            <a:spLocks noChangeArrowheads="1"/>
          </p:cNvSpPr>
          <p:nvPr/>
        </p:nvSpPr>
        <p:spPr bwMode="auto">
          <a:xfrm>
            <a:off x="4164013" y="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10" tIns="45706" rIns="91410" bIns="45706"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1683" name="Rectangle 3"/>
          <p:cNvSpPr>
            <a:spLocks noChangeArrowheads="1"/>
          </p:cNvSpPr>
          <p:nvPr/>
        </p:nvSpPr>
        <p:spPr bwMode="auto">
          <a:xfrm>
            <a:off x="4164013" y="868680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510" tIns="44462" rIns="90510" bIns="44462" anchor="b"/>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r"/>
            <a:r>
              <a:rPr lang="en-US" altLang="x-none" sz="1300">
                <a:latin typeface="Times New Roman" charset="0"/>
              </a:rPr>
              <a:t>3</a:t>
            </a:r>
          </a:p>
        </p:txBody>
      </p:sp>
      <p:sp>
        <p:nvSpPr>
          <p:cNvPr id="71684" name="Rectangle 4"/>
          <p:cNvSpPr>
            <a:spLocks noChangeArrowheads="1"/>
          </p:cNvSpPr>
          <p:nvPr/>
        </p:nvSpPr>
        <p:spPr bwMode="auto">
          <a:xfrm>
            <a:off x="0" y="868680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10" tIns="45706" rIns="91410" bIns="45706"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1685" name="Rectangle 5"/>
          <p:cNvSpPr>
            <a:spLocks noChangeArrowheads="1"/>
          </p:cNvSpPr>
          <p:nvPr/>
        </p:nvSpPr>
        <p:spPr bwMode="auto">
          <a:xfrm>
            <a:off x="0" y="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10" tIns="45706" rIns="91410" bIns="45706"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1686" name="Rectangle 6"/>
          <p:cNvSpPr>
            <a:spLocks noGrp="1" noRot="1" noChangeAspect="1" noChangeArrowheads="1" noTextEdit="1"/>
          </p:cNvSpPr>
          <p:nvPr>
            <p:ph type="sldImg"/>
          </p:nvPr>
        </p:nvSpPr>
        <p:spPr bwMode="auto">
          <a:xfrm>
            <a:off x="398463" y="693738"/>
            <a:ext cx="6065837" cy="3413125"/>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1687" name="Rectangle 7"/>
          <p:cNvSpPr>
            <a:spLocks noGrp="1" noChangeArrowheads="1"/>
          </p:cNvSpPr>
          <p:nvPr>
            <p:ph type="body" idx="1"/>
          </p:nvPr>
        </p:nvSpPr>
        <p:spPr bwMode="auto">
          <a:xfrm>
            <a:off x="985838"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510" tIns="44462" rIns="90510" bIns="44462" numCol="1" anchor="t" anchorCtr="0" compatLnSpc="1">
            <a:prstTxWarp prst="textNoShape">
              <a:avLst/>
            </a:prstTxWarp>
          </a:bodyPr>
          <a:lstStyle/>
          <a:p>
            <a:pPr eaLnBrk="1" hangingPunct="1"/>
            <a:r>
              <a:rPr lang="en-US" altLang="x-none"/>
              <a:t>PRACTICES</a:t>
            </a:r>
          </a:p>
        </p:txBody>
      </p:sp>
    </p:spTree>
    <p:extLst>
      <p:ext uri="{BB962C8B-B14F-4D97-AF65-F5344CB8AC3E}">
        <p14:creationId xmlns:p14="http://schemas.microsoft.com/office/powerpoint/2010/main" val="1964866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 name="Notes Placeholder 2"/>
          <p:cNvSpPr>
            <a:spLocks noGrp="1"/>
          </p:cNvSpPr>
          <p:nvPr>
            <p:ph type="body" idx="1"/>
          </p:nvPr>
        </p:nvSpPr>
        <p:spPr/>
        <p:txBody>
          <a:bodyPr>
            <a:normAutofit lnSpcReduction="10000"/>
          </a:bodyPr>
          <a:lstStyle/>
          <a:p>
            <a:pPr>
              <a:defRPr/>
            </a:pPr>
            <a:r>
              <a:rPr lang="en-US" sz="2600" dirty="0"/>
              <a:t>Teams meeting regularly to:</a:t>
            </a:r>
          </a:p>
          <a:p>
            <a:pPr lvl="1">
              <a:defRPr/>
            </a:pPr>
            <a:r>
              <a:rPr lang="en-US" sz="2400" dirty="0"/>
              <a:t>Review their data</a:t>
            </a:r>
          </a:p>
          <a:p>
            <a:pPr lvl="1">
              <a:defRPr/>
            </a:pPr>
            <a:r>
              <a:rPr lang="en-US" sz="2400" dirty="0"/>
              <a:t>Determine if PBIS practices are being used</a:t>
            </a:r>
          </a:p>
          <a:p>
            <a:pPr lvl="1">
              <a:defRPr/>
            </a:pPr>
            <a:r>
              <a:rPr lang="en-US" sz="2400" dirty="0"/>
              <a:t>Determine if PBS practices are being effective</a:t>
            </a:r>
          </a:p>
          <a:p>
            <a:pPr lvl="1">
              <a:defRPr/>
            </a:pPr>
            <a:r>
              <a:rPr lang="en-US" sz="2400" dirty="0"/>
              <a:t>Identify the smallest changes that are likely to produce the largest effects</a:t>
            </a:r>
          </a:p>
          <a:p>
            <a:pPr lvl="3">
              <a:defRPr/>
            </a:pPr>
            <a:r>
              <a:rPr lang="en-US" sz="2000" dirty="0"/>
              <a:t>But focusing on the use of evidence-based practices</a:t>
            </a:r>
          </a:p>
          <a:p>
            <a:pPr>
              <a:defRPr/>
            </a:pPr>
            <a:endParaRPr lang="en-US" dirty="0"/>
          </a:p>
        </p:txBody>
      </p:sp>
      <p:sp>
        <p:nvSpPr>
          <p:cNvPr id="808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defTabSz="4572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4572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4572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4572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CCDEBAD8-D151-DC4F-A5D5-D2DD859A541E}" type="slidenum">
              <a:rPr lang="en-US" altLang="x-none"/>
              <a:pPr>
                <a:spcBef>
                  <a:spcPct val="0"/>
                </a:spcBef>
              </a:pPr>
              <a:t>34</a:t>
            </a:fld>
            <a:endParaRPr lang="en-US" altLang="x-none"/>
          </a:p>
        </p:txBody>
      </p:sp>
    </p:spTree>
    <p:extLst>
      <p:ext uri="{BB962C8B-B14F-4D97-AF65-F5344CB8AC3E}">
        <p14:creationId xmlns:p14="http://schemas.microsoft.com/office/powerpoint/2010/main" val="17519120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88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What else?</a:t>
            </a:r>
          </a:p>
        </p:txBody>
      </p:sp>
      <p:sp>
        <p:nvSpPr>
          <p:cNvPr id="788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defTabSz="4572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4572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4572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4572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3B028BF9-0B4E-C746-86FB-50180123DFB8}" type="slidenum">
              <a:rPr lang="en-US" altLang="x-none"/>
              <a:pPr>
                <a:spcBef>
                  <a:spcPct val="0"/>
                </a:spcBef>
              </a:pPr>
              <a:t>35</a:t>
            </a:fld>
            <a:endParaRPr lang="en-US" altLang="x-none"/>
          </a:p>
        </p:txBody>
      </p:sp>
    </p:spTree>
    <p:extLst>
      <p:ext uri="{BB962C8B-B14F-4D97-AF65-F5344CB8AC3E}">
        <p14:creationId xmlns:p14="http://schemas.microsoft.com/office/powerpoint/2010/main" val="597004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21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This slides illustrates how we use </a:t>
            </a:r>
          </a:p>
          <a:p>
            <a:r>
              <a:rPr lang="en-US" altLang="x-none"/>
              <a:t>Prevention</a:t>
            </a:r>
          </a:p>
          <a:p>
            <a:r>
              <a:rPr lang="en-US" altLang="x-none"/>
              <a:t>Teaching</a:t>
            </a:r>
          </a:p>
          <a:p>
            <a:r>
              <a:rPr lang="en-US" altLang="x-none"/>
              <a:t>Rewards</a:t>
            </a:r>
          </a:p>
          <a:p>
            <a:r>
              <a:rPr lang="en-US" altLang="x-none"/>
              <a:t>Extinction</a:t>
            </a:r>
          </a:p>
          <a:p>
            <a:r>
              <a:rPr lang="en-US" altLang="x-none"/>
              <a:t>Corrective Consequences and</a:t>
            </a:r>
          </a:p>
          <a:p>
            <a:r>
              <a:rPr lang="en-US" altLang="x-none"/>
              <a:t>Data Collection  to address disruption in the cafeteria</a:t>
            </a:r>
          </a:p>
          <a:p>
            <a:endParaRPr lang="en-US" altLang="x-none"/>
          </a:p>
          <a:p>
            <a:r>
              <a:rPr lang="en-US" altLang="x-none"/>
              <a:t> </a:t>
            </a:r>
          </a:p>
          <a:p>
            <a:endParaRPr lang="en-US" altLang="x-none"/>
          </a:p>
        </p:txBody>
      </p:sp>
      <p:sp>
        <p:nvSpPr>
          <p:cNvPr id="921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defTabSz="4572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4572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4572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4572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BE1C46DF-8745-9342-A0E0-D091B7BEDCEE}" type="slidenum">
              <a:rPr lang="en-US" altLang="x-none"/>
              <a:pPr>
                <a:spcBef>
                  <a:spcPct val="0"/>
                </a:spcBef>
              </a:pPr>
              <a:t>37</a:t>
            </a:fld>
            <a:endParaRPr lang="en-US" altLang="x-none"/>
          </a:p>
        </p:txBody>
      </p:sp>
    </p:spTree>
    <p:extLst>
      <p:ext uri="{BB962C8B-B14F-4D97-AF65-F5344CB8AC3E}">
        <p14:creationId xmlns:p14="http://schemas.microsoft.com/office/powerpoint/2010/main" val="795885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x-none" altLang="x-none"/>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E0F567A9-5F4B-1243-A3B4-B02C2C2E2894}" type="slidenum">
              <a:rPr lang="en-US" altLang="x-none" sz="1200">
                <a:latin typeface="Calibri" charset="0"/>
              </a:rPr>
              <a:pPr eaLnBrk="1" hangingPunct="1"/>
              <a:t>4</a:t>
            </a:fld>
            <a:endParaRPr lang="en-US" altLang="x-none" sz="1200">
              <a:latin typeface="Calibri" charset="0"/>
            </a:endParaRPr>
          </a:p>
        </p:txBody>
      </p:sp>
    </p:spTree>
    <p:extLst>
      <p:ext uri="{BB962C8B-B14F-4D97-AF65-F5344CB8AC3E}">
        <p14:creationId xmlns:p14="http://schemas.microsoft.com/office/powerpoint/2010/main" val="17495690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defTabSz="914400" eaLnBrk="1" hangingPunct="1"/>
            <a:fld id="{240432C5-33AD-0746-8E39-E19C85CC18F4}" type="slidenum">
              <a:rPr lang="en-US" altLang="x-none" sz="1100"/>
              <a:pPr defTabSz="914400" eaLnBrk="1" hangingPunct="1"/>
              <a:t>39</a:t>
            </a:fld>
            <a:endParaRPr lang="en-US" altLang="x-none" sz="1100"/>
          </a:p>
        </p:txBody>
      </p:sp>
      <p:sp>
        <p:nvSpPr>
          <p:cNvPr id="76802" name="Rectangle 2"/>
          <p:cNvSpPr>
            <a:spLocks noChangeArrowheads="1"/>
          </p:cNvSpPr>
          <p:nvPr/>
        </p:nvSpPr>
        <p:spPr bwMode="auto">
          <a:xfrm>
            <a:off x="4164013" y="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10" tIns="45706" rIns="91410" bIns="45706"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6803" name="Rectangle 3"/>
          <p:cNvSpPr>
            <a:spLocks noChangeArrowheads="1"/>
          </p:cNvSpPr>
          <p:nvPr/>
        </p:nvSpPr>
        <p:spPr bwMode="auto">
          <a:xfrm>
            <a:off x="4164013" y="868680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510" tIns="44462" rIns="90510" bIns="44462" anchor="b"/>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r"/>
            <a:r>
              <a:rPr lang="en-US" altLang="x-none" sz="1300">
                <a:latin typeface="Times New Roman" charset="0"/>
              </a:rPr>
              <a:t>3</a:t>
            </a:r>
          </a:p>
        </p:txBody>
      </p:sp>
      <p:sp>
        <p:nvSpPr>
          <p:cNvPr id="76804" name="Rectangle 4"/>
          <p:cNvSpPr>
            <a:spLocks noChangeArrowheads="1"/>
          </p:cNvSpPr>
          <p:nvPr/>
        </p:nvSpPr>
        <p:spPr bwMode="auto">
          <a:xfrm>
            <a:off x="0" y="868680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10" tIns="45706" rIns="91410" bIns="45706"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6805" name="Rectangle 5"/>
          <p:cNvSpPr>
            <a:spLocks noChangeArrowheads="1"/>
          </p:cNvSpPr>
          <p:nvPr/>
        </p:nvSpPr>
        <p:spPr bwMode="auto">
          <a:xfrm>
            <a:off x="0" y="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10" tIns="45706" rIns="91410" bIns="45706"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6806" name="Rectangle 6"/>
          <p:cNvSpPr>
            <a:spLocks noGrp="1" noRot="1" noChangeAspect="1" noChangeArrowheads="1" noTextEdit="1"/>
          </p:cNvSpPr>
          <p:nvPr>
            <p:ph type="sldImg"/>
          </p:nvPr>
        </p:nvSpPr>
        <p:spPr bwMode="auto">
          <a:xfrm>
            <a:off x="398463" y="693738"/>
            <a:ext cx="6065837" cy="3413125"/>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6807" name="Rectangle 7"/>
          <p:cNvSpPr>
            <a:spLocks noGrp="1" noChangeArrowheads="1"/>
          </p:cNvSpPr>
          <p:nvPr>
            <p:ph type="body" idx="1"/>
          </p:nvPr>
        </p:nvSpPr>
        <p:spPr bwMode="auto">
          <a:xfrm>
            <a:off x="985838"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510" tIns="44462" rIns="90510" bIns="44462" numCol="1" anchor="t" anchorCtr="0" compatLnSpc="1">
            <a:prstTxWarp prst="textNoShape">
              <a:avLst/>
            </a:prstTxWarp>
          </a:bodyPr>
          <a:lstStyle/>
          <a:p>
            <a:pPr eaLnBrk="1" hangingPunct="1"/>
            <a:r>
              <a:rPr lang="en-US" altLang="x-none"/>
              <a:t>PRACTICES</a:t>
            </a:r>
          </a:p>
        </p:txBody>
      </p:sp>
    </p:spTree>
    <p:extLst>
      <p:ext uri="{BB962C8B-B14F-4D97-AF65-F5344CB8AC3E}">
        <p14:creationId xmlns:p14="http://schemas.microsoft.com/office/powerpoint/2010/main" val="1497998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x-none"/>
              <a:t>visual</a:t>
            </a:r>
          </a:p>
        </p:txBody>
      </p:sp>
      <p:sp>
        <p:nvSpPr>
          <p:cNvPr id="983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ＭＳ Ｐゴシック" charset="-128"/>
              </a:defRPr>
            </a:lvl1pPr>
            <a:lvl2pPr marL="742950" indent="-285750">
              <a:spcBef>
                <a:spcPct val="30000"/>
              </a:spcBef>
              <a:defRPr sz="1200">
                <a:solidFill>
                  <a:schemeClr val="tx1"/>
                </a:solidFill>
                <a:latin typeface="Calibri" charset="0"/>
                <a:ea typeface="ＭＳ Ｐゴシック" charset="-128"/>
              </a:defRPr>
            </a:lvl2pPr>
            <a:lvl3pPr marL="1143000" indent="-228600">
              <a:spcBef>
                <a:spcPct val="30000"/>
              </a:spcBef>
              <a:defRPr sz="1200">
                <a:solidFill>
                  <a:schemeClr val="tx1"/>
                </a:solidFill>
                <a:latin typeface="Calibri" charset="0"/>
                <a:ea typeface="ＭＳ Ｐゴシック" charset="-128"/>
              </a:defRPr>
            </a:lvl3pPr>
            <a:lvl4pPr marL="1600200" indent="-228600">
              <a:spcBef>
                <a:spcPct val="30000"/>
              </a:spcBef>
              <a:defRPr sz="1200">
                <a:solidFill>
                  <a:schemeClr val="tx1"/>
                </a:solidFill>
                <a:latin typeface="Calibri" charset="0"/>
                <a:ea typeface="ＭＳ Ｐゴシック" charset="-128"/>
              </a:defRPr>
            </a:lvl4pPr>
            <a:lvl5pPr marL="2057400" indent="-228600">
              <a:spcBef>
                <a:spcPct val="30000"/>
              </a:spcBef>
              <a:defRPr sz="1200">
                <a:solidFill>
                  <a:schemeClr val="tx1"/>
                </a:solidFill>
                <a:latin typeface="Calibri" charset="0"/>
                <a:ea typeface="ＭＳ Ｐゴシック" charset="-128"/>
              </a:defRPr>
            </a:lvl5pPr>
            <a:lvl6pPr marL="2514600" indent="-228600" defTabSz="457200" eaLnBrk="0" fontAlgn="base" hangingPunct="0">
              <a:spcBef>
                <a:spcPct val="30000"/>
              </a:spcBef>
              <a:spcAft>
                <a:spcPct val="0"/>
              </a:spcAft>
              <a:defRPr sz="1200">
                <a:solidFill>
                  <a:schemeClr val="tx1"/>
                </a:solidFill>
                <a:latin typeface="Calibri" charset="0"/>
                <a:ea typeface="ＭＳ Ｐゴシック" charset="-128"/>
              </a:defRPr>
            </a:lvl6pPr>
            <a:lvl7pPr marL="2971800" indent="-228600" defTabSz="457200" eaLnBrk="0" fontAlgn="base" hangingPunct="0">
              <a:spcBef>
                <a:spcPct val="30000"/>
              </a:spcBef>
              <a:spcAft>
                <a:spcPct val="0"/>
              </a:spcAft>
              <a:defRPr sz="1200">
                <a:solidFill>
                  <a:schemeClr val="tx1"/>
                </a:solidFill>
                <a:latin typeface="Calibri" charset="0"/>
                <a:ea typeface="ＭＳ Ｐゴシック" charset="-128"/>
              </a:defRPr>
            </a:lvl7pPr>
            <a:lvl8pPr marL="3429000" indent="-228600" defTabSz="457200" eaLnBrk="0" fontAlgn="base" hangingPunct="0">
              <a:spcBef>
                <a:spcPct val="30000"/>
              </a:spcBef>
              <a:spcAft>
                <a:spcPct val="0"/>
              </a:spcAft>
              <a:defRPr sz="1200">
                <a:solidFill>
                  <a:schemeClr val="tx1"/>
                </a:solidFill>
                <a:latin typeface="Calibri" charset="0"/>
                <a:ea typeface="ＭＳ Ｐゴシック" charset="-128"/>
              </a:defRPr>
            </a:lvl8pPr>
            <a:lvl9pPr marL="3886200" indent="-228600" defTabSz="457200" eaLnBrk="0" fontAlgn="base" hangingPunct="0">
              <a:spcBef>
                <a:spcPct val="30000"/>
              </a:spcBef>
              <a:spcAft>
                <a:spcPct val="0"/>
              </a:spcAft>
              <a:defRPr sz="1200">
                <a:solidFill>
                  <a:schemeClr val="tx1"/>
                </a:solidFill>
                <a:latin typeface="Calibri" charset="0"/>
                <a:ea typeface="ＭＳ Ｐゴシック" charset="-128"/>
              </a:defRPr>
            </a:lvl9pPr>
          </a:lstStyle>
          <a:p>
            <a:pPr>
              <a:spcBef>
                <a:spcPct val="0"/>
              </a:spcBef>
            </a:pPr>
            <a:fld id="{997C42B2-D95F-5C4B-AA86-A516146D34AF}" type="slidenum">
              <a:rPr lang="en-US" altLang="x-none"/>
              <a:pPr>
                <a:spcBef>
                  <a:spcPct val="0"/>
                </a:spcBef>
              </a:pPr>
              <a:t>42</a:t>
            </a:fld>
            <a:endParaRPr lang="en-US" altLang="x-none"/>
          </a:p>
        </p:txBody>
      </p:sp>
    </p:spTree>
    <p:extLst>
      <p:ext uri="{BB962C8B-B14F-4D97-AF65-F5344CB8AC3E}">
        <p14:creationId xmlns:p14="http://schemas.microsoft.com/office/powerpoint/2010/main" val="7221402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5A228C-D462-794F-8BBA-95364017CA6D}" type="slidenum">
              <a:rPr lang="en-US" smtClean="0"/>
              <a:t>43</a:t>
            </a:fld>
            <a:endParaRPr lang="en-US"/>
          </a:p>
        </p:txBody>
      </p:sp>
    </p:spTree>
    <p:extLst>
      <p:ext uri="{BB962C8B-B14F-4D97-AF65-F5344CB8AC3E}">
        <p14:creationId xmlns:p14="http://schemas.microsoft.com/office/powerpoint/2010/main" val="236852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68325" lvl="1" indent="-457200">
              <a:buClr>
                <a:schemeClr val="tx1"/>
              </a:buClr>
              <a:defRPr/>
            </a:pPr>
            <a:r>
              <a:rPr lang="en-US" sz="3200" b="1" dirty="0"/>
              <a:t>Features:</a:t>
            </a:r>
          </a:p>
          <a:p>
            <a:pPr marL="568325" lvl="1" indent="-457200">
              <a:buClr>
                <a:schemeClr val="tx1"/>
              </a:buClr>
              <a:defRPr/>
            </a:pPr>
            <a:r>
              <a:rPr lang="en-US" sz="3200" b="1" dirty="0"/>
              <a:t>Effective teams </a:t>
            </a:r>
            <a:r>
              <a:rPr lang="en-US" sz="3200" dirty="0"/>
              <a:t>that include community mental health providers</a:t>
            </a:r>
          </a:p>
          <a:p>
            <a:pPr marL="568325" lvl="1" indent="-457200">
              <a:buClr>
                <a:schemeClr val="tx1"/>
              </a:buClr>
              <a:defRPr/>
            </a:pPr>
            <a:r>
              <a:rPr lang="en-US" sz="3200" b="1" dirty="0"/>
              <a:t>Data</a:t>
            </a:r>
            <a:r>
              <a:rPr lang="en-US" sz="3200" dirty="0"/>
              <a:t>-based decision making</a:t>
            </a:r>
          </a:p>
          <a:p>
            <a:pPr marL="568325" lvl="1" indent="-457200">
              <a:buClr>
                <a:schemeClr val="tx1"/>
              </a:buClr>
              <a:defRPr/>
            </a:pPr>
            <a:r>
              <a:rPr lang="en-US" sz="3200" dirty="0"/>
              <a:t>Formal processes for the selection &amp; implementation of </a:t>
            </a:r>
            <a:r>
              <a:rPr lang="en-US" sz="3200" b="1" dirty="0"/>
              <a:t>evidence-based practices </a:t>
            </a:r>
            <a:r>
              <a:rPr lang="en-US" sz="3200" dirty="0"/>
              <a:t>(EBP)</a:t>
            </a:r>
          </a:p>
          <a:p>
            <a:pPr marL="568325" lvl="1" indent="-457200">
              <a:buClr>
                <a:schemeClr val="tx1"/>
              </a:buClr>
              <a:defRPr/>
            </a:pPr>
            <a:r>
              <a:rPr lang="en-US" sz="3200" b="1" dirty="0"/>
              <a:t>Early access </a:t>
            </a:r>
            <a:r>
              <a:rPr lang="en-US" sz="3200" dirty="0"/>
              <a:t>through use of comprehensive screening</a:t>
            </a:r>
          </a:p>
          <a:p>
            <a:pPr marL="568325" lvl="1" indent="-457200">
              <a:buClr>
                <a:schemeClr val="tx1"/>
              </a:buClr>
              <a:defRPr/>
            </a:pPr>
            <a:r>
              <a:rPr lang="en-US" sz="3200" dirty="0"/>
              <a:t>Rigorous </a:t>
            </a:r>
            <a:r>
              <a:rPr lang="en-US" sz="3200" b="1" dirty="0"/>
              <a:t>progress-monitoring</a:t>
            </a:r>
            <a:r>
              <a:rPr lang="en-US" sz="3200" dirty="0"/>
              <a:t> for both fidelity &amp; effectiveness</a:t>
            </a:r>
          </a:p>
          <a:p>
            <a:pPr marL="568325" lvl="1" indent="-457200">
              <a:buClr>
                <a:schemeClr val="tx1"/>
              </a:buClr>
              <a:defRPr/>
            </a:pPr>
            <a:r>
              <a:rPr lang="en-US" sz="3200" dirty="0"/>
              <a:t>Ongoing </a:t>
            </a:r>
            <a:r>
              <a:rPr lang="en-US" sz="3200" b="1" dirty="0"/>
              <a:t>coaching</a:t>
            </a:r>
            <a:r>
              <a:rPr lang="en-US" sz="3200" dirty="0"/>
              <a:t> at both the systems &amp; practices level</a:t>
            </a:r>
          </a:p>
          <a:p>
            <a:endParaRPr lang="en-US" dirty="0"/>
          </a:p>
        </p:txBody>
      </p:sp>
      <p:sp>
        <p:nvSpPr>
          <p:cNvPr id="4" name="Slide Number Placeholder 3"/>
          <p:cNvSpPr>
            <a:spLocks noGrp="1"/>
          </p:cNvSpPr>
          <p:nvPr>
            <p:ph type="sldNum" sz="quarter" idx="10"/>
          </p:nvPr>
        </p:nvSpPr>
        <p:spPr/>
        <p:txBody>
          <a:bodyPr/>
          <a:lstStyle/>
          <a:p>
            <a:fld id="{24A0BB34-08C9-B341-80EA-47996E9FAE07}" type="slidenum">
              <a:rPr lang="en-US" smtClean="0"/>
              <a:t>45</a:t>
            </a:fld>
            <a:endParaRPr lang="en-US"/>
          </a:p>
        </p:txBody>
      </p:sp>
    </p:spTree>
    <p:extLst>
      <p:ext uri="{BB962C8B-B14F-4D97-AF65-F5344CB8AC3E}">
        <p14:creationId xmlns:p14="http://schemas.microsoft.com/office/powerpoint/2010/main" val="14156241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A0BB34-08C9-B341-80EA-47996E9FAE07}" type="slidenum">
              <a:rPr lang="en-US" smtClean="0"/>
              <a:t>46</a:t>
            </a:fld>
            <a:endParaRPr lang="en-US"/>
          </a:p>
        </p:txBody>
      </p:sp>
    </p:spTree>
    <p:extLst>
      <p:ext uri="{BB962C8B-B14F-4D97-AF65-F5344CB8AC3E}">
        <p14:creationId xmlns:p14="http://schemas.microsoft.com/office/powerpoint/2010/main" val="53088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well</a:t>
            </a:r>
            <a:r>
              <a:rPr lang="en-US" baseline="0" dirty="0"/>
              <a:t> tested framework for ensuring effectiveness; </a:t>
            </a:r>
            <a:endParaRPr lang="en-US" dirty="0"/>
          </a:p>
          <a:p>
            <a:endParaRPr lang="en-US" dirty="0"/>
          </a:p>
        </p:txBody>
      </p:sp>
      <p:sp>
        <p:nvSpPr>
          <p:cNvPr id="4" name="Slide Number Placeholder 3"/>
          <p:cNvSpPr>
            <a:spLocks noGrp="1"/>
          </p:cNvSpPr>
          <p:nvPr>
            <p:ph type="sldNum" sz="quarter" idx="10"/>
          </p:nvPr>
        </p:nvSpPr>
        <p:spPr/>
        <p:txBody>
          <a:bodyPr/>
          <a:lstStyle/>
          <a:p>
            <a:fld id="{C145808F-321D-F145-9BB1-2919D34BABF1}" type="slidenum">
              <a:rPr lang="en-US" smtClean="0"/>
              <a:pPr/>
              <a:t>7</a:t>
            </a:fld>
            <a:endParaRPr lang="en-US"/>
          </a:p>
        </p:txBody>
      </p:sp>
    </p:spTree>
    <p:extLst>
      <p:ext uri="{BB962C8B-B14F-4D97-AF65-F5344CB8AC3E}">
        <p14:creationId xmlns:p14="http://schemas.microsoft.com/office/powerpoint/2010/main" val="1484634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C33402D5-63A8-1B4F-AC1F-5943A977ABBC}" type="slidenum">
              <a:rPr lang="en-US" altLang="x-none" sz="1200">
                <a:solidFill>
                  <a:srgbClr val="000000"/>
                </a:solidFill>
                <a:latin typeface="Calibri" charset="0"/>
              </a:rPr>
              <a:pPr eaLnBrk="1" hangingPunct="1"/>
              <a:t>8</a:t>
            </a:fld>
            <a:endParaRPr lang="en-US" altLang="x-none" sz="1200">
              <a:solidFill>
                <a:srgbClr val="000000"/>
              </a:solidFill>
              <a:latin typeface="Calibri" charset="0"/>
            </a:endParaRPr>
          </a:p>
        </p:txBody>
      </p:sp>
      <p:sp>
        <p:nvSpPr>
          <p:cNvPr id="296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96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x-none" altLang="x-none"/>
          </a:p>
        </p:txBody>
      </p:sp>
    </p:spTree>
    <p:extLst>
      <p:ext uri="{BB962C8B-B14F-4D97-AF65-F5344CB8AC3E}">
        <p14:creationId xmlns:p14="http://schemas.microsoft.com/office/powerpoint/2010/main" val="166799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58926F88-999C-0244-BD3C-D68F0DA24319}" type="slidenum">
              <a:rPr lang="en-US" altLang="x-none" sz="1200">
                <a:latin typeface="Calibri" charset="0"/>
              </a:rPr>
              <a:pPr eaLnBrk="1" hangingPunct="1"/>
              <a:t>9</a:t>
            </a:fld>
            <a:endParaRPr lang="en-US" altLang="x-none" sz="1200">
              <a:latin typeface="Calibri" charset="0"/>
            </a:endParaRPr>
          </a:p>
        </p:txBody>
      </p:sp>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pPr>
            <a:r>
              <a:rPr lang="en-US" altLang="x-none" sz="800"/>
              <a:t>Positive Behavior Interventions and Supports (PBIS) emerged from Applied Behavior Analysis (ABA).</a:t>
            </a:r>
          </a:p>
          <a:p>
            <a:pPr eaLnBrk="1" hangingPunct="1">
              <a:lnSpc>
                <a:spcPct val="80000"/>
              </a:lnSpc>
              <a:spcBef>
                <a:spcPct val="0"/>
              </a:spcBef>
            </a:pPr>
            <a:r>
              <a:rPr lang="en-US" altLang="x-none" sz="800"/>
              <a:t>Many contributors to PBIS are ABA practitioners.</a:t>
            </a:r>
          </a:p>
          <a:p>
            <a:pPr eaLnBrk="1" hangingPunct="1">
              <a:lnSpc>
                <a:spcPct val="80000"/>
              </a:lnSpc>
              <a:spcBef>
                <a:spcPct val="0"/>
              </a:spcBef>
            </a:pPr>
            <a:r>
              <a:rPr lang="en-US" altLang="x-none" sz="800"/>
              <a:t>Most direct linkages involve the work with  students who have the most complex needs.</a:t>
            </a:r>
          </a:p>
          <a:p>
            <a:pPr eaLnBrk="1" hangingPunct="1">
              <a:lnSpc>
                <a:spcPct val="80000"/>
              </a:lnSpc>
              <a:spcBef>
                <a:spcPct val="0"/>
              </a:spcBef>
            </a:pPr>
            <a:endParaRPr lang="en-US" altLang="x-none" sz="800"/>
          </a:p>
          <a:p>
            <a:pPr eaLnBrk="1" hangingPunct="1">
              <a:lnSpc>
                <a:spcPct val="80000"/>
              </a:lnSpc>
              <a:spcBef>
                <a:spcPct val="0"/>
              </a:spcBef>
            </a:pPr>
            <a:r>
              <a:rPr lang="en-US" altLang="x-none" sz="800"/>
              <a:t>PBIS has its roots in applied behavioral analysis.  Many of you are ABA trained or perhaps have your BCBA.  Your training can contribute significantly to the work of PBIS in schools.  </a:t>
            </a:r>
          </a:p>
          <a:p>
            <a:pPr eaLnBrk="1" hangingPunct="1">
              <a:lnSpc>
                <a:spcPct val="80000"/>
              </a:lnSpc>
              <a:spcBef>
                <a:spcPct val="0"/>
              </a:spcBef>
            </a:pPr>
            <a:endParaRPr lang="en-US" altLang="x-none" sz="800"/>
          </a:p>
          <a:p>
            <a:pPr eaLnBrk="1" hangingPunct="1">
              <a:lnSpc>
                <a:spcPct val="80000"/>
              </a:lnSpc>
              <a:spcBef>
                <a:spcPct val="0"/>
              </a:spcBef>
            </a:pPr>
            <a:r>
              <a:rPr lang="en-US" altLang="x-none" sz="800"/>
              <a:t>History - ABA emerged as a discipline in the 60</a:t>
            </a:r>
            <a:r>
              <a:rPr lang="ja-JP" altLang="en-US" sz="800"/>
              <a:t>’</a:t>
            </a:r>
            <a:r>
              <a:rPr lang="en-US" altLang="ja-JP" sz="800"/>
              <a:t>s with it</a:t>
            </a:r>
            <a:r>
              <a:rPr lang="ja-JP" altLang="en-US" sz="800"/>
              <a:t>’</a:t>
            </a:r>
            <a:r>
              <a:rPr lang="en-US" altLang="ja-JP" sz="800"/>
              <a:t>s focus on helping people change behavior so it was socially adaptive in society..</a:t>
            </a:r>
          </a:p>
          <a:p>
            <a:pPr eaLnBrk="1" hangingPunct="1">
              <a:lnSpc>
                <a:spcPct val="80000"/>
              </a:lnSpc>
              <a:spcBef>
                <a:spcPct val="0"/>
              </a:spcBef>
            </a:pPr>
            <a:endParaRPr lang="en-US" altLang="x-none" sz="800"/>
          </a:p>
          <a:p>
            <a:pPr eaLnBrk="1" hangingPunct="1">
              <a:lnSpc>
                <a:spcPct val="80000"/>
              </a:lnSpc>
              <a:spcBef>
                <a:spcPct val="0"/>
              </a:spcBef>
            </a:pPr>
            <a:r>
              <a:rPr lang="en-US" altLang="x-none" sz="800"/>
              <a:t>The early founders of ABA moved the scientific techniques of behavior analysis and the experimental analysis of behavior (Sidman, 1960; Skinner, 1953) to the realm of real human problems.  </a:t>
            </a:r>
          </a:p>
          <a:p>
            <a:pPr eaLnBrk="1" hangingPunct="1">
              <a:lnSpc>
                <a:spcPct val="80000"/>
              </a:lnSpc>
              <a:spcBef>
                <a:spcPct val="0"/>
              </a:spcBef>
            </a:pPr>
            <a:r>
              <a:rPr lang="en-US" altLang="x-none" sz="800"/>
              <a:t>Movement away from experimenting on behavior to real human problems.</a:t>
            </a:r>
          </a:p>
          <a:p>
            <a:pPr eaLnBrk="1" hangingPunct="1">
              <a:lnSpc>
                <a:spcPct val="80000"/>
              </a:lnSpc>
              <a:spcBef>
                <a:spcPct val="0"/>
              </a:spcBef>
            </a:pPr>
            <a:endParaRPr lang="en-US" altLang="x-none" sz="800"/>
          </a:p>
          <a:p>
            <a:pPr lvl="1" eaLnBrk="1" hangingPunct="1">
              <a:lnSpc>
                <a:spcPct val="60000"/>
              </a:lnSpc>
              <a:spcBef>
                <a:spcPct val="0"/>
              </a:spcBef>
            </a:pPr>
            <a:r>
              <a:rPr lang="en-US" altLang="x-none" sz="2000"/>
              <a:t>Initially PBIS was developed as an alternative to aversive interventions used with students with severe disabilities who engaged in extreme forms of self-injury and aggression </a:t>
            </a:r>
            <a:r>
              <a:rPr lang="en-US" altLang="x-none" sz="800"/>
              <a:t>(Durand &amp; Carr, 1985; Meyer &amp; Evans, 1989). </a:t>
            </a:r>
          </a:p>
          <a:p>
            <a:pPr lvl="1" eaLnBrk="1" hangingPunct="1">
              <a:lnSpc>
                <a:spcPct val="60000"/>
              </a:lnSpc>
              <a:spcBef>
                <a:spcPct val="0"/>
              </a:spcBef>
            </a:pPr>
            <a:endParaRPr lang="en-US" altLang="x-none" sz="2000"/>
          </a:p>
          <a:p>
            <a:pPr lvl="1" eaLnBrk="1" hangingPunct="1">
              <a:lnSpc>
                <a:spcPct val="60000"/>
              </a:lnSpc>
              <a:spcBef>
                <a:spcPct val="0"/>
              </a:spcBef>
            </a:pPr>
            <a:r>
              <a:rPr lang="en-US" altLang="x-none" sz="2000"/>
              <a:t>PBIS has been applied successfully with a wide range of students in a wide range of contexts</a:t>
            </a:r>
            <a:r>
              <a:rPr lang="en-US" altLang="x-none" sz="800"/>
              <a:t> (Carr et al., in press; Horner, Albin, &amp; O'Neill, 1991).</a:t>
            </a:r>
          </a:p>
          <a:p>
            <a:pPr lvl="1" eaLnBrk="1" hangingPunct="1">
              <a:lnSpc>
                <a:spcPct val="60000"/>
              </a:lnSpc>
              <a:spcBef>
                <a:spcPct val="0"/>
              </a:spcBef>
            </a:pPr>
            <a:r>
              <a:rPr lang="en-US" altLang="x-none" sz="800"/>
              <a:t>	</a:t>
            </a:r>
          </a:p>
          <a:p>
            <a:pPr lvl="1" eaLnBrk="1" hangingPunct="1">
              <a:lnSpc>
                <a:spcPct val="60000"/>
              </a:lnSpc>
              <a:spcBef>
                <a:spcPct val="0"/>
              </a:spcBef>
            </a:pPr>
            <a:r>
              <a:rPr lang="en-US" altLang="x-none" sz="2000"/>
              <a:t>PBIS has extended from an intervention approach for individual students to an intervention approach for entire schools </a:t>
            </a:r>
            <a:r>
              <a:rPr lang="en-US" altLang="x-none" sz="800"/>
              <a:t>(Colvin, Sugai, Good, &amp; Lee, 1996; Colvin, Kame'enui &amp; Sugai, 1993; Lewis, Colvin, &amp; Sugai,in press; Lewis, Sugai &amp; Colvin, 1998; Taylor-Greene, et al., 1997; Todd, Horner, Sugai, Sprague, 1999; Sugai, Sprague, Horner, Walker, in press).</a:t>
            </a:r>
          </a:p>
          <a:p>
            <a:pPr eaLnBrk="1" hangingPunct="1">
              <a:lnSpc>
                <a:spcPct val="80000"/>
              </a:lnSpc>
              <a:spcBef>
                <a:spcPct val="0"/>
              </a:spcBef>
            </a:pPr>
            <a:endParaRPr lang="en-US" altLang="x-none" sz="800"/>
          </a:p>
        </p:txBody>
      </p:sp>
      <p:sp>
        <p:nvSpPr>
          <p:cNvPr id="2765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455613" eaLnBrk="0" hangingPunct="0">
              <a:defRPr sz="2400">
                <a:solidFill>
                  <a:schemeClr val="tx1"/>
                </a:solidFill>
                <a:latin typeface="Arial" charset="0"/>
                <a:ea typeface="ＭＳ Ｐゴシック" charset="-128"/>
              </a:defRPr>
            </a:lvl1pPr>
            <a:lvl2pPr marL="742950" indent="-285750" defTabSz="455613" eaLnBrk="0" hangingPunct="0">
              <a:defRPr sz="2400">
                <a:solidFill>
                  <a:schemeClr val="tx1"/>
                </a:solidFill>
                <a:latin typeface="Arial" charset="0"/>
                <a:ea typeface="ＭＳ Ｐゴシック" charset="-128"/>
              </a:defRPr>
            </a:lvl2pPr>
            <a:lvl3pPr marL="1143000" indent="-228600" defTabSz="455613" eaLnBrk="0" hangingPunct="0">
              <a:defRPr sz="2400">
                <a:solidFill>
                  <a:schemeClr val="tx1"/>
                </a:solidFill>
                <a:latin typeface="Arial" charset="0"/>
                <a:ea typeface="ＭＳ Ｐゴシック" charset="-128"/>
              </a:defRPr>
            </a:lvl3pPr>
            <a:lvl4pPr marL="1600200" indent="-228600" defTabSz="455613" eaLnBrk="0" hangingPunct="0">
              <a:defRPr sz="2400">
                <a:solidFill>
                  <a:schemeClr val="tx1"/>
                </a:solidFill>
                <a:latin typeface="Arial" charset="0"/>
                <a:ea typeface="ＭＳ Ｐゴシック" charset="-128"/>
              </a:defRPr>
            </a:lvl4pPr>
            <a:lvl5pPr marL="2057400" indent="-228600" defTabSz="455613" eaLnBrk="0" hangingPunct="0">
              <a:defRPr sz="2400">
                <a:solidFill>
                  <a:schemeClr val="tx1"/>
                </a:solidFill>
                <a:latin typeface="Arial" charset="0"/>
                <a:ea typeface="ＭＳ Ｐゴシック" charset="-128"/>
              </a:defRPr>
            </a:lvl5pPr>
            <a:lvl6pPr marL="2514600" indent="-228600" defTabSz="455613"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5613"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5613"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5613" eaLnBrk="0" fontAlgn="base" hangingPunct="0">
              <a:spcBef>
                <a:spcPct val="0"/>
              </a:spcBef>
              <a:spcAft>
                <a:spcPct val="0"/>
              </a:spcAft>
              <a:defRPr sz="2400">
                <a:solidFill>
                  <a:schemeClr val="tx1"/>
                </a:solidFill>
                <a:latin typeface="Arial" charset="0"/>
                <a:ea typeface="ＭＳ Ｐゴシック" charset="-128"/>
              </a:defRPr>
            </a:lvl9pPr>
          </a:lstStyle>
          <a:p>
            <a:pPr algn="r" eaLnBrk="1" hangingPunct="1"/>
            <a:fld id="{8952EF90-822D-6849-8185-2013F3704A95}" type="slidenum">
              <a:rPr lang="en-US" altLang="x-none" sz="1200"/>
              <a:pPr algn="r" eaLnBrk="1" hangingPunct="1"/>
              <a:t>9</a:t>
            </a:fld>
            <a:endParaRPr lang="en-US" altLang="x-none" sz="1200"/>
          </a:p>
        </p:txBody>
      </p:sp>
    </p:spTree>
    <p:extLst>
      <p:ext uri="{BB962C8B-B14F-4D97-AF65-F5344CB8AC3E}">
        <p14:creationId xmlns:p14="http://schemas.microsoft.com/office/powerpoint/2010/main" val="2006561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5 Components of MTSS cuts across Data, Systems and Practices</a:t>
            </a:r>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76F83F13-6F79-6341-BDFC-DA43BE5AC057}" type="slidenum">
              <a:rPr lang="en-US" altLang="x-none" sz="1200">
                <a:latin typeface="Calibri" charset="0"/>
              </a:rPr>
              <a:pPr eaLnBrk="1" hangingPunct="1"/>
              <a:t>12</a:t>
            </a:fld>
            <a:endParaRPr lang="en-US" altLang="x-none" sz="1200">
              <a:latin typeface="Calibri" charset="0"/>
            </a:endParaRPr>
          </a:p>
        </p:txBody>
      </p:sp>
    </p:spTree>
    <p:extLst>
      <p:ext uri="{BB962C8B-B14F-4D97-AF65-F5344CB8AC3E}">
        <p14:creationId xmlns:p14="http://schemas.microsoft.com/office/powerpoint/2010/main" val="671086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93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ctr" eaLnBrk="1" hangingPunct="1"/>
            <a:r>
              <a:rPr lang="en-US" altLang="x-none" b="1">
                <a:solidFill>
                  <a:srgbClr val="FF0000"/>
                </a:solidFill>
              </a:rPr>
              <a:t>LABEL BEHAVIOR </a:t>
            </a:r>
          </a:p>
          <a:p>
            <a:pPr algn="ctr" eaLnBrk="1" hangingPunct="1"/>
            <a:r>
              <a:rPr lang="en-US" altLang="x-none" b="1">
                <a:solidFill>
                  <a:srgbClr val="FF0000"/>
                </a:solidFill>
              </a:rPr>
              <a:t>NOT </a:t>
            </a:r>
          </a:p>
          <a:p>
            <a:pPr algn="ctr" eaLnBrk="1" hangingPunct="1"/>
            <a:r>
              <a:rPr lang="en-US" altLang="x-none" b="1">
                <a:solidFill>
                  <a:srgbClr val="FF0000"/>
                </a:solidFill>
              </a:rPr>
              <a:t>STUDENTS!</a:t>
            </a:r>
          </a:p>
          <a:p>
            <a:endParaRPr lang="en-US" altLang="x-none">
              <a:latin typeface="Times New Roman" charset="0"/>
            </a:endParaRPr>
          </a:p>
        </p:txBody>
      </p:sp>
      <p:sp>
        <p:nvSpPr>
          <p:cNvPr id="593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92F76078-9B14-7D43-9589-09C2CF0DED4C}" type="slidenum">
              <a:rPr lang="en-US" altLang="x-none" sz="1200">
                <a:solidFill>
                  <a:srgbClr val="000000"/>
                </a:solidFill>
                <a:latin typeface="Times New Roman" charset="0"/>
              </a:rPr>
              <a:pPr eaLnBrk="1" hangingPunct="1"/>
              <a:t>13</a:t>
            </a:fld>
            <a:endParaRPr lang="en-US" altLang="x-none" sz="1200">
              <a:solidFill>
                <a:srgbClr val="000000"/>
              </a:solidFill>
              <a:latin typeface="Times New Roman" charset="0"/>
            </a:endParaRPr>
          </a:p>
        </p:txBody>
      </p:sp>
    </p:spTree>
    <p:extLst>
      <p:ext uri="{BB962C8B-B14F-4D97-AF65-F5344CB8AC3E}">
        <p14:creationId xmlns:p14="http://schemas.microsoft.com/office/powerpoint/2010/main" val="109516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defTabSz="914400" eaLnBrk="1" hangingPunct="1"/>
            <a:fld id="{82FB9479-55BA-B44E-A629-71C221C328A5}" type="slidenum">
              <a:rPr lang="en-US" altLang="x-none" sz="1100"/>
              <a:pPr defTabSz="914400" eaLnBrk="1" hangingPunct="1"/>
              <a:t>14</a:t>
            </a:fld>
            <a:endParaRPr lang="en-US" altLang="x-none" sz="1100"/>
          </a:p>
        </p:txBody>
      </p:sp>
      <p:sp>
        <p:nvSpPr>
          <p:cNvPr id="24578" name="Rectangle 2"/>
          <p:cNvSpPr>
            <a:spLocks noChangeArrowheads="1"/>
          </p:cNvSpPr>
          <p:nvPr/>
        </p:nvSpPr>
        <p:spPr bwMode="auto">
          <a:xfrm>
            <a:off x="4164013" y="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10" tIns="45706" rIns="91410" bIns="45706"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24579" name="Rectangle 3"/>
          <p:cNvSpPr>
            <a:spLocks noChangeArrowheads="1"/>
          </p:cNvSpPr>
          <p:nvPr/>
        </p:nvSpPr>
        <p:spPr bwMode="auto">
          <a:xfrm>
            <a:off x="4164013" y="868680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510" tIns="44462" rIns="90510" bIns="44462" anchor="b"/>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r"/>
            <a:r>
              <a:rPr lang="en-US" altLang="x-none" sz="1300">
                <a:latin typeface="Times New Roman" charset="0"/>
              </a:rPr>
              <a:t>3</a:t>
            </a:r>
          </a:p>
        </p:txBody>
      </p:sp>
      <p:sp>
        <p:nvSpPr>
          <p:cNvPr id="24580" name="Rectangle 4"/>
          <p:cNvSpPr>
            <a:spLocks noChangeArrowheads="1"/>
          </p:cNvSpPr>
          <p:nvPr/>
        </p:nvSpPr>
        <p:spPr bwMode="auto">
          <a:xfrm>
            <a:off x="0" y="868680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10" tIns="45706" rIns="91410" bIns="45706"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24581" name="Rectangle 5"/>
          <p:cNvSpPr>
            <a:spLocks noChangeArrowheads="1"/>
          </p:cNvSpPr>
          <p:nvPr/>
        </p:nvSpPr>
        <p:spPr bwMode="auto">
          <a:xfrm>
            <a:off x="0" y="0"/>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10" tIns="45706" rIns="91410" bIns="45706"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24582" name="Rectangle 6"/>
          <p:cNvSpPr>
            <a:spLocks noGrp="1" noRot="1" noChangeAspect="1" noChangeArrowheads="1" noTextEdit="1"/>
          </p:cNvSpPr>
          <p:nvPr>
            <p:ph type="sldImg"/>
          </p:nvPr>
        </p:nvSpPr>
        <p:spPr bwMode="auto">
          <a:xfrm>
            <a:off x="398463" y="693738"/>
            <a:ext cx="6065837" cy="3413125"/>
          </a:xfrm>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4583" name="Rectangle 7"/>
          <p:cNvSpPr>
            <a:spLocks noGrp="1" noChangeArrowheads="1"/>
          </p:cNvSpPr>
          <p:nvPr>
            <p:ph type="body" idx="1"/>
          </p:nvPr>
        </p:nvSpPr>
        <p:spPr bwMode="auto">
          <a:xfrm>
            <a:off x="985838"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510" tIns="44462" rIns="90510" bIns="44462" numCol="1" anchor="t" anchorCtr="0" compatLnSpc="1">
            <a:prstTxWarp prst="textNoShape">
              <a:avLst/>
            </a:prstTxWarp>
          </a:bodyPr>
          <a:lstStyle/>
          <a:p>
            <a:pPr eaLnBrk="1" hangingPunct="1"/>
            <a:r>
              <a:rPr lang="en-US" altLang="x-none"/>
              <a:t>PRACTICES</a:t>
            </a:r>
          </a:p>
        </p:txBody>
      </p:sp>
    </p:spTree>
    <p:extLst>
      <p:ext uri="{BB962C8B-B14F-4D97-AF65-F5344CB8AC3E}">
        <p14:creationId xmlns:p14="http://schemas.microsoft.com/office/powerpoint/2010/main" val="1743643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264D5BE3-54A3-F64F-AED9-20239F8C16B1}" type="slidenum">
              <a:rPr lang="en-US" altLang="x-none" sz="1200">
                <a:solidFill>
                  <a:srgbClr val="000000"/>
                </a:solidFill>
                <a:latin typeface="Times New Roman" charset="0"/>
              </a:rPr>
              <a:pPr eaLnBrk="1" hangingPunct="1"/>
              <a:t>18</a:t>
            </a:fld>
            <a:endParaRPr lang="en-US" altLang="x-none" sz="1200">
              <a:solidFill>
                <a:srgbClr val="000000"/>
              </a:solidFill>
              <a:latin typeface="Times New Roman" charset="0"/>
            </a:endParaRPr>
          </a:p>
        </p:txBody>
      </p:sp>
      <p:sp>
        <p:nvSpPr>
          <p:cNvPr id="3379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379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20000"/>
              </a:spcBef>
              <a:buClr>
                <a:schemeClr val="accent1"/>
              </a:buClr>
              <a:buSzPct val="100000"/>
              <a:buFont typeface="Symbol" charset="2"/>
              <a:buChar char=""/>
            </a:pPr>
            <a:r>
              <a:rPr lang="en-US" altLang="x-none" sz="2500" dirty="0">
                <a:latin typeface="Calibri" charset="0"/>
              </a:rPr>
              <a:t>Behavioral errors more often occur because:</a:t>
            </a:r>
          </a:p>
          <a:p>
            <a:pPr lvl="1" eaLnBrk="1" hangingPunct="1">
              <a:spcBef>
                <a:spcPct val="20000"/>
              </a:spcBef>
              <a:buClr>
                <a:schemeClr val="accent1"/>
              </a:buClr>
              <a:buSzPct val="100000"/>
              <a:buFont typeface="Wingdings" charset="2"/>
              <a:buChar char="§"/>
            </a:pPr>
            <a:r>
              <a:rPr lang="en-US" altLang="x-none" sz="2500" dirty="0">
                <a:latin typeface="Calibri" charset="0"/>
              </a:rPr>
              <a:t>Acquisition Deficits (can</a:t>
            </a:r>
            <a:r>
              <a:rPr lang="en-US" altLang="en-US" sz="2500" dirty="0">
                <a:latin typeface="Calibri" charset="0"/>
              </a:rPr>
              <a:t>’</a:t>
            </a:r>
            <a:r>
              <a:rPr lang="en-US" altLang="x-none" sz="2500" dirty="0">
                <a:latin typeface="Calibri" charset="0"/>
              </a:rPr>
              <a:t>t do)</a:t>
            </a:r>
          </a:p>
          <a:p>
            <a:pPr lvl="1" eaLnBrk="1" hangingPunct="1">
              <a:spcBef>
                <a:spcPct val="20000"/>
              </a:spcBef>
              <a:buClr>
                <a:schemeClr val="accent1"/>
              </a:buClr>
              <a:buSzPct val="100000"/>
              <a:buFont typeface="Wingdings" charset="2"/>
              <a:buChar char="§"/>
            </a:pPr>
            <a:r>
              <a:rPr lang="en-US" altLang="x-none" sz="2500" dirty="0">
                <a:latin typeface="Calibri" charset="0"/>
              </a:rPr>
              <a:t>Performance Deficits (won</a:t>
            </a:r>
            <a:r>
              <a:rPr lang="en-US" altLang="en-US" sz="2500" dirty="0">
                <a:latin typeface="Calibri" charset="0"/>
              </a:rPr>
              <a:t>’</a:t>
            </a:r>
            <a:r>
              <a:rPr lang="en-US" altLang="x-none" sz="2500" dirty="0">
                <a:latin typeface="Calibri" charset="0"/>
              </a:rPr>
              <a:t>t do)</a:t>
            </a:r>
          </a:p>
          <a:p>
            <a:pPr lvl="1" eaLnBrk="1" hangingPunct="1">
              <a:spcBef>
                <a:spcPct val="20000"/>
              </a:spcBef>
              <a:buClr>
                <a:schemeClr val="accent1"/>
              </a:buClr>
              <a:buSzPct val="100000"/>
              <a:buFont typeface="Wingdings" charset="2"/>
              <a:buChar char="§"/>
            </a:pPr>
            <a:r>
              <a:rPr lang="en-US" altLang="x-none" sz="2500" dirty="0">
                <a:latin typeface="Calibri" charset="0"/>
              </a:rPr>
              <a:t>Fluency Deficits (not enough practice)</a:t>
            </a:r>
          </a:p>
          <a:p>
            <a:pPr lvl="1" eaLnBrk="1" hangingPunct="1">
              <a:spcBef>
                <a:spcPct val="20000"/>
              </a:spcBef>
              <a:buClr>
                <a:schemeClr val="accent1"/>
              </a:buClr>
              <a:buSzPct val="100000"/>
              <a:buFont typeface="Symbol" charset="2"/>
              <a:buNone/>
            </a:pPr>
            <a:endParaRPr lang="en-US" altLang="x-none" sz="2500" dirty="0">
              <a:latin typeface="Calibri" charset="0"/>
            </a:endParaRPr>
          </a:p>
          <a:p>
            <a:pPr eaLnBrk="1" hangingPunct="1">
              <a:spcBef>
                <a:spcPct val="20000"/>
              </a:spcBef>
              <a:buClr>
                <a:schemeClr val="accent1"/>
              </a:buClr>
              <a:buSzPct val="100000"/>
              <a:buFont typeface="Symbol" charset="2"/>
              <a:buChar char=""/>
            </a:pPr>
            <a:r>
              <a:rPr lang="en-US" altLang="x-none" sz="2500" dirty="0">
                <a:latin typeface="Calibri" charset="0"/>
              </a:rPr>
              <a:t>Repetition is key to learning new skills:</a:t>
            </a:r>
          </a:p>
          <a:p>
            <a:pPr lvl="1" eaLnBrk="1" hangingPunct="1">
              <a:spcBef>
                <a:spcPct val="20000"/>
              </a:spcBef>
              <a:buClr>
                <a:schemeClr val="accent1"/>
              </a:buClr>
              <a:buSzPct val="100000"/>
              <a:buFontTx/>
              <a:buChar char="•"/>
            </a:pPr>
            <a:r>
              <a:rPr lang="en-US" altLang="x-none" sz="2500" dirty="0">
                <a:latin typeface="Calibri" charset="0"/>
              </a:rPr>
              <a:t>For a child to </a:t>
            </a:r>
            <a:r>
              <a:rPr lang="en-US" altLang="x-none" sz="2500" i="1" dirty="0">
                <a:latin typeface="Calibri" charset="0"/>
              </a:rPr>
              <a:t>learn something new</a:t>
            </a:r>
            <a:r>
              <a:rPr lang="en-US" altLang="x-none" sz="2500" dirty="0">
                <a:latin typeface="Calibri" charset="0"/>
              </a:rPr>
              <a:t>, it needs to be repeated on average of 8 times</a:t>
            </a:r>
          </a:p>
          <a:p>
            <a:pPr lvl="1" eaLnBrk="1" hangingPunct="1">
              <a:spcBef>
                <a:spcPct val="20000"/>
              </a:spcBef>
              <a:buClr>
                <a:schemeClr val="accent1"/>
              </a:buClr>
              <a:buSzPct val="100000"/>
              <a:buFontTx/>
              <a:buChar char="•"/>
            </a:pPr>
            <a:r>
              <a:rPr lang="en-US" altLang="x-none" sz="2500" dirty="0">
                <a:latin typeface="Calibri" charset="0"/>
              </a:rPr>
              <a:t>For a child to </a:t>
            </a:r>
            <a:r>
              <a:rPr lang="en-US" altLang="x-none" sz="2500" i="1" dirty="0">
                <a:latin typeface="Calibri" charset="0"/>
              </a:rPr>
              <a:t>unlearn</a:t>
            </a:r>
            <a:r>
              <a:rPr lang="en-US" altLang="x-none" sz="2500" dirty="0">
                <a:latin typeface="Calibri" charset="0"/>
              </a:rPr>
              <a:t> an old behavior and replace with a new behavior, the new behavior must be repeated on average 28 times </a:t>
            </a:r>
            <a:r>
              <a:rPr lang="en-US" altLang="x-none" sz="2500" i="1" dirty="0">
                <a:latin typeface="Calibri" charset="0"/>
              </a:rPr>
              <a:t>(Harry Wong)</a:t>
            </a:r>
          </a:p>
          <a:p>
            <a:pPr eaLnBrk="1" hangingPunct="1"/>
            <a:endParaRPr lang="x-none" altLang="x-none" dirty="0">
              <a:latin typeface="Times New Roman" charset="0"/>
            </a:endParaRPr>
          </a:p>
        </p:txBody>
      </p:sp>
    </p:spTree>
    <p:extLst>
      <p:ext uri="{BB962C8B-B14F-4D97-AF65-F5344CB8AC3E}">
        <p14:creationId xmlns:p14="http://schemas.microsoft.com/office/powerpoint/2010/main" val="631175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0D623D7-A36C-8A44-8028-DB7C1A20B8D3}" type="datetimeFigureOut">
              <a:rPr lang="en-US" smtClean="0"/>
              <a:t>7/31/18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1965128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D623D7-A36C-8A44-8028-DB7C1A20B8D3}" type="datetimeFigureOut">
              <a:rPr lang="en-US" smtClean="0"/>
              <a:t>7/31/18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238884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D623D7-A36C-8A44-8028-DB7C1A20B8D3}" type="datetimeFigureOut">
              <a:rPr lang="en-US" smtClean="0"/>
              <a:t>7/31/18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1282636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D623D7-A36C-8A44-8028-DB7C1A20B8D3}" type="datetimeFigureOut">
              <a:rPr lang="en-US" smtClean="0"/>
              <a:t>7/31/18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1769087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D623D7-A36C-8A44-8028-DB7C1A20B8D3}" type="datetimeFigureOut">
              <a:rPr lang="en-US" smtClean="0"/>
              <a:t>7/31/18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1139729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D623D7-A36C-8A44-8028-DB7C1A20B8D3}" type="datetimeFigureOut">
              <a:rPr lang="en-US" smtClean="0"/>
              <a:t>7/31/18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2032487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D623D7-A36C-8A44-8028-DB7C1A20B8D3}" type="datetimeFigureOut">
              <a:rPr lang="en-US" smtClean="0"/>
              <a:t>7/31/18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2143666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D623D7-A36C-8A44-8028-DB7C1A20B8D3}" type="datetimeFigureOut">
              <a:rPr lang="en-US" smtClean="0"/>
              <a:t>7/31/18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264576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D623D7-A36C-8A44-8028-DB7C1A20B8D3}" type="datetimeFigureOut">
              <a:rPr lang="en-US" smtClean="0"/>
              <a:t>7/31/18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14517837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D623D7-A36C-8A44-8028-DB7C1A20B8D3}" type="datetimeFigureOut">
              <a:rPr lang="en-US" smtClean="0"/>
              <a:t>7/31/18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420843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0D623D7-A36C-8A44-8028-DB7C1A20B8D3}" type="datetimeFigureOut">
              <a:rPr lang="en-US" smtClean="0"/>
              <a:t>7/31/18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6A3AAC-FD38-3B41-9449-89B03742F078}" type="slidenum">
              <a:rPr lang="en-US" smtClean="0"/>
              <a:t>‹#›</a:t>
            </a:fld>
            <a:endParaRPr lang="en-US"/>
          </a:p>
        </p:txBody>
      </p:sp>
    </p:spTree>
    <p:extLst>
      <p:ext uri="{BB962C8B-B14F-4D97-AF65-F5344CB8AC3E}">
        <p14:creationId xmlns:p14="http://schemas.microsoft.com/office/powerpoint/2010/main" val="1455861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D623D7-A36C-8A44-8028-DB7C1A20B8D3}" type="datetimeFigureOut">
              <a:rPr lang="en-US" smtClean="0"/>
              <a:t>7/31/18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A3AAC-FD38-3B41-9449-89B03742F078}" type="slidenum">
              <a:rPr lang="en-US" smtClean="0"/>
              <a:t>‹#›</a:t>
            </a:fld>
            <a:endParaRPr lang="en-US"/>
          </a:p>
        </p:txBody>
      </p:sp>
    </p:spTree>
    <p:extLst>
      <p:ext uri="{BB962C8B-B14F-4D97-AF65-F5344CB8AC3E}">
        <p14:creationId xmlns:p14="http://schemas.microsoft.com/office/powerpoint/2010/main" val="1680972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pbis.org/school/school_mental_health/interconnected_systems.aspx"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hyperlink" Target="https://www.pbis.org/Common/Cms/files/Forum15_Presentations/RDQ%203%20Brief%20-%20Clinician%20Role.pdf" TargetMode="External"/><Relationship Id="rId2" Type="http://schemas.openxmlformats.org/officeDocument/2006/relationships/hyperlink" Target="http://www.pbisvermont.org/" TargetMode="External"/><Relationship Id="rId1" Type="http://schemas.openxmlformats.org/officeDocument/2006/relationships/slideLayout" Target="../slideLayouts/slideLayout2.xml"/><Relationship Id="rId5" Type="http://schemas.openxmlformats.org/officeDocument/2006/relationships/hyperlink" Target="http://www.pbis.org/school/school_mental_health/interconnected_systems.aspx" TargetMode="External"/><Relationship Id="rId4" Type="http://schemas.openxmlformats.org/officeDocument/2006/relationships/hyperlink" Target="http://www.pbisvermont.org/resources/for-families/family-resources"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3240" y="324612"/>
            <a:ext cx="6140758" cy="4100459"/>
          </a:xfrm>
          <a:prstGeom prst="rect">
            <a:avLst/>
          </a:prstGeom>
        </p:spPr>
      </p:pic>
      <p:sp>
        <p:nvSpPr>
          <p:cNvPr id="7" name="TextBox 6"/>
          <p:cNvSpPr txBox="1"/>
          <p:nvPr/>
        </p:nvSpPr>
        <p:spPr>
          <a:xfrm>
            <a:off x="264695" y="4876800"/>
            <a:ext cx="11405937" cy="1754326"/>
          </a:xfrm>
          <a:prstGeom prst="rect">
            <a:avLst/>
          </a:prstGeom>
          <a:solidFill>
            <a:srgbClr val="FFC000">
              <a:alpha val="70980"/>
            </a:srgbClr>
          </a:solidFill>
        </p:spPr>
        <p:txBody>
          <a:bodyPr wrap="square" rtlCol="0">
            <a:spAutoFit/>
          </a:bodyPr>
          <a:lstStyle/>
          <a:p>
            <a:pPr algn="ctr"/>
            <a:r>
              <a:rPr lang="en-US" sz="3600" b="1" dirty="0"/>
              <a:t>PBIS and School Mental Health</a:t>
            </a:r>
          </a:p>
          <a:p>
            <a:pPr algn="ctr"/>
            <a:r>
              <a:rPr lang="en-US" sz="3600" b="1" dirty="0"/>
              <a:t>NCSS Professional Development </a:t>
            </a:r>
          </a:p>
          <a:p>
            <a:pPr algn="ctr"/>
            <a:r>
              <a:rPr lang="en-US" sz="3600" b="1" dirty="0"/>
              <a:t>August 13, 2018 </a:t>
            </a:r>
          </a:p>
        </p:txBody>
      </p:sp>
    </p:spTree>
    <p:extLst>
      <p:ext uri="{BB962C8B-B14F-4D97-AF65-F5344CB8AC3E}">
        <p14:creationId xmlns:p14="http://schemas.microsoft.com/office/powerpoint/2010/main" val="83472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345" name="Group 2"/>
          <p:cNvGrpSpPr>
            <a:grpSpLocks/>
          </p:cNvGrpSpPr>
          <p:nvPr/>
        </p:nvGrpSpPr>
        <p:grpSpPr bwMode="auto">
          <a:xfrm>
            <a:off x="3543300" y="1165225"/>
            <a:ext cx="6446838" cy="4737100"/>
            <a:chOff x="1104" y="1056"/>
            <a:chExt cx="3650" cy="3003"/>
          </a:xfrm>
        </p:grpSpPr>
        <p:sp>
          <p:nvSpPr>
            <p:cNvPr id="57357" name="AutoShape 3"/>
            <p:cNvSpPr>
              <a:spLocks noChangeArrowheads="1"/>
            </p:cNvSpPr>
            <p:nvPr/>
          </p:nvSpPr>
          <p:spPr bwMode="auto">
            <a:xfrm>
              <a:off x="1104" y="1056"/>
              <a:ext cx="3650" cy="3003"/>
            </a:xfrm>
            <a:prstGeom prst="triangle">
              <a:avLst>
                <a:gd name="adj" fmla="val 50000"/>
              </a:avLst>
            </a:prstGeom>
            <a:solidFill>
              <a:srgbClr val="2E8E2E"/>
            </a:solidFill>
            <a:ln w="9525">
              <a:miter lim="800000"/>
              <a:headEnd/>
              <a:tailEnd/>
            </a:ln>
            <a:scene3d>
              <a:camera prst="legacyPerspectiveTopRight">
                <a:rot lat="21299971" lon="0" rev="0"/>
              </a:camera>
              <a:lightRig rig="legacyFlat3" dir="b"/>
            </a:scene3d>
            <a:sp3d extrusionH="3630600" contourW="12700" prstMaterial="legacyMatte">
              <a:bevelT w="13500" h="13500" prst="angle"/>
              <a:bevelB w="13500" h="13500" prst="angle"/>
              <a:extrusionClr>
                <a:srgbClr val="336600"/>
              </a:extrusionClr>
              <a:contourClr>
                <a:srgbClr val="2E8E2E"/>
              </a:contourClr>
            </a:sp3d>
          </p:spPr>
          <p:txBody>
            <a:bodyPr wrap="none" anchor="ctr">
              <a:flatTx/>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endParaRPr lang="x-none" altLang="x-none" sz="1800"/>
            </a:p>
          </p:txBody>
        </p:sp>
        <p:sp>
          <p:nvSpPr>
            <p:cNvPr id="57358" name="Text Box 4"/>
            <p:cNvSpPr txBox="1">
              <a:spLocks noChangeArrowheads="1"/>
            </p:cNvSpPr>
            <p:nvPr/>
          </p:nvSpPr>
          <p:spPr bwMode="auto">
            <a:xfrm>
              <a:off x="2160" y="3072"/>
              <a:ext cx="1344" cy="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spcBef>
                  <a:spcPct val="50000"/>
                </a:spcBef>
              </a:pPr>
              <a:endParaRPr lang="en-US" altLang="x-none" sz="2000" b="1" u="sng"/>
            </a:p>
            <a:p>
              <a:pPr algn="ctr" eaLnBrk="1" hangingPunct="1">
                <a:spcBef>
                  <a:spcPct val="50000"/>
                </a:spcBef>
              </a:pPr>
              <a:r>
                <a:rPr lang="en-US" altLang="x-none" sz="1800" b="1"/>
                <a:t>80%</a:t>
              </a:r>
            </a:p>
            <a:p>
              <a:pPr eaLnBrk="1" hangingPunct="1">
                <a:spcBef>
                  <a:spcPct val="50000"/>
                </a:spcBef>
              </a:pPr>
              <a:endParaRPr lang="en-US" altLang="x-none" sz="1800" b="1"/>
            </a:p>
          </p:txBody>
        </p:sp>
      </p:grpSp>
      <p:grpSp>
        <p:nvGrpSpPr>
          <p:cNvPr id="57346" name="Group 3"/>
          <p:cNvGrpSpPr>
            <a:grpSpLocks/>
          </p:cNvGrpSpPr>
          <p:nvPr/>
        </p:nvGrpSpPr>
        <p:grpSpPr bwMode="auto">
          <a:xfrm>
            <a:off x="5143500" y="1165226"/>
            <a:ext cx="3124200" cy="2398713"/>
            <a:chOff x="2160" y="480"/>
            <a:chExt cx="2256" cy="1968"/>
          </a:xfrm>
        </p:grpSpPr>
        <p:sp>
          <p:nvSpPr>
            <p:cNvPr id="57355" name="AutoShape 6"/>
            <p:cNvSpPr>
              <a:spLocks noChangeArrowheads="1"/>
            </p:cNvSpPr>
            <p:nvPr/>
          </p:nvSpPr>
          <p:spPr bwMode="auto">
            <a:xfrm>
              <a:off x="2160" y="480"/>
              <a:ext cx="2256" cy="1968"/>
            </a:xfrm>
            <a:prstGeom prst="triangle">
              <a:avLst>
                <a:gd name="adj" fmla="val 50000"/>
              </a:avLst>
            </a:prstGeom>
            <a:gradFill rotWithShape="1">
              <a:gsLst>
                <a:gs pos="0">
                  <a:srgbClr val="FFFF00"/>
                </a:gs>
                <a:gs pos="100000">
                  <a:srgbClr val="FFFF00"/>
                </a:gs>
              </a:gsLst>
              <a:lin ang="5400000" scaled="1"/>
            </a:gradFill>
            <a:ln w="9525">
              <a:miter lim="800000"/>
              <a:headEnd/>
              <a:tailEnd/>
            </a:ln>
            <a:scene3d>
              <a:camera prst="legacyPerspectiveTopRight">
                <a:rot lat="21299971" lon="0" rev="0"/>
              </a:camera>
              <a:lightRig rig="legacyFlat3" dir="b"/>
            </a:scene3d>
            <a:sp3d extrusionH="1801800" contourW="12700" prstMaterial="legacyMatte">
              <a:bevelT w="13500" h="13500" prst="angle"/>
              <a:bevelB w="13500" h="13500" prst="angle"/>
              <a:extrusionClr>
                <a:srgbClr val="FFFF00"/>
              </a:extrusionClr>
              <a:contourClr>
                <a:srgbClr val="FFFF00"/>
              </a:contourClr>
            </a:sp3d>
          </p:spPr>
          <p:txBody>
            <a:bodyPr wrap="none" anchor="ctr">
              <a:flatTx/>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endParaRPr lang="x-none" altLang="x-none" sz="1800"/>
            </a:p>
          </p:txBody>
        </p:sp>
        <p:sp>
          <p:nvSpPr>
            <p:cNvPr id="57356" name="Text Box 7"/>
            <p:cNvSpPr txBox="1">
              <a:spLocks noChangeArrowheads="1"/>
            </p:cNvSpPr>
            <p:nvPr/>
          </p:nvSpPr>
          <p:spPr bwMode="auto">
            <a:xfrm>
              <a:off x="2400" y="1976"/>
              <a:ext cx="1680"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spcBef>
                  <a:spcPct val="50000"/>
                </a:spcBef>
              </a:pPr>
              <a:r>
                <a:rPr lang="en-US" altLang="x-none" sz="1800" b="1">
                  <a:solidFill>
                    <a:srgbClr val="000000"/>
                  </a:solidFill>
                </a:rPr>
                <a:t>15%</a:t>
              </a:r>
            </a:p>
          </p:txBody>
        </p:sp>
      </p:grpSp>
      <p:grpSp>
        <p:nvGrpSpPr>
          <p:cNvPr id="57347" name="Group 4"/>
          <p:cNvGrpSpPr>
            <a:grpSpLocks/>
          </p:cNvGrpSpPr>
          <p:nvPr/>
        </p:nvGrpSpPr>
        <p:grpSpPr bwMode="auto">
          <a:xfrm>
            <a:off x="6127750" y="1165226"/>
            <a:ext cx="1168400" cy="1116013"/>
            <a:chOff x="2592" y="480"/>
            <a:chExt cx="1536" cy="1524"/>
          </a:xfrm>
        </p:grpSpPr>
        <p:sp>
          <p:nvSpPr>
            <p:cNvPr id="57353" name="AutoShape 9"/>
            <p:cNvSpPr>
              <a:spLocks noChangeArrowheads="1"/>
            </p:cNvSpPr>
            <p:nvPr/>
          </p:nvSpPr>
          <p:spPr bwMode="auto">
            <a:xfrm>
              <a:off x="2688" y="480"/>
              <a:ext cx="1200" cy="1008"/>
            </a:xfrm>
            <a:prstGeom prst="triangle">
              <a:avLst>
                <a:gd name="adj" fmla="val 50000"/>
              </a:avLst>
            </a:prstGeom>
            <a:gradFill rotWithShape="1">
              <a:gsLst>
                <a:gs pos="0">
                  <a:srgbClr val="FF0000"/>
                </a:gs>
                <a:gs pos="100000">
                  <a:srgbClr val="FF0000"/>
                </a:gs>
              </a:gsLst>
              <a:lin ang="5400000" scaled="1"/>
            </a:gradFill>
            <a:ln w="9525">
              <a:miter lim="800000"/>
              <a:headEnd/>
              <a:tailEnd/>
            </a:ln>
            <a:scene3d>
              <a:camera prst="legacyPerspectiveTopRight">
                <a:rot lat="21299971" lon="300000" rev="0"/>
              </a:camera>
              <a:lightRig rig="legacyFlat3" dir="b"/>
            </a:scene3d>
            <a:sp3d extrusionH="887400" contourW="12700" prstMaterial="legacyMatte">
              <a:bevelT w="13500" h="13500" prst="angle"/>
              <a:bevelB w="13500" h="13500" prst="angle"/>
              <a:extrusionClr>
                <a:srgbClr val="FF0000"/>
              </a:extrusionClr>
              <a:contourClr>
                <a:srgbClr val="FF0000"/>
              </a:contourClr>
            </a:sp3d>
          </p:spPr>
          <p:txBody>
            <a:bodyPr wrap="none" anchor="ctr">
              <a:flatTx/>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endParaRPr lang="x-none" altLang="x-none" sz="1800"/>
            </a:p>
          </p:txBody>
        </p:sp>
        <p:sp>
          <p:nvSpPr>
            <p:cNvPr id="57354" name="Text Box 10"/>
            <p:cNvSpPr txBox="1">
              <a:spLocks noChangeArrowheads="1"/>
            </p:cNvSpPr>
            <p:nvPr/>
          </p:nvSpPr>
          <p:spPr bwMode="auto">
            <a:xfrm>
              <a:off x="2592" y="931"/>
              <a:ext cx="1536" cy="1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spcBef>
                  <a:spcPct val="50000"/>
                </a:spcBef>
              </a:pPr>
              <a:r>
                <a:rPr lang="en-US" altLang="x-none" sz="1800" b="1"/>
                <a:t>5%</a:t>
              </a:r>
            </a:p>
            <a:p>
              <a:pPr eaLnBrk="1" hangingPunct="1">
                <a:spcBef>
                  <a:spcPct val="50000"/>
                </a:spcBef>
              </a:pPr>
              <a:endParaRPr lang="en-US" altLang="x-none" sz="1800"/>
            </a:p>
          </p:txBody>
        </p:sp>
      </p:grpSp>
      <p:sp>
        <p:nvSpPr>
          <p:cNvPr id="57348" name="Text Box 11"/>
          <p:cNvSpPr txBox="1">
            <a:spLocks noChangeArrowheads="1"/>
          </p:cNvSpPr>
          <p:nvPr/>
        </p:nvSpPr>
        <p:spPr bwMode="auto">
          <a:xfrm>
            <a:off x="3009900" y="679450"/>
            <a:ext cx="61722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endParaRPr lang="x-none" altLang="x-none" sz="3200" b="1" i="1">
              <a:solidFill>
                <a:srgbClr val="000000"/>
              </a:solidFill>
            </a:endParaRPr>
          </a:p>
        </p:txBody>
      </p:sp>
      <p:sp>
        <p:nvSpPr>
          <p:cNvPr id="7" name="Text Box 12"/>
          <p:cNvSpPr txBox="1">
            <a:spLocks noChangeArrowheads="1"/>
          </p:cNvSpPr>
          <p:nvPr/>
        </p:nvSpPr>
        <p:spPr bwMode="auto">
          <a:xfrm>
            <a:off x="1943100" y="200025"/>
            <a:ext cx="8610600" cy="5842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2800" b="1"/>
              <a:t>Who Benefits from PBIS?  </a:t>
            </a:r>
            <a:r>
              <a:rPr lang="en-US" sz="3200" b="1" i="1"/>
              <a:t>Everyone!</a:t>
            </a:r>
            <a:r>
              <a:rPr lang="en-US" sz="1800" b="1" i="1"/>
              <a:t> </a:t>
            </a:r>
            <a:endParaRPr lang="en-US" sz="1800" b="1">
              <a:effectLst>
                <a:outerShdw blurRad="38100" dist="38100" dir="2700000" algn="tl">
                  <a:srgbClr val="FFFFFF"/>
                </a:outerShdw>
              </a:effectLst>
            </a:endParaRPr>
          </a:p>
        </p:txBody>
      </p:sp>
      <p:sp>
        <p:nvSpPr>
          <p:cNvPr id="57350" name="Text Box 13"/>
          <p:cNvSpPr txBox="1">
            <a:spLocks noChangeArrowheads="1"/>
          </p:cNvSpPr>
          <p:nvPr/>
        </p:nvSpPr>
        <p:spPr bwMode="auto">
          <a:xfrm>
            <a:off x="1638301" y="1258888"/>
            <a:ext cx="4257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sz="2000" b="1">
                <a:solidFill>
                  <a:srgbClr val="FF0000"/>
                </a:solidFill>
              </a:rPr>
              <a:t>Intensive individual interventions</a:t>
            </a:r>
            <a:endParaRPr lang="en-US" altLang="x-none" sz="2000" b="1"/>
          </a:p>
        </p:txBody>
      </p:sp>
      <p:sp>
        <p:nvSpPr>
          <p:cNvPr id="57351" name="Text Box 14"/>
          <p:cNvSpPr txBox="1">
            <a:spLocks noChangeArrowheads="1"/>
          </p:cNvSpPr>
          <p:nvPr/>
        </p:nvSpPr>
        <p:spPr bwMode="auto">
          <a:xfrm>
            <a:off x="1638301" y="2281239"/>
            <a:ext cx="43021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sz="2000" b="1" dirty="0">
                <a:solidFill>
                  <a:srgbClr val="FFE032"/>
                </a:solidFill>
              </a:rPr>
              <a:t>Targeted small group, short term individual interventions</a:t>
            </a:r>
          </a:p>
        </p:txBody>
      </p:sp>
      <p:sp>
        <p:nvSpPr>
          <p:cNvPr id="57352" name="Text Box 15"/>
          <p:cNvSpPr txBox="1">
            <a:spLocks noChangeArrowheads="1"/>
          </p:cNvSpPr>
          <p:nvPr/>
        </p:nvSpPr>
        <p:spPr bwMode="auto">
          <a:xfrm>
            <a:off x="1638301" y="3563938"/>
            <a:ext cx="29257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sz="2000" b="1">
                <a:solidFill>
                  <a:srgbClr val="336600"/>
                </a:solidFill>
              </a:rPr>
              <a:t>Universal practices ~</a:t>
            </a:r>
          </a:p>
          <a:p>
            <a:pPr eaLnBrk="1" hangingPunct="1"/>
            <a:r>
              <a:rPr lang="en-US" altLang="x-none" sz="2000" b="1">
                <a:solidFill>
                  <a:srgbClr val="336600"/>
                </a:solidFill>
              </a:rPr>
              <a:t>in place for 100% of the school population</a:t>
            </a:r>
          </a:p>
        </p:txBody>
      </p:sp>
    </p:spTree>
    <p:extLst>
      <p:ext uri="{BB962C8B-B14F-4D97-AF65-F5344CB8AC3E}">
        <p14:creationId xmlns:p14="http://schemas.microsoft.com/office/powerpoint/2010/main" val="365935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solidFill>
            <a:schemeClr val="accent4">
              <a:alpha val="71000"/>
            </a:schemeClr>
          </a:solidFill>
        </p:spPr>
        <p:txBody>
          <a:bodyPr/>
          <a:lstStyle/>
          <a:p>
            <a:r>
              <a:rPr lang="en-US" dirty="0"/>
              <a:t>Sustainability of VTPBIS Over Time</a:t>
            </a:r>
          </a:p>
        </p:txBody>
      </p:sp>
      <p:pic>
        <p:nvPicPr>
          <p:cNvPr id="4" name="Picture 3">
            <a:extLst>
              <a:ext uri="{FF2B5EF4-FFF2-40B4-BE49-F238E27FC236}">
                <a16:creationId xmlns:a16="http://schemas.microsoft.com/office/drawing/2014/main" id="{0E368502-7251-7C49-BF48-7421F5C237BB}"/>
              </a:ext>
            </a:extLst>
          </p:cNvPr>
          <p:cNvPicPr>
            <a:picLocks noChangeAspect="1"/>
          </p:cNvPicPr>
          <p:nvPr/>
        </p:nvPicPr>
        <p:blipFill>
          <a:blip r:embed="rId2"/>
          <a:stretch>
            <a:fillRect/>
          </a:stretch>
        </p:blipFill>
        <p:spPr>
          <a:xfrm>
            <a:off x="388903" y="2039815"/>
            <a:ext cx="10768047" cy="3704493"/>
          </a:xfrm>
          <a:prstGeom prst="rect">
            <a:avLst/>
          </a:prstGeom>
        </p:spPr>
      </p:pic>
    </p:spTree>
    <p:extLst>
      <p:ext uri="{BB962C8B-B14F-4D97-AF65-F5344CB8AC3E}">
        <p14:creationId xmlns:p14="http://schemas.microsoft.com/office/powerpoint/2010/main" val="1001291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00">
            <a:alpha val="81000"/>
          </a:srgbClr>
        </a:solidFill>
        <a:effectLst/>
      </p:bgPr>
    </p:bg>
    <p:spTree>
      <p:nvGrpSpPr>
        <p:cNvPr id="1" name=""/>
        <p:cNvGrpSpPr/>
        <p:nvPr/>
      </p:nvGrpSpPr>
      <p:grpSpPr>
        <a:xfrm>
          <a:off x="0" y="0"/>
          <a:ext cx="0" cy="0"/>
          <a:chOff x="0" y="0"/>
          <a:chExt cx="0" cy="0"/>
        </a:xfrm>
      </p:grpSpPr>
      <p:sp>
        <p:nvSpPr>
          <p:cNvPr id="67585" name="Title 1"/>
          <p:cNvSpPr>
            <a:spLocks noGrp="1"/>
          </p:cNvSpPr>
          <p:nvPr>
            <p:ph type="title" idx="4294967295"/>
          </p:nvPr>
        </p:nvSpPr>
        <p:spPr>
          <a:xfrm>
            <a:off x="1524000" y="0"/>
            <a:ext cx="8229600" cy="876300"/>
          </a:xfrm>
        </p:spPr>
        <p:txBody>
          <a:bodyPr/>
          <a:lstStyle/>
          <a:p>
            <a:pPr eaLnBrk="1" hangingPunct="1"/>
            <a:r>
              <a:rPr lang="en-US" altLang="x-none" sz="4200"/>
              <a:t>PBIS</a:t>
            </a:r>
          </a:p>
        </p:txBody>
      </p:sp>
      <p:sp>
        <p:nvSpPr>
          <p:cNvPr id="67586" name="Oval 2"/>
          <p:cNvSpPr>
            <a:spLocks noChangeArrowheads="1"/>
          </p:cNvSpPr>
          <p:nvPr/>
        </p:nvSpPr>
        <p:spPr bwMode="auto">
          <a:xfrm>
            <a:off x="3127376" y="876300"/>
            <a:ext cx="3224213" cy="3175000"/>
          </a:xfrm>
          <a:prstGeom prst="ellipse">
            <a:avLst/>
          </a:prstGeom>
          <a:solidFill>
            <a:srgbClr val="00B050">
              <a:alpha val="73000"/>
            </a:srgbClr>
          </a:solidFill>
          <a:ln w="254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latin typeface="Calibri" charset="0"/>
            </a:endParaRPr>
          </a:p>
        </p:txBody>
      </p:sp>
      <p:sp>
        <p:nvSpPr>
          <p:cNvPr id="67587" name="Oval 3"/>
          <p:cNvSpPr>
            <a:spLocks noChangeArrowheads="1"/>
          </p:cNvSpPr>
          <p:nvPr/>
        </p:nvSpPr>
        <p:spPr bwMode="auto">
          <a:xfrm>
            <a:off x="5986463" y="825500"/>
            <a:ext cx="3224212" cy="3175000"/>
          </a:xfrm>
          <a:prstGeom prst="ellipse">
            <a:avLst/>
          </a:prstGeom>
          <a:solidFill>
            <a:srgbClr val="FF0000">
              <a:alpha val="88000"/>
            </a:srgbClr>
          </a:solidFill>
          <a:ln w="254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latin typeface="Calibri" charset="0"/>
            </a:endParaRPr>
          </a:p>
        </p:txBody>
      </p:sp>
      <p:sp>
        <p:nvSpPr>
          <p:cNvPr id="67588" name="Oval 4"/>
          <p:cNvSpPr>
            <a:spLocks noChangeArrowheads="1"/>
          </p:cNvSpPr>
          <p:nvPr/>
        </p:nvSpPr>
        <p:spPr bwMode="auto">
          <a:xfrm>
            <a:off x="4564063" y="2833689"/>
            <a:ext cx="3224212" cy="3178175"/>
          </a:xfrm>
          <a:prstGeom prst="ellipse">
            <a:avLst/>
          </a:prstGeom>
          <a:solidFill>
            <a:schemeClr val="bg1">
              <a:lumMod val="75000"/>
              <a:alpha val="75000"/>
            </a:schemeClr>
          </a:solidFill>
          <a:ln w="25400" cmpd="sng">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latin typeface="Calibri" charset="0"/>
            </a:endParaRPr>
          </a:p>
        </p:txBody>
      </p:sp>
      <p:sp>
        <p:nvSpPr>
          <p:cNvPr id="67589" name="Text Box 5"/>
          <p:cNvSpPr txBox="1">
            <a:spLocks noChangeArrowheads="1"/>
          </p:cNvSpPr>
          <p:nvPr/>
        </p:nvSpPr>
        <p:spPr bwMode="auto">
          <a:xfrm>
            <a:off x="3983037" y="2146623"/>
            <a:ext cx="163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latin typeface="Calibri" charset="0"/>
              </a:rPr>
              <a:t>SYSTEMS</a:t>
            </a:r>
          </a:p>
        </p:txBody>
      </p:sp>
      <p:sp>
        <p:nvSpPr>
          <p:cNvPr id="67590" name="Text Box 6"/>
          <p:cNvSpPr txBox="1">
            <a:spLocks noChangeArrowheads="1"/>
          </p:cNvSpPr>
          <p:nvPr/>
        </p:nvSpPr>
        <p:spPr bwMode="auto">
          <a:xfrm>
            <a:off x="5360989" y="4116388"/>
            <a:ext cx="2174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latin typeface="Calibri" charset="0"/>
              </a:rPr>
              <a:t>PRACTICES</a:t>
            </a:r>
          </a:p>
        </p:txBody>
      </p:sp>
      <p:sp>
        <p:nvSpPr>
          <p:cNvPr id="67591" name="Text Box 7"/>
          <p:cNvSpPr txBox="1">
            <a:spLocks noChangeArrowheads="1"/>
          </p:cNvSpPr>
          <p:nvPr/>
        </p:nvSpPr>
        <p:spPr bwMode="auto">
          <a:xfrm>
            <a:off x="7258062" y="2167414"/>
            <a:ext cx="8477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latin typeface="Calibri" charset="0"/>
              </a:rPr>
              <a:t>DATA</a:t>
            </a:r>
          </a:p>
        </p:txBody>
      </p:sp>
      <p:grpSp>
        <p:nvGrpSpPr>
          <p:cNvPr id="67592" name="Group 18"/>
          <p:cNvGrpSpPr>
            <a:grpSpLocks/>
          </p:cNvGrpSpPr>
          <p:nvPr/>
        </p:nvGrpSpPr>
        <p:grpSpPr bwMode="auto">
          <a:xfrm>
            <a:off x="1516063" y="925513"/>
            <a:ext cx="1987467" cy="1776412"/>
            <a:chOff x="454025" y="1452563"/>
            <a:chExt cx="1987466" cy="1776412"/>
          </a:xfrm>
        </p:grpSpPr>
        <p:sp>
          <p:nvSpPr>
            <p:cNvPr id="67600" name="Text Box 8"/>
            <p:cNvSpPr txBox="1">
              <a:spLocks noChangeArrowheads="1"/>
            </p:cNvSpPr>
            <p:nvPr/>
          </p:nvSpPr>
          <p:spPr bwMode="auto">
            <a:xfrm>
              <a:off x="454025" y="1452563"/>
              <a:ext cx="19874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latin typeface="Calibri" charset="0"/>
                </a:rPr>
                <a:t>Supporting</a:t>
              </a:r>
            </a:p>
            <a:p>
              <a:pPr eaLnBrk="1" hangingPunct="1"/>
              <a:r>
                <a:rPr lang="en-US" altLang="x-none" b="1">
                  <a:latin typeface="Calibri" charset="0"/>
                </a:rPr>
                <a:t>Staff Behavior</a:t>
              </a:r>
            </a:p>
          </p:txBody>
        </p:sp>
        <p:sp>
          <p:nvSpPr>
            <p:cNvPr id="67601" name="AutoShape 13"/>
            <p:cNvSpPr>
              <a:spLocks noChangeArrowheads="1"/>
            </p:cNvSpPr>
            <p:nvPr/>
          </p:nvSpPr>
          <p:spPr bwMode="auto">
            <a:xfrm flipV="1">
              <a:off x="1143000" y="2360613"/>
              <a:ext cx="814388" cy="868362"/>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67593" name="Group 21"/>
          <p:cNvGrpSpPr>
            <a:grpSpLocks/>
          </p:cNvGrpSpPr>
          <p:nvPr/>
        </p:nvGrpSpPr>
        <p:grpSpPr bwMode="auto">
          <a:xfrm>
            <a:off x="9136064" y="1428750"/>
            <a:ext cx="2078037" cy="2209800"/>
            <a:chOff x="6934200" y="1417955"/>
            <a:chExt cx="2078038" cy="2209636"/>
          </a:xfrm>
        </p:grpSpPr>
        <p:sp>
          <p:nvSpPr>
            <p:cNvPr id="67598" name="Text Box 9"/>
            <p:cNvSpPr txBox="1">
              <a:spLocks noChangeArrowheads="1"/>
            </p:cNvSpPr>
            <p:nvPr/>
          </p:nvSpPr>
          <p:spPr bwMode="auto">
            <a:xfrm>
              <a:off x="6934200" y="1417955"/>
              <a:ext cx="2078038" cy="1200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latin typeface="Calibri" charset="0"/>
                </a:rPr>
                <a:t>Supporting</a:t>
              </a:r>
            </a:p>
            <a:p>
              <a:pPr eaLnBrk="1" hangingPunct="1"/>
              <a:r>
                <a:rPr lang="en-US" altLang="x-none" b="1">
                  <a:latin typeface="Calibri" charset="0"/>
                </a:rPr>
                <a:t>Decision</a:t>
              </a:r>
            </a:p>
            <a:p>
              <a:pPr eaLnBrk="1" hangingPunct="1"/>
              <a:r>
                <a:rPr lang="en-US" altLang="x-none" b="1">
                  <a:latin typeface="Calibri" charset="0"/>
                </a:rPr>
                <a:t>Making</a:t>
              </a:r>
            </a:p>
          </p:txBody>
        </p:sp>
        <p:sp>
          <p:nvSpPr>
            <p:cNvPr id="67599" name="AutoShape 11"/>
            <p:cNvSpPr>
              <a:spLocks noChangeArrowheads="1"/>
            </p:cNvSpPr>
            <p:nvPr/>
          </p:nvSpPr>
          <p:spPr bwMode="auto">
            <a:xfrm rot="-10590488">
              <a:off x="6944545" y="2713191"/>
              <a:ext cx="762000" cy="914400"/>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12427 w 21600"/>
                <a:gd name="T13" fmla="*/ 3046 h 21600"/>
                <a:gd name="T14" fmla="*/ 17023 w 21600"/>
                <a:gd name="T15" fmla="*/ 9112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3046"/>
                  </a:lnTo>
                  <a:cubicBezTo>
                    <a:pt x="5564" y="3046"/>
                    <a:pt x="0" y="7126"/>
                    <a:pt x="0" y="12158"/>
                  </a:cubicBezTo>
                  <a:lnTo>
                    <a:pt x="0" y="21600"/>
                  </a:lnTo>
                  <a:lnTo>
                    <a:pt x="6200" y="21600"/>
                  </a:lnTo>
                  <a:lnTo>
                    <a:pt x="6200" y="12158"/>
                  </a:lnTo>
                  <a:cubicBezTo>
                    <a:pt x="6200" y="10476"/>
                    <a:pt x="8988" y="9112"/>
                    <a:pt x="12427" y="9112"/>
                  </a:cubicBezTo>
                  <a:lnTo>
                    <a:pt x="12427" y="12158"/>
                  </a:lnTo>
                  <a:lnTo>
                    <a:pt x="21600" y="6079"/>
                  </a:lnTo>
                  <a:close/>
                </a:path>
              </a:pathLst>
            </a:cu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67594" name="Group 25"/>
          <p:cNvGrpSpPr>
            <a:grpSpLocks/>
          </p:cNvGrpSpPr>
          <p:nvPr/>
        </p:nvGrpSpPr>
        <p:grpSpPr bwMode="auto">
          <a:xfrm>
            <a:off x="2981326" y="4300538"/>
            <a:ext cx="2399375" cy="1769300"/>
            <a:chOff x="1456633" y="4301032"/>
            <a:chExt cx="2399374" cy="1769496"/>
          </a:xfrm>
        </p:grpSpPr>
        <p:sp>
          <p:nvSpPr>
            <p:cNvPr id="67596" name="Text Box 10"/>
            <p:cNvSpPr txBox="1">
              <a:spLocks noChangeArrowheads="1"/>
            </p:cNvSpPr>
            <p:nvPr/>
          </p:nvSpPr>
          <p:spPr bwMode="auto">
            <a:xfrm>
              <a:off x="1456633" y="5239439"/>
              <a:ext cx="2399374" cy="83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latin typeface="Calibri" charset="0"/>
                </a:rPr>
                <a:t>Supporting</a:t>
              </a:r>
            </a:p>
            <a:p>
              <a:pPr eaLnBrk="1" hangingPunct="1"/>
              <a:r>
                <a:rPr lang="en-US" altLang="x-none" b="1">
                  <a:latin typeface="Calibri" charset="0"/>
                </a:rPr>
                <a:t>Student Behavior</a:t>
              </a:r>
            </a:p>
          </p:txBody>
        </p:sp>
        <p:sp>
          <p:nvSpPr>
            <p:cNvPr id="67597" name="AutoShape 12"/>
            <p:cNvSpPr>
              <a:spLocks noChangeArrowheads="1"/>
            </p:cNvSpPr>
            <p:nvPr/>
          </p:nvSpPr>
          <p:spPr bwMode="auto">
            <a:xfrm rot="-56667">
              <a:off x="2169800" y="4301032"/>
              <a:ext cx="762000" cy="915988"/>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12427 w 21600"/>
                <a:gd name="T13" fmla="*/ 3046 h 21600"/>
                <a:gd name="T14" fmla="*/ 17023 w 21600"/>
                <a:gd name="T15" fmla="*/ 9112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3046"/>
                  </a:lnTo>
                  <a:cubicBezTo>
                    <a:pt x="5564" y="3046"/>
                    <a:pt x="0" y="7126"/>
                    <a:pt x="0" y="12158"/>
                  </a:cubicBezTo>
                  <a:lnTo>
                    <a:pt x="0" y="21600"/>
                  </a:lnTo>
                  <a:lnTo>
                    <a:pt x="6200" y="21600"/>
                  </a:lnTo>
                  <a:lnTo>
                    <a:pt x="6200" y="12158"/>
                  </a:lnTo>
                  <a:cubicBezTo>
                    <a:pt x="6200" y="10476"/>
                    <a:pt x="8988" y="9112"/>
                    <a:pt x="12427" y="9112"/>
                  </a:cubicBezTo>
                  <a:lnTo>
                    <a:pt x="12427" y="12158"/>
                  </a:lnTo>
                  <a:lnTo>
                    <a:pt x="21600" y="6079"/>
                  </a:lnTo>
                  <a:close/>
                </a:path>
              </a:pathLst>
            </a:cu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24" name="Cloud Callout 23"/>
          <p:cNvSpPr/>
          <p:nvPr/>
        </p:nvSpPr>
        <p:spPr>
          <a:xfrm>
            <a:off x="6796089" y="4500564"/>
            <a:ext cx="3806825" cy="1406525"/>
          </a:xfrm>
          <a:prstGeom prst="cloudCallout">
            <a:avLst>
              <a:gd name="adj1" fmla="val -65213"/>
              <a:gd name="adj2" fmla="val -32793"/>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charset="0"/>
              <a:buChar char="•"/>
              <a:defRPr/>
            </a:pPr>
            <a:r>
              <a:rPr lang="en-US" dirty="0">
                <a:solidFill>
                  <a:srgbClr val="0000FF"/>
                </a:solidFill>
                <a:ea typeface="ＭＳ Ｐゴシック" charset="-128"/>
                <a:cs typeface="ＭＳ Ｐゴシック" charset="-128"/>
              </a:rPr>
              <a:t>  Smallest effort</a:t>
            </a:r>
          </a:p>
          <a:p>
            <a:pPr>
              <a:buFont typeface="Arial" charset="0"/>
              <a:buChar char="•"/>
              <a:defRPr/>
            </a:pPr>
            <a:r>
              <a:rPr lang="en-US" dirty="0">
                <a:solidFill>
                  <a:srgbClr val="0000FF"/>
                </a:solidFill>
                <a:ea typeface="ＭＳ Ｐゴシック" charset="-128"/>
                <a:cs typeface="ＭＳ Ｐゴシック" charset="-128"/>
              </a:rPr>
              <a:t>  Evidence-based</a:t>
            </a:r>
          </a:p>
          <a:p>
            <a:pPr>
              <a:buFont typeface="Arial" charset="0"/>
              <a:buChar char="•"/>
              <a:defRPr/>
            </a:pPr>
            <a:r>
              <a:rPr lang="en-US" dirty="0">
                <a:solidFill>
                  <a:srgbClr val="0000FF"/>
                </a:solidFill>
                <a:ea typeface="ＭＳ Ｐゴシック" charset="-128"/>
                <a:cs typeface="ＭＳ Ｐゴシック" charset="-128"/>
              </a:rPr>
              <a:t>  Biggest, durable </a:t>
            </a:r>
          </a:p>
          <a:p>
            <a:pPr>
              <a:defRPr/>
            </a:pPr>
            <a:r>
              <a:rPr lang="en-US" dirty="0">
                <a:solidFill>
                  <a:srgbClr val="0000FF"/>
                </a:solidFill>
                <a:ea typeface="ＭＳ Ｐゴシック" charset="-128"/>
                <a:cs typeface="ＭＳ Ｐゴシック" charset="-128"/>
              </a:rPr>
              <a:t>   effect</a:t>
            </a:r>
          </a:p>
        </p:txBody>
      </p:sp>
    </p:spTree>
    <p:extLst>
      <p:ext uri="{BB962C8B-B14F-4D97-AF65-F5344CB8AC3E}">
        <p14:creationId xmlns:p14="http://schemas.microsoft.com/office/powerpoint/2010/main" val="935978390"/>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6" presetClass="emph" presetSubtype="0" fill="hold" grpId="1" nodeType="withEffect">
                                  <p:stCondLst>
                                    <p:cond delay="0"/>
                                  </p:stCondLst>
                                  <p:childTnLst>
                                    <p:animScale>
                                      <p:cBhvr>
                                        <p:cTn id="10" dur="2000" fill="hold"/>
                                        <p:tgtEl>
                                          <p:spTgt spid="2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3276600" y="685800"/>
          <a:ext cx="60960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p:cNvGraphicFramePr/>
          <p:nvPr/>
        </p:nvGraphicFramePr>
        <p:xfrm>
          <a:off x="1143000" y="304800"/>
          <a:ext cx="5181600" cy="61214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58371" name="TextBox 13"/>
          <p:cNvSpPr txBox="1">
            <a:spLocks noChangeArrowheads="1"/>
          </p:cNvSpPr>
          <p:nvPr/>
        </p:nvSpPr>
        <p:spPr bwMode="auto">
          <a:xfrm>
            <a:off x="7162800" y="228600"/>
            <a:ext cx="33528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3600">
                <a:solidFill>
                  <a:schemeClr val="bg1"/>
                </a:solidFill>
              </a:rPr>
              <a:t>Continuum of Support for </a:t>
            </a:r>
            <a:r>
              <a:rPr lang="en-US" altLang="en-US" sz="3600">
                <a:solidFill>
                  <a:schemeClr val="bg1"/>
                </a:solidFill>
              </a:rPr>
              <a:t>“</a:t>
            </a:r>
            <a:r>
              <a:rPr lang="en-US" altLang="x-none" sz="3600">
                <a:solidFill>
                  <a:schemeClr val="bg1"/>
                </a:solidFill>
              </a:rPr>
              <a:t>Dylan</a:t>
            </a:r>
            <a:r>
              <a:rPr lang="en-US" altLang="en-US" sz="3600">
                <a:solidFill>
                  <a:schemeClr val="bg1"/>
                </a:solidFill>
              </a:rPr>
              <a:t>”</a:t>
            </a:r>
            <a:endParaRPr lang="en-US" altLang="x-none" sz="3600">
              <a:solidFill>
                <a:schemeClr val="bg1"/>
              </a:solidFill>
            </a:endParaRPr>
          </a:p>
        </p:txBody>
      </p:sp>
      <p:sp>
        <p:nvSpPr>
          <p:cNvPr id="9" name="5-Point Star 8"/>
          <p:cNvSpPr/>
          <p:nvPr/>
        </p:nvSpPr>
        <p:spPr>
          <a:xfrm>
            <a:off x="8534400" y="-762000"/>
            <a:ext cx="685800" cy="533400"/>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FF0000"/>
              </a:solidFill>
              <a:latin typeface="Arial"/>
            </a:endParaRPr>
          </a:p>
        </p:txBody>
      </p:sp>
      <p:cxnSp>
        <p:nvCxnSpPr>
          <p:cNvPr id="58373" name="Straight Connector 19"/>
          <p:cNvCxnSpPr>
            <a:cxnSpLocks noChangeShapeType="1"/>
          </p:cNvCxnSpPr>
          <p:nvPr/>
        </p:nvCxnSpPr>
        <p:spPr bwMode="auto">
          <a:xfrm rot="16200000" flipH="1">
            <a:off x="4191000" y="4876800"/>
            <a:ext cx="1371600" cy="3048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74" name="Straight Connector 23"/>
          <p:cNvCxnSpPr>
            <a:cxnSpLocks noChangeShapeType="1"/>
          </p:cNvCxnSpPr>
          <p:nvPr/>
        </p:nvCxnSpPr>
        <p:spPr bwMode="auto">
          <a:xfrm rot="5400000" flipH="1" flipV="1">
            <a:off x="3924300" y="4152900"/>
            <a:ext cx="2667000" cy="4572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75" name="Straight Connector 25"/>
          <p:cNvCxnSpPr>
            <a:cxnSpLocks noChangeShapeType="1"/>
          </p:cNvCxnSpPr>
          <p:nvPr/>
        </p:nvCxnSpPr>
        <p:spPr bwMode="auto">
          <a:xfrm rot="16200000" flipH="1">
            <a:off x="5219700" y="3314700"/>
            <a:ext cx="914400" cy="3810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76" name="Straight Connector 27"/>
          <p:cNvCxnSpPr>
            <a:cxnSpLocks noChangeShapeType="1"/>
          </p:cNvCxnSpPr>
          <p:nvPr/>
        </p:nvCxnSpPr>
        <p:spPr bwMode="auto">
          <a:xfrm rot="5400000" flipH="1" flipV="1">
            <a:off x="4762500" y="2705100"/>
            <a:ext cx="2362200" cy="1524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77" name="Straight Connector 29"/>
          <p:cNvCxnSpPr>
            <a:cxnSpLocks noChangeShapeType="1"/>
          </p:cNvCxnSpPr>
          <p:nvPr/>
        </p:nvCxnSpPr>
        <p:spPr bwMode="auto">
          <a:xfrm rot="5400000" flipH="1" flipV="1">
            <a:off x="6057900" y="1181100"/>
            <a:ext cx="533400" cy="1524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78" name="Straight Connector 31"/>
          <p:cNvCxnSpPr>
            <a:cxnSpLocks noChangeShapeType="1"/>
          </p:cNvCxnSpPr>
          <p:nvPr/>
        </p:nvCxnSpPr>
        <p:spPr bwMode="auto">
          <a:xfrm rot="5400000">
            <a:off x="5829301" y="4381501"/>
            <a:ext cx="2362200" cy="3175"/>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79" name="Straight Connector 33"/>
          <p:cNvCxnSpPr>
            <a:cxnSpLocks noChangeShapeType="1"/>
          </p:cNvCxnSpPr>
          <p:nvPr/>
        </p:nvCxnSpPr>
        <p:spPr bwMode="auto">
          <a:xfrm rot="5400000" flipH="1" flipV="1">
            <a:off x="6324600" y="4419600"/>
            <a:ext cx="1828800" cy="4572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80" name="Straight Connector 35"/>
          <p:cNvCxnSpPr>
            <a:cxnSpLocks noChangeShapeType="1"/>
          </p:cNvCxnSpPr>
          <p:nvPr/>
        </p:nvCxnSpPr>
        <p:spPr bwMode="auto">
          <a:xfrm rot="16200000" flipH="1">
            <a:off x="6515100" y="4686300"/>
            <a:ext cx="2438400" cy="5334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81" name="Straight Connector 39"/>
          <p:cNvCxnSpPr>
            <a:cxnSpLocks noChangeShapeType="1"/>
          </p:cNvCxnSpPr>
          <p:nvPr/>
        </p:nvCxnSpPr>
        <p:spPr bwMode="auto">
          <a:xfrm rot="16200000" flipH="1">
            <a:off x="5600700" y="2400300"/>
            <a:ext cx="2209800" cy="1524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82" name="Straight Connector 45"/>
          <p:cNvCxnSpPr>
            <a:cxnSpLocks noChangeShapeType="1"/>
          </p:cNvCxnSpPr>
          <p:nvPr/>
        </p:nvCxnSpPr>
        <p:spPr bwMode="auto">
          <a:xfrm flipV="1">
            <a:off x="6019800" y="1524000"/>
            <a:ext cx="228600" cy="762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83" name="Straight Connector 47"/>
          <p:cNvCxnSpPr>
            <a:cxnSpLocks noChangeShapeType="1"/>
          </p:cNvCxnSpPr>
          <p:nvPr/>
        </p:nvCxnSpPr>
        <p:spPr bwMode="auto">
          <a:xfrm rot="5400000" flipH="1" flipV="1">
            <a:off x="6705600" y="3276600"/>
            <a:ext cx="381000" cy="2286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cxnSp>
        <p:nvCxnSpPr>
          <p:cNvPr id="58384" name="Straight Connector 49"/>
          <p:cNvCxnSpPr>
            <a:cxnSpLocks noChangeShapeType="1"/>
          </p:cNvCxnSpPr>
          <p:nvPr/>
        </p:nvCxnSpPr>
        <p:spPr bwMode="auto">
          <a:xfrm rot="16200000" flipV="1">
            <a:off x="6324600" y="1066800"/>
            <a:ext cx="381000" cy="228600"/>
          </a:xfrm>
          <a:prstGeom prst="line">
            <a:avLst/>
          </a:prstGeom>
          <a:noFill/>
          <a:ln w="31750">
            <a:solidFill>
              <a:schemeClr val="tx1"/>
            </a:solidFill>
            <a:round/>
            <a:headEnd/>
            <a:tailEnd/>
          </a:ln>
          <a:extLst>
            <a:ext uri="{909E8E84-426E-40DD-AFC4-6F175D3DCCD1}">
              <a14:hiddenFill xmlns:a14="http://schemas.microsoft.com/office/drawing/2010/main">
                <a:noFill/>
              </a14:hiddenFill>
            </a:ext>
          </a:extLst>
        </p:spPr>
      </p:cxnSp>
      <p:sp>
        <p:nvSpPr>
          <p:cNvPr id="58385" name="TextBox 21"/>
          <p:cNvSpPr txBox="1">
            <a:spLocks noChangeArrowheads="1"/>
          </p:cNvSpPr>
          <p:nvPr/>
        </p:nvSpPr>
        <p:spPr bwMode="auto">
          <a:xfrm>
            <a:off x="5468938" y="1524001"/>
            <a:ext cx="8683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solidFill>
                  <a:srgbClr val="000000"/>
                </a:solidFill>
              </a:rPr>
              <a:t>Math</a:t>
            </a:r>
          </a:p>
        </p:txBody>
      </p:sp>
      <p:sp>
        <p:nvSpPr>
          <p:cNvPr id="58386" name="TextBox 22"/>
          <p:cNvSpPr txBox="1">
            <a:spLocks noChangeArrowheads="1"/>
          </p:cNvSpPr>
          <p:nvPr/>
        </p:nvSpPr>
        <p:spPr bwMode="auto">
          <a:xfrm>
            <a:off x="4492626" y="5562601"/>
            <a:ext cx="1330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solidFill>
                  <a:srgbClr val="000000"/>
                </a:solidFill>
              </a:rPr>
              <a:t>Reading</a:t>
            </a:r>
          </a:p>
        </p:txBody>
      </p:sp>
      <p:sp>
        <p:nvSpPr>
          <p:cNvPr id="58387" name="TextBox 24"/>
          <p:cNvSpPr txBox="1">
            <a:spLocks noChangeArrowheads="1"/>
          </p:cNvSpPr>
          <p:nvPr/>
        </p:nvSpPr>
        <p:spPr bwMode="auto">
          <a:xfrm>
            <a:off x="4430713" y="3657601"/>
            <a:ext cx="2711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solidFill>
                  <a:srgbClr val="000000"/>
                </a:solidFill>
              </a:rPr>
              <a:t>Adult relationships</a:t>
            </a:r>
          </a:p>
        </p:txBody>
      </p:sp>
      <p:sp>
        <p:nvSpPr>
          <p:cNvPr id="58388" name="TextBox 26"/>
          <p:cNvSpPr txBox="1">
            <a:spLocks noChangeArrowheads="1"/>
          </p:cNvSpPr>
          <p:nvPr/>
        </p:nvSpPr>
        <p:spPr bwMode="auto">
          <a:xfrm>
            <a:off x="5545138" y="685801"/>
            <a:ext cx="170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solidFill>
                  <a:srgbClr val="000000"/>
                </a:solidFill>
              </a:rPr>
              <a:t>Anger Mgt.</a:t>
            </a:r>
          </a:p>
        </p:txBody>
      </p:sp>
      <p:sp>
        <p:nvSpPr>
          <p:cNvPr id="58389" name="TextBox 28"/>
          <p:cNvSpPr txBox="1">
            <a:spLocks noChangeArrowheads="1"/>
          </p:cNvSpPr>
          <p:nvPr/>
        </p:nvSpPr>
        <p:spPr bwMode="auto">
          <a:xfrm>
            <a:off x="6607175" y="4572001"/>
            <a:ext cx="17224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solidFill>
                  <a:srgbClr val="000000"/>
                </a:solidFill>
              </a:rPr>
              <a:t>Attendance</a:t>
            </a:r>
          </a:p>
        </p:txBody>
      </p:sp>
      <p:sp>
        <p:nvSpPr>
          <p:cNvPr id="58390" name="TextBox 30"/>
          <p:cNvSpPr txBox="1">
            <a:spLocks noChangeArrowheads="1"/>
          </p:cNvSpPr>
          <p:nvPr/>
        </p:nvSpPr>
        <p:spPr bwMode="auto">
          <a:xfrm>
            <a:off x="6780213" y="5889626"/>
            <a:ext cx="2355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solidFill>
                  <a:srgbClr val="000000"/>
                </a:solidFill>
              </a:rPr>
              <a:t>Peer Interaction</a:t>
            </a:r>
          </a:p>
        </p:txBody>
      </p:sp>
      <p:sp>
        <p:nvSpPr>
          <p:cNvPr id="58391" name="TextBox 32"/>
          <p:cNvSpPr txBox="1">
            <a:spLocks noChangeArrowheads="1"/>
          </p:cNvSpPr>
          <p:nvPr/>
        </p:nvSpPr>
        <p:spPr bwMode="auto">
          <a:xfrm>
            <a:off x="6421438" y="2857501"/>
            <a:ext cx="1281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solidFill>
                  <a:srgbClr val="000000"/>
                </a:solidFill>
              </a:rPr>
              <a:t>Science</a:t>
            </a:r>
          </a:p>
        </p:txBody>
      </p:sp>
      <p:sp>
        <p:nvSpPr>
          <p:cNvPr id="26649" name="TextBox 1"/>
          <p:cNvSpPr txBox="1">
            <a:spLocks noChangeArrowheads="1"/>
          </p:cNvSpPr>
          <p:nvPr/>
        </p:nvSpPr>
        <p:spPr bwMode="auto">
          <a:xfrm>
            <a:off x="3165475" y="2827338"/>
            <a:ext cx="6343650" cy="25844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5400" b="1">
                <a:solidFill>
                  <a:srgbClr val="FF0000"/>
                </a:solidFill>
              </a:rPr>
              <a:t>LABEL__________</a:t>
            </a:r>
          </a:p>
          <a:p>
            <a:pPr algn="ctr" eaLnBrk="1" hangingPunct="1"/>
            <a:r>
              <a:rPr lang="en-US" altLang="x-none" sz="5400" b="1">
                <a:solidFill>
                  <a:srgbClr val="FF0000"/>
                </a:solidFill>
              </a:rPr>
              <a:t>NOT</a:t>
            </a:r>
          </a:p>
          <a:p>
            <a:pPr algn="ctr" eaLnBrk="1" hangingPunct="1"/>
            <a:r>
              <a:rPr lang="en-US" altLang="x-none" sz="5400" b="1">
                <a:solidFill>
                  <a:srgbClr val="FF0000"/>
                </a:solidFill>
              </a:rPr>
              <a:t>_______________ </a:t>
            </a:r>
          </a:p>
        </p:txBody>
      </p:sp>
      <p:sp>
        <p:nvSpPr>
          <p:cNvPr id="2" name="TextBox 1"/>
          <p:cNvSpPr txBox="1">
            <a:spLocks noChangeArrowheads="1"/>
          </p:cNvSpPr>
          <p:nvPr/>
        </p:nvSpPr>
        <p:spPr bwMode="auto">
          <a:xfrm>
            <a:off x="5580064" y="2784476"/>
            <a:ext cx="37925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sz="5400" b="1"/>
              <a:t>BEHAVIOR</a:t>
            </a:r>
            <a:endParaRPr lang="en-US" altLang="x-none" sz="5400"/>
          </a:p>
        </p:txBody>
      </p:sp>
      <p:sp>
        <p:nvSpPr>
          <p:cNvPr id="6" name="TextBox 5"/>
          <p:cNvSpPr txBox="1">
            <a:spLocks noChangeArrowheads="1"/>
          </p:cNvSpPr>
          <p:nvPr/>
        </p:nvSpPr>
        <p:spPr bwMode="auto">
          <a:xfrm>
            <a:off x="4291014" y="4460875"/>
            <a:ext cx="4148137"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5400" b="1">
                <a:solidFill>
                  <a:srgbClr val="000000"/>
                </a:solidFill>
              </a:rPr>
              <a:t>STUDENTS!</a:t>
            </a:r>
          </a:p>
        </p:txBody>
      </p:sp>
    </p:spTree>
    <p:extLst>
      <p:ext uri="{BB962C8B-B14F-4D97-AF65-F5344CB8AC3E}">
        <p14:creationId xmlns:p14="http://schemas.microsoft.com/office/powerpoint/2010/main" val="202623342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49"/>
                                        </p:tgtEl>
                                        <p:attrNameLst>
                                          <p:attrName>style.visibility</p:attrName>
                                        </p:attrNameLst>
                                      </p:cBhvr>
                                      <p:to>
                                        <p:strVal val="visible"/>
                                      </p:to>
                                    </p:set>
                                    <p:anim calcmode="lin" valueType="num">
                                      <p:cBhvr additive="base">
                                        <p:cTn id="7" dur="500" fill="hold"/>
                                        <p:tgtEl>
                                          <p:spTgt spid="26649"/>
                                        </p:tgtEl>
                                        <p:attrNameLst>
                                          <p:attrName>ppt_x</p:attrName>
                                        </p:attrNameLst>
                                      </p:cBhvr>
                                      <p:tavLst>
                                        <p:tav tm="0">
                                          <p:val>
                                            <p:strVal val="#ppt_x"/>
                                          </p:val>
                                        </p:tav>
                                        <p:tav tm="100000">
                                          <p:val>
                                            <p:strVal val="#ppt_x"/>
                                          </p:val>
                                        </p:tav>
                                      </p:tavLst>
                                    </p:anim>
                                    <p:anim calcmode="lin" valueType="num">
                                      <p:cBhvr additive="base">
                                        <p:cTn id="8" dur="500" fill="hold"/>
                                        <p:tgtEl>
                                          <p:spTgt spid="2664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49" grpId="0" animBg="1"/>
      <p:bldP spid="2"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ChangeArrowheads="1"/>
          </p:cNvSpPr>
          <p:nvPr/>
        </p:nvSpPr>
        <p:spPr bwMode="auto">
          <a:xfrm>
            <a:off x="1981200" y="60229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23554" name="Rectangle 3"/>
          <p:cNvSpPr>
            <a:spLocks noChangeArrowheads="1"/>
          </p:cNvSpPr>
          <p:nvPr/>
        </p:nvSpPr>
        <p:spPr bwMode="auto">
          <a:xfrm>
            <a:off x="4440238" y="5751513"/>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23555" name="Oval 4"/>
          <p:cNvSpPr>
            <a:spLocks noChangeArrowheads="1"/>
          </p:cNvSpPr>
          <p:nvPr/>
        </p:nvSpPr>
        <p:spPr bwMode="auto">
          <a:xfrm>
            <a:off x="4146550" y="1306514"/>
            <a:ext cx="4110038" cy="4111625"/>
          </a:xfrm>
          <a:prstGeom prst="ellipse">
            <a:avLst/>
          </a:prstGeom>
          <a:solidFill>
            <a:srgbClr val="FFFF00"/>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grpSp>
        <p:nvGrpSpPr>
          <p:cNvPr id="2" name="Group 23"/>
          <p:cNvGrpSpPr>
            <a:grpSpLocks/>
          </p:cNvGrpSpPr>
          <p:nvPr/>
        </p:nvGrpSpPr>
        <p:grpSpPr bwMode="auto">
          <a:xfrm>
            <a:off x="2776538" y="1143000"/>
            <a:ext cx="3625850" cy="2736850"/>
            <a:chOff x="1474788" y="1123950"/>
            <a:chExt cx="3625850" cy="2736850"/>
          </a:xfrm>
        </p:grpSpPr>
        <p:sp>
          <p:nvSpPr>
            <p:cNvPr id="23566" name="Oval 5"/>
            <p:cNvSpPr>
              <a:spLocks noChangeArrowheads="1"/>
            </p:cNvSpPr>
            <p:nvPr/>
          </p:nvSpPr>
          <p:spPr bwMode="auto">
            <a:xfrm>
              <a:off x="3043238" y="1803400"/>
              <a:ext cx="2057400" cy="2057400"/>
            </a:xfrm>
            <a:prstGeom prst="ellipse">
              <a:avLst/>
            </a:prstGeom>
            <a:solidFill>
              <a:srgbClr val="00B050">
                <a:alpha val="50195"/>
              </a:srgbClr>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dirty="0"/>
                <a:t>Systems</a:t>
              </a:r>
            </a:p>
          </p:txBody>
        </p:sp>
        <p:sp>
          <p:nvSpPr>
            <p:cNvPr id="23567" name="Rectangle 11"/>
            <p:cNvSpPr>
              <a:spLocks noChangeArrowheads="1"/>
            </p:cNvSpPr>
            <p:nvPr/>
          </p:nvSpPr>
          <p:spPr bwMode="auto">
            <a:xfrm>
              <a:off x="1474788" y="1123950"/>
              <a:ext cx="188595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Supporting</a:t>
              </a:r>
            </a:p>
            <a:p>
              <a:r>
                <a:rPr lang="en-US" altLang="x-none">
                  <a:latin typeface="Times New Roman" charset="0"/>
                </a:rPr>
                <a:t>Staff Behavior</a:t>
              </a:r>
            </a:p>
          </p:txBody>
        </p:sp>
        <p:sp>
          <p:nvSpPr>
            <p:cNvPr id="23568" name="Freeform 14"/>
            <p:cNvSpPr>
              <a:spLocks/>
            </p:cNvSpPr>
            <p:nvPr/>
          </p:nvSpPr>
          <p:spPr bwMode="auto">
            <a:xfrm>
              <a:off x="1785938" y="2038350"/>
              <a:ext cx="731837" cy="782638"/>
            </a:xfrm>
            <a:custGeom>
              <a:avLst/>
              <a:gdLst>
                <a:gd name="T0" fmla="*/ 2147483647 w 461"/>
                <a:gd name="T1" fmla="*/ 2147483647 h 493"/>
                <a:gd name="T2" fmla="*/ 2147483647 w 461"/>
                <a:gd name="T3" fmla="*/ 2147483647 h 493"/>
                <a:gd name="T4" fmla="*/ 2147483647 w 461"/>
                <a:gd name="T5" fmla="*/ 2147483647 h 493"/>
                <a:gd name="T6" fmla="*/ 2147483647 w 461"/>
                <a:gd name="T7" fmla="*/ 2147483647 h 493"/>
                <a:gd name="T8" fmla="*/ 2147483647 w 461"/>
                <a:gd name="T9" fmla="*/ 2147483647 h 493"/>
                <a:gd name="T10" fmla="*/ 2147483647 w 461"/>
                <a:gd name="T11" fmla="*/ 2147483647 h 493"/>
                <a:gd name="T12" fmla="*/ 2147483647 w 461"/>
                <a:gd name="T13" fmla="*/ 2147483647 h 493"/>
                <a:gd name="T14" fmla="*/ 2147483647 w 461"/>
                <a:gd name="T15" fmla="*/ 2147483647 h 493"/>
                <a:gd name="T16" fmla="*/ 2147483647 w 461"/>
                <a:gd name="T17" fmla="*/ 2147483647 h 493"/>
                <a:gd name="T18" fmla="*/ 2147483647 w 461"/>
                <a:gd name="T19" fmla="*/ 2147483647 h 493"/>
                <a:gd name="T20" fmla="*/ 2147483647 w 461"/>
                <a:gd name="T21" fmla="*/ 2147483647 h 493"/>
                <a:gd name="T22" fmla="*/ 2147483647 w 461"/>
                <a:gd name="T23" fmla="*/ 2147483647 h 493"/>
                <a:gd name="T24" fmla="*/ 2147483647 w 461"/>
                <a:gd name="T25" fmla="*/ 2147483647 h 493"/>
                <a:gd name="T26" fmla="*/ 2147483647 w 461"/>
                <a:gd name="T27" fmla="*/ 2147483647 h 493"/>
                <a:gd name="T28" fmla="*/ 2147483647 w 461"/>
                <a:gd name="T29" fmla="*/ 2147483647 h 493"/>
                <a:gd name="T30" fmla="*/ 0 w 461"/>
                <a:gd name="T31" fmla="*/ 2147483647 h 493"/>
                <a:gd name="T32" fmla="*/ 0 w 461"/>
                <a:gd name="T33" fmla="*/ 0 h 493"/>
                <a:gd name="T34" fmla="*/ 2147483647 w 461"/>
                <a:gd name="T35" fmla="*/ 0 h 493"/>
                <a:gd name="T36" fmla="*/ 2147483647 w 461"/>
                <a:gd name="T37" fmla="*/ 2147483647 h 493"/>
                <a:gd name="T38" fmla="*/ 2147483647 w 461"/>
                <a:gd name="T39" fmla="*/ 2147483647 h 493"/>
                <a:gd name="T40" fmla="*/ 2147483647 w 461"/>
                <a:gd name="T41" fmla="*/ 2147483647 h 493"/>
                <a:gd name="T42" fmla="*/ 2147483647 w 461"/>
                <a:gd name="T43" fmla="*/ 2147483647 h 493"/>
                <a:gd name="T44" fmla="*/ 2147483647 w 461"/>
                <a:gd name="T45" fmla="*/ 2147483647 h 493"/>
                <a:gd name="T46" fmla="*/ 2147483647 w 461"/>
                <a:gd name="T47" fmla="*/ 2147483647 h 493"/>
                <a:gd name="T48" fmla="*/ 2147483647 w 461"/>
                <a:gd name="T49" fmla="*/ 2147483647 h 493"/>
                <a:gd name="T50" fmla="*/ 2147483647 w 461"/>
                <a:gd name="T51" fmla="*/ 2147483647 h 493"/>
                <a:gd name="T52" fmla="*/ 2147483647 w 461"/>
                <a:gd name="T53" fmla="*/ 2147483647 h 493"/>
                <a:gd name="T54" fmla="*/ 2147483647 w 461"/>
                <a:gd name="T55" fmla="*/ 2147483647 h 493"/>
                <a:gd name="T56" fmla="*/ 2147483647 w 461"/>
                <a:gd name="T57" fmla="*/ 2147483647 h 493"/>
                <a:gd name="T58" fmla="*/ 2147483647 w 461"/>
                <a:gd name="T59" fmla="*/ 2147483647 h 49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61"/>
                <a:gd name="T91" fmla="*/ 0 h 493"/>
                <a:gd name="T92" fmla="*/ 461 w 461"/>
                <a:gd name="T93" fmla="*/ 493 h 49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61" h="493">
                  <a:moveTo>
                    <a:pt x="460" y="352"/>
                  </a:moveTo>
                  <a:lnTo>
                    <a:pt x="321" y="492"/>
                  </a:lnTo>
                  <a:lnTo>
                    <a:pt x="321" y="425"/>
                  </a:lnTo>
                  <a:lnTo>
                    <a:pt x="265" y="425"/>
                  </a:lnTo>
                  <a:lnTo>
                    <a:pt x="212" y="422"/>
                  </a:lnTo>
                  <a:lnTo>
                    <a:pt x="161" y="408"/>
                  </a:lnTo>
                  <a:lnTo>
                    <a:pt x="117" y="390"/>
                  </a:lnTo>
                  <a:lnTo>
                    <a:pt x="78" y="363"/>
                  </a:lnTo>
                  <a:lnTo>
                    <a:pt x="60" y="348"/>
                  </a:lnTo>
                  <a:lnTo>
                    <a:pt x="46" y="331"/>
                  </a:lnTo>
                  <a:lnTo>
                    <a:pt x="32" y="313"/>
                  </a:lnTo>
                  <a:lnTo>
                    <a:pt x="21" y="296"/>
                  </a:lnTo>
                  <a:lnTo>
                    <a:pt x="12" y="278"/>
                  </a:lnTo>
                  <a:lnTo>
                    <a:pt x="5" y="258"/>
                  </a:lnTo>
                  <a:lnTo>
                    <a:pt x="2" y="234"/>
                  </a:lnTo>
                  <a:lnTo>
                    <a:pt x="0" y="214"/>
                  </a:lnTo>
                  <a:lnTo>
                    <a:pt x="0" y="0"/>
                  </a:lnTo>
                  <a:lnTo>
                    <a:pt x="139" y="0"/>
                  </a:lnTo>
                  <a:lnTo>
                    <a:pt x="139" y="214"/>
                  </a:lnTo>
                  <a:lnTo>
                    <a:pt x="140" y="229"/>
                  </a:lnTo>
                  <a:lnTo>
                    <a:pt x="149" y="240"/>
                  </a:lnTo>
                  <a:lnTo>
                    <a:pt x="159" y="252"/>
                  </a:lnTo>
                  <a:lnTo>
                    <a:pt x="176" y="261"/>
                  </a:lnTo>
                  <a:lnTo>
                    <a:pt x="194" y="270"/>
                  </a:lnTo>
                  <a:lnTo>
                    <a:pt x="215" y="275"/>
                  </a:lnTo>
                  <a:lnTo>
                    <a:pt x="240" y="282"/>
                  </a:lnTo>
                  <a:lnTo>
                    <a:pt x="265" y="282"/>
                  </a:lnTo>
                  <a:lnTo>
                    <a:pt x="321" y="282"/>
                  </a:lnTo>
                  <a:lnTo>
                    <a:pt x="321" y="214"/>
                  </a:lnTo>
                  <a:lnTo>
                    <a:pt x="460" y="352"/>
                  </a:lnTo>
                </a:path>
              </a:pathLst>
            </a:custGeom>
            <a:solidFill>
              <a:srgbClr val="FFFF00"/>
            </a:solidFill>
            <a:ln w="12700" cap="rnd">
              <a:solidFill>
                <a:schemeClr val="tx1"/>
              </a:solidFill>
              <a:round/>
              <a:headEnd/>
              <a:tailEnd/>
            </a:ln>
          </p:spPr>
          <p:txBody>
            <a:bodyPr/>
            <a:lstStyle/>
            <a:p>
              <a:endParaRPr lang="en-US"/>
            </a:p>
          </p:txBody>
        </p:sp>
      </p:grpSp>
      <p:grpSp>
        <p:nvGrpSpPr>
          <p:cNvPr id="3" name="Group 22"/>
          <p:cNvGrpSpPr>
            <a:grpSpLocks/>
          </p:cNvGrpSpPr>
          <p:nvPr/>
        </p:nvGrpSpPr>
        <p:grpSpPr bwMode="auto">
          <a:xfrm>
            <a:off x="3614738" y="3124200"/>
            <a:ext cx="3960812" cy="2965450"/>
            <a:chOff x="2281238" y="3048000"/>
            <a:chExt cx="3960812" cy="2965450"/>
          </a:xfrm>
        </p:grpSpPr>
        <p:sp>
          <p:nvSpPr>
            <p:cNvPr id="23563" name="Oval 7"/>
            <p:cNvSpPr>
              <a:spLocks noChangeArrowheads="1"/>
            </p:cNvSpPr>
            <p:nvPr/>
          </p:nvSpPr>
          <p:spPr bwMode="auto">
            <a:xfrm>
              <a:off x="3886200" y="3048000"/>
              <a:ext cx="2057400" cy="2057400"/>
            </a:xfrm>
            <a:prstGeom prst="ellipse">
              <a:avLst/>
            </a:prstGeom>
            <a:solidFill>
              <a:schemeClr val="bg2"/>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dirty="0"/>
                <a:t>Practices</a:t>
              </a:r>
            </a:p>
          </p:txBody>
        </p:sp>
        <p:sp>
          <p:nvSpPr>
            <p:cNvPr id="23564" name="Rectangle 13"/>
            <p:cNvSpPr>
              <a:spLocks noChangeArrowheads="1"/>
            </p:cNvSpPr>
            <p:nvPr/>
          </p:nvSpPr>
          <p:spPr bwMode="auto">
            <a:xfrm>
              <a:off x="2281238" y="5505450"/>
              <a:ext cx="39608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Supporting Student Behavior</a:t>
              </a:r>
            </a:p>
          </p:txBody>
        </p:sp>
        <p:sp>
          <p:nvSpPr>
            <p:cNvPr id="23565" name="Freeform 15"/>
            <p:cNvSpPr>
              <a:spLocks/>
            </p:cNvSpPr>
            <p:nvPr/>
          </p:nvSpPr>
          <p:spPr bwMode="auto">
            <a:xfrm>
              <a:off x="2814638" y="4724400"/>
              <a:ext cx="684212" cy="831850"/>
            </a:xfrm>
            <a:custGeom>
              <a:avLst/>
              <a:gdLst>
                <a:gd name="T0" fmla="*/ 2147483647 w 431"/>
                <a:gd name="T1" fmla="*/ 2147483647 h 524"/>
                <a:gd name="T2" fmla="*/ 2147483647 w 431"/>
                <a:gd name="T3" fmla="*/ 0 h 524"/>
                <a:gd name="T4" fmla="*/ 2147483647 w 431"/>
                <a:gd name="T5" fmla="*/ 2147483647 h 524"/>
                <a:gd name="T6" fmla="*/ 2147483647 w 431"/>
                <a:gd name="T7" fmla="*/ 2147483647 h 524"/>
                <a:gd name="T8" fmla="*/ 2147483647 w 431"/>
                <a:gd name="T9" fmla="*/ 2147483647 h 524"/>
                <a:gd name="T10" fmla="*/ 2147483647 w 431"/>
                <a:gd name="T11" fmla="*/ 2147483647 h 524"/>
                <a:gd name="T12" fmla="*/ 2147483647 w 431"/>
                <a:gd name="T13" fmla="*/ 2147483647 h 524"/>
                <a:gd name="T14" fmla="*/ 2147483647 w 431"/>
                <a:gd name="T15" fmla="*/ 2147483647 h 524"/>
                <a:gd name="T16" fmla="*/ 2147483647 w 431"/>
                <a:gd name="T17" fmla="*/ 2147483647 h 524"/>
                <a:gd name="T18" fmla="*/ 2147483647 w 431"/>
                <a:gd name="T19" fmla="*/ 2147483647 h 524"/>
                <a:gd name="T20" fmla="*/ 0 w 431"/>
                <a:gd name="T21" fmla="*/ 2147483647 h 524"/>
                <a:gd name="T22" fmla="*/ 2147483647 w 431"/>
                <a:gd name="T23" fmla="*/ 2147483647 h 524"/>
                <a:gd name="T24" fmla="*/ 2147483647 w 431"/>
                <a:gd name="T25" fmla="*/ 2147483647 h 524"/>
                <a:gd name="T26" fmla="*/ 2147483647 w 431"/>
                <a:gd name="T27" fmla="*/ 2147483647 h 524"/>
                <a:gd name="T28" fmla="*/ 2147483647 w 431"/>
                <a:gd name="T29" fmla="*/ 2147483647 h 524"/>
                <a:gd name="T30" fmla="*/ 2147483647 w 431"/>
                <a:gd name="T31" fmla="*/ 2147483647 h 524"/>
                <a:gd name="T32" fmla="*/ 2147483647 w 431"/>
                <a:gd name="T33" fmla="*/ 2147483647 h 524"/>
                <a:gd name="T34" fmla="*/ 2147483647 w 431"/>
                <a:gd name="T35" fmla="*/ 2147483647 h 524"/>
                <a:gd name="T36" fmla="*/ 2147483647 w 431"/>
                <a:gd name="T37" fmla="*/ 2147483647 h 524"/>
                <a:gd name="T38" fmla="*/ 2147483647 w 431"/>
                <a:gd name="T39" fmla="*/ 2147483647 h 524"/>
                <a:gd name="T40" fmla="*/ 2147483647 w 431"/>
                <a:gd name="T41" fmla="*/ 2147483647 h 524"/>
                <a:gd name="T42" fmla="*/ 2147483647 w 431"/>
                <a:gd name="T43" fmla="*/ 2147483647 h 524"/>
                <a:gd name="T44" fmla="*/ 2147483647 w 431"/>
                <a:gd name="T45" fmla="*/ 2147483647 h 5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31"/>
                <a:gd name="T70" fmla="*/ 0 h 524"/>
                <a:gd name="T71" fmla="*/ 431 w 431"/>
                <a:gd name="T72" fmla="*/ 524 h 52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31" h="524">
                  <a:moveTo>
                    <a:pt x="430" y="144"/>
                  </a:moveTo>
                  <a:lnTo>
                    <a:pt x="243" y="0"/>
                  </a:lnTo>
                  <a:lnTo>
                    <a:pt x="246" y="72"/>
                  </a:lnTo>
                  <a:lnTo>
                    <a:pt x="195" y="77"/>
                  </a:lnTo>
                  <a:lnTo>
                    <a:pt x="149" y="93"/>
                  </a:lnTo>
                  <a:lnTo>
                    <a:pt x="107" y="113"/>
                  </a:lnTo>
                  <a:lnTo>
                    <a:pt x="70" y="139"/>
                  </a:lnTo>
                  <a:lnTo>
                    <a:pt x="40" y="175"/>
                  </a:lnTo>
                  <a:lnTo>
                    <a:pt x="17" y="211"/>
                  </a:lnTo>
                  <a:lnTo>
                    <a:pt x="3" y="251"/>
                  </a:lnTo>
                  <a:lnTo>
                    <a:pt x="0" y="298"/>
                  </a:lnTo>
                  <a:lnTo>
                    <a:pt x="3" y="523"/>
                  </a:lnTo>
                  <a:lnTo>
                    <a:pt x="127" y="518"/>
                  </a:lnTo>
                  <a:lnTo>
                    <a:pt x="124" y="293"/>
                  </a:lnTo>
                  <a:lnTo>
                    <a:pt x="127" y="277"/>
                  </a:lnTo>
                  <a:lnTo>
                    <a:pt x="133" y="262"/>
                  </a:lnTo>
                  <a:lnTo>
                    <a:pt x="144" y="251"/>
                  </a:lnTo>
                  <a:lnTo>
                    <a:pt x="161" y="241"/>
                  </a:lnTo>
                  <a:lnTo>
                    <a:pt x="178" y="231"/>
                  </a:lnTo>
                  <a:lnTo>
                    <a:pt x="198" y="226"/>
                  </a:lnTo>
                  <a:lnTo>
                    <a:pt x="246" y="216"/>
                  </a:lnTo>
                  <a:lnTo>
                    <a:pt x="249" y="293"/>
                  </a:lnTo>
                  <a:lnTo>
                    <a:pt x="430" y="144"/>
                  </a:lnTo>
                </a:path>
              </a:pathLst>
            </a:custGeom>
            <a:solidFill>
              <a:srgbClr val="FFFF00"/>
            </a:solidFill>
            <a:ln w="12700" cap="rnd">
              <a:solidFill>
                <a:schemeClr val="tx1"/>
              </a:solidFill>
              <a:round/>
              <a:headEnd/>
              <a:tailEnd/>
            </a:ln>
          </p:spPr>
          <p:txBody>
            <a:bodyPr/>
            <a:lstStyle/>
            <a:p>
              <a:endParaRPr lang="en-US"/>
            </a:p>
          </p:txBody>
        </p:sp>
      </p:grpSp>
      <p:sp>
        <p:nvSpPr>
          <p:cNvPr id="23558" name="Rectangle 16"/>
          <p:cNvSpPr>
            <a:spLocks noChangeArrowheads="1"/>
          </p:cNvSpPr>
          <p:nvPr/>
        </p:nvSpPr>
        <p:spPr bwMode="auto">
          <a:xfrm>
            <a:off x="5286375" y="1441451"/>
            <a:ext cx="16764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OUTCOMES</a:t>
            </a:r>
          </a:p>
        </p:txBody>
      </p:sp>
      <p:grpSp>
        <p:nvGrpSpPr>
          <p:cNvPr id="4" name="Group 24"/>
          <p:cNvGrpSpPr>
            <a:grpSpLocks/>
          </p:cNvGrpSpPr>
          <p:nvPr/>
        </p:nvGrpSpPr>
        <p:grpSpPr bwMode="auto">
          <a:xfrm>
            <a:off x="5976939" y="1143001"/>
            <a:ext cx="3398837" cy="2759075"/>
            <a:chOff x="4719638" y="1212850"/>
            <a:chExt cx="3398837" cy="2759075"/>
          </a:xfrm>
        </p:grpSpPr>
        <p:sp>
          <p:nvSpPr>
            <p:cNvPr id="23560" name="Oval 6"/>
            <p:cNvSpPr>
              <a:spLocks noChangeArrowheads="1"/>
            </p:cNvSpPr>
            <p:nvPr/>
          </p:nvSpPr>
          <p:spPr bwMode="auto">
            <a:xfrm>
              <a:off x="4719638" y="1914525"/>
              <a:ext cx="2057400" cy="2057400"/>
            </a:xfrm>
            <a:prstGeom prst="ellipse">
              <a:avLst/>
            </a:prstGeom>
            <a:solidFill>
              <a:srgbClr val="FF0000">
                <a:alpha val="70979"/>
              </a:srgbClr>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dirty="0"/>
                <a:t>     Data</a:t>
              </a:r>
            </a:p>
          </p:txBody>
        </p:sp>
        <p:sp>
          <p:nvSpPr>
            <p:cNvPr id="23561" name="Rectangle 12"/>
            <p:cNvSpPr>
              <a:spLocks noChangeArrowheads="1"/>
            </p:cNvSpPr>
            <p:nvPr/>
          </p:nvSpPr>
          <p:spPr bwMode="auto">
            <a:xfrm>
              <a:off x="6319838" y="1212850"/>
              <a:ext cx="1798637"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Supporting</a:t>
              </a:r>
            </a:p>
            <a:p>
              <a:r>
                <a:rPr lang="en-US" altLang="x-none">
                  <a:latin typeface="Times New Roman" charset="0"/>
                </a:rPr>
                <a:t>Decision Making</a:t>
              </a:r>
            </a:p>
          </p:txBody>
        </p:sp>
        <p:sp>
          <p:nvSpPr>
            <p:cNvPr id="23562" name="Freeform 19"/>
            <p:cNvSpPr>
              <a:spLocks/>
            </p:cNvSpPr>
            <p:nvPr/>
          </p:nvSpPr>
          <p:spPr bwMode="auto">
            <a:xfrm rot="10800000" flipV="1">
              <a:off x="6929438" y="2114550"/>
              <a:ext cx="731837" cy="782638"/>
            </a:xfrm>
            <a:custGeom>
              <a:avLst/>
              <a:gdLst>
                <a:gd name="T0" fmla="*/ 2147483647 w 461"/>
                <a:gd name="T1" fmla="*/ 2147483647 h 493"/>
                <a:gd name="T2" fmla="*/ 2147483647 w 461"/>
                <a:gd name="T3" fmla="*/ 2147483647 h 493"/>
                <a:gd name="T4" fmla="*/ 2147483647 w 461"/>
                <a:gd name="T5" fmla="*/ 2147483647 h 493"/>
                <a:gd name="T6" fmla="*/ 2147483647 w 461"/>
                <a:gd name="T7" fmla="*/ 2147483647 h 493"/>
                <a:gd name="T8" fmla="*/ 2147483647 w 461"/>
                <a:gd name="T9" fmla="*/ 2147483647 h 493"/>
                <a:gd name="T10" fmla="*/ 2147483647 w 461"/>
                <a:gd name="T11" fmla="*/ 2147483647 h 493"/>
                <a:gd name="T12" fmla="*/ 2147483647 w 461"/>
                <a:gd name="T13" fmla="*/ 2147483647 h 493"/>
                <a:gd name="T14" fmla="*/ 2147483647 w 461"/>
                <a:gd name="T15" fmla="*/ 2147483647 h 493"/>
                <a:gd name="T16" fmla="*/ 2147483647 w 461"/>
                <a:gd name="T17" fmla="*/ 2147483647 h 493"/>
                <a:gd name="T18" fmla="*/ 2147483647 w 461"/>
                <a:gd name="T19" fmla="*/ 2147483647 h 493"/>
                <a:gd name="T20" fmla="*/ 2147483647 w 461"/>
                <a:gd name="T21" fmla="*/ 2147483647 h 493"/>
                <a:gd name="T22" fmla="*/ 2147483647 w 461"/>
                <a:gd name="T23" fmla="*/ 2147483647 h 493"/>
                <a:gd name="T24" fmla="*/ 2147483647 w 461"/>
                <a:gd name="T25" fmla="*/ 2147483647 h 493"/>
                <a:gd name="T26" fmla="*/ 2147483647 w 461"/>
                <a:gd name="T27" fmla="*/ 2147483647 h 493"/>
                <a:gd name="T28" fmla="*/ 2147483647 w 461"/>
                <a:gd name="T29" fmla="*/ 2147483647 h 493"/>
                <a:gd name="T30" fmla="*/ 0 w 461"/>
                <a:gd name="T31" fmla="*/ 2147483647 h 493"/>
                <a:gd name="T32" fmla="*/ 0 w 461"/>
                <a:gd name="T33" fmla="*/ 0 h 493"/>
                <a:gd name="T34" fmla="*/ 2147483647 w 461"/>
                <a:gd name="T35" fmla="*/ 0 h 493"/>
                <a:gd name="T36" fmla="*/ 2147483647 w 461"/>
                <a:gd name="T37" fmla="*/ 2147483647 h 493"/>
                <a:gd name="T38" fmla="*/ 2147483647 w 461"/>
                <a:gd name="T39" fmla="*/ 2147483647 h 493"/>
                <a:gd name="T40" fmla="*/ 2147483647 w 461"/>
                <a:gd name="T41" fmla="*/ 2147483647 h 493"/>
                <a:gd name="T42" fmla="*/ 2147483647 w 461"/>
                <a:gd name="T43" fmla="*/ 2147483647 h 493"/>
                <a:gd name="T44" fmla="*/ 2147483647 w 461"/>
                <a:gd name="T45" fmla="*/ 2147483647 h 493"/>
                <a:gd name="T46" fmla="*/ 2147483647 w 461"/>
                <a:gd name="T47" fmla="*/ 2147483647 h 493"/>
                <a:gd name="T48" fmla="*/ 2147483647 w 461"/>
                <a:gd name="T49" fmla="*/ 2147483647 h 493"/>
                <a:gd name="T50" fmla="*/ 2147483647 w 461"/>
                <a:gd name="T51" fmla="*/ 2147483647 h 493"/>
                <a:gd name="T52" fmla="*/ 2147483647 w 461"/>
                <a:gd name="T53" fmla="*/ 2147483647 h 493"/>
                <a:gd name="T54" fmla="*/ 2147483647 w 461"/>
                <a:gd name="T55" fmla="*/ 2147483647 h 493"/>
                <a:gd name="T56" fmla="*/ 2147483647 w 461"/>
                <a:gd name="T57" fmla="*/ 2147483647 h 493"/>
                <a:gd name="T58" fmla="*/ 2147483647 w 461"/>
                <a:gd name="T59" fmla="*/ 2147483647 h 49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61"/>
                <a:gd name="T91" fmla="*/ 0 h 493"/>
                <a:gd name="T92" fmla="*/ 461 w 461"/>
                <a:gd name="T93" fmla="*/ 493 h 49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61" h="493">
                  <a:moveTo>
                    <a:pt x="460" y="352"/>
                  </a:moveTo>
                  <a:lnTo>
                    <a:pt x="321" y="492"/>
                  </a:lnTo>
                  <a:lnTo>
                    <a:pt x="321" y="425"/>
                  </a:lnTo>
                  <a:lnTo>
                    <a:pt x="265" y="425"/>
                  </a:lnTo>
                  <a:lnTo>
                    <a:pt x="212" y="422"/>
                  </a:lnTo>
                  <a:lnTo>
                    <a:pt x="161" y="408"/>
                  </a:lnTo>
                  <a:lnTo>
                    <a:pt x="117" y="390"/>
                  </a:lnTo>
                  <a:lnTo>
                    <a:pt x="78" y="363"/>
                  </a:lnTo>
                  <a:lnTo>
                    <a:pt x="60" y="348"/>
                  </a:lnTo>
                  <a:lnTo>
                    <a:pt x="46" y="331"/>
                  </a:lnTo>
                  <a:lnTo>
                    <a:pt x="32" y="313"/>
                  </a:lnTo>
                  <a:lnTo>
                    <a:pt x="21" y="296"/>
                  </a:lnTo>
                  <a:lnTo>
                    <a:pt x="12" y="278"/>
                  </a:lnTo>
                  <a:lnTo>
                    <a:pt x="5" y="258"/>
                  </a:lnTo>
                  <a:lnTo>
                    <a:pt x="2" y="234"/>
                  </a:lnTo>
                  <a:lnTo>
                    <a:pt x="0" y="214"/>
                  </a:lnTo>
                  <a:lnTo>
                    <a:pt x="0" y="0"/>
                  </a:lnTo>
                  <a:lnTo>
                    <a:pt x="139" y="0"/>
                  </a:lnTo>
                  <a:lnTo>
                    <a:pt x="139" y="214"/>
                  </a:lnTo>
                  <a:lnTo>
                    <a:pt x="140" y="229"/>
                  </a:lnTo>
                  <a:lnTo>
                    <a:pt x="149" y="240"/>
                  </a:lnTo>
                  <a:lnTo>
                    <a:pt x="159" y="252"/>
                  </a:lnTo>
                  <a:lnTo>
                    <a:pt x="176" y="261"/>
                  </a:lnTo>
                  <a:lnTo>
                    <a:pt x="194" y="270"/>
                  </a:lnTo>
                  <a:lnTo>
                    <a:pt x="215" y="275"/>
                  </a:lnTo>
                  <a:lnTo>
                    <a:pt x="240" y="282"/>
                  </a:lnTo>
                  <a:lnTo>
                    <a:pt x="265" y="282"/>
                  </a:lnTo>
                  <a:lnTo>
                    <a:pt x="321" y="282"/>
                  </a:lnTo>
                  <a:lnTo>
                    <a:pt x="321" y="214"/>
                  </a:lnTo>
                  <a:lnTo>
                    <a:pt x="460" y="352"/>
                  </a:lnTo>
                </a:path>
              </a:pathLst>
            </a:custGeom>
            <a:solidFill>
              <a:srgbClr val="FFFF00"/>
            </a:solidFill>
            <a:ln w="12700" cap="rnd">
              <a:solidFill>
                <a:schemeClr val="tx1"/>
              </a:solidFill>
              <a:round/>
              <a:headEnd/>
              <a:tailEnd/>
            </a:ln>
          </p:spPr>
          <p:txBody>
            <a:bodyPr/>
            <a:lstStyle/>
            <a:p>
              <a:endParaRPr lang="en-US"/>
            </a:p>
          </p:txBody>
        </p:sp>
      </p:grpSp>
    </p:spTree>
    <p:extLst>
      <p:ext uri="{BB962C8B-B14F-4D97-AF65-F5344CB8AC3E}">
        <p14:creationId xmlns:p14="http://schemas.microsoft.com/office/powerpoint/2010/main" val="133201125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3"/>
                                        </p:tgtEl>
                                      </p:cBhvr>
                                      <p:by x="200000" y="200000"/>
                                    </p:animScale>
                                  </p:childTnLst>
                                </p:cTn>
                              </p:par>
                              <p:par>
                                <p:cTn id="7" presetID="9" presetClass="emph" presetSubtype="0" nodeType="withEffect">
                                  <p:stCondLst>
                                    <p:cond delay="0"/>
                                  </p:stCondLst>
                                  <p:childTnLst>
                                    <p:set>
                                      <p:cBhvr rctx="PPT">
                                        <p:cTn id="8" dur="indefinite"/>
                                        <p:tgtEl>
                                          <p:spTgt spid="4"/>
                                        </p:tgtEl>
                                        <p:attrNameLst>
                                          <p:attrName>style.opacity</p:attrName>
                                        </p:attrNameLst>
                                      </p:cBhvr>
                                      <p:to>
                                        <p:strVal val="0.5"/>
                                      </p:to>
                                    </p:set>
                                    <p:animEffect filter="image" prLst="opacity: 0.5">
                                      <p:cBhvr rctx="IE">
                                        <p:cTn id="9" dur="indefinite"/>
                                        <p:tgtEl>
                                          <p:spTgt spid="4"/>
                                        </p:tgtEl>
                                      </p:cBhvr>
                                    </p:animEffect>
                                  </p:childTnLst>
                                </p:cTn>
                              </p:par>
                              <p:par>
                                <p:cTn id="10" presetID="9" presetClass="emph" presetSubtype="0" nodeType="withEffect">
                                  <p:stCondLst>
                                    <p:cond delay="0"/>
                                  </p:stCondLst>
                                  <p:childTnLst>
                                    <p:set>
                                      <p:cBhvr rctx="PPT">
                                        <p:cTn id="11" dur="indefinite"/>
                                        <p:tgtEl>
                                          <p:spTgt spid="2"/>
                                        </p:tgtEl>
                                        <p:attrNameLst>
                                          <p:attrName>style.opacity</p:attrName>
                                        </p:attrNameLst>
                                      </p:cBhvr>
                                      <p:to>
                                        <p:strVal val="0.5"/>
                                      </p:to>
                                    </p:set>
                                    <p:animEffect filter="image" prLst="opacity: 0.5">
                                      <p:cBhvr rctx="IE">
                                        <p:cTn id="12" dur="indefinite"/>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2"/>
          <p:cNvSpPr>
            <a:spLocks noGrp="1"/>
          </p:cNvSpPr>
          <p:nvPr>
            <p:ph type="title"/>
          </p:nvPr>
        </p:nvSpPr>
        <p:spPr>
          <a:solidFill>
            <a:schemeClr val="accent4">
              <a:alpha val="71000"/>
            </a:schemeClr>
          </a:solidFill>
        </p:spPr>
        <p:txBody>
          <a:bodyPr/>
          <a:lstStyle/>
          <a:p>
            <a:pPr eaLnBrk="1" hangingPunct="1"/>
            <a:r>
              <a:rPr lang="en-US" altLang="x-none" dirty="0"/>
              <a:t>School-wide (Universal/Tier 1) PBIS is about..</a:t>
            </a:r>
            <a:r>
              <a:rPr lang="en-US" altLang="x-none" sz="5400" dirty="0"/>
              <a:t> </a:t>
            </a:r>
            <a:endParaRPr lang="en-US" altLang="x-none" dirty="0"/>
          </a:p>
        </p:txBody>
      </p:sp>
      <p:sp>
        <p:nvSpPr>
          <p:cNvPr id="30722" name="Content Placeholder 3"/>
          <p:cNvSpPr>
            <a:spLocks noGrp="1"/>
          </p:cNvSpPr>
          <p:nvPr>
            <p:ph idx="1"/>
          </p:nvPr>
        </p:nvSpPr>
        <p:spPr/>
        <p:txBody>
          <a:bodyPr/>
          <a:lstStyle/>
          <a:p>
            <a:pPr eaLnBrk="1" hangingPunct="1">
              <a:lnSpc>
                <a:spcPct val="90000"/>
              </a:lnSpc>
            </a:pPr>
            <a:r>
              <a:rPr lang="en-US" altLang="x-none" sz="3200" dirty="0"/>
              <a:t>Defining behavior expectations</a:t>
            </a:r>
          </a:p>
          <a:p>
            <a:pPr eaLnBrk="1" hangingPunct="1">
              <a:lnSpc>
                <a:spcPct val="90000"/>
              </a:lnSpc>
            </a:pPr>
            <a:r>
              <a:rPr lang="en-US" altLang="x-none" sz="3200" dirty="0"/>
              <a:t>Teaching expected behavior</a:t>
            </a:r>
          </a:p>
          <a:p>
            <a:pPr eaLnBrk="1" hangingPunct="1">
              <a:lnSpc>
                <a:spcPct val="90000"/>
              </a:lnSpc>
            </a:pPr>
            <a:r>
              <a:rPr lang="en-US" altLang="x-none" sz="3200" dirty="0"/>
              <a:t>Acknowledging expected behavior</a:t>
            </a:r>
          </a:p>
          <a:p>
            <a:pPr eaLnBrk="1" hangingPunct="1">
              <a:lnSpc>
                <a:spcPct val="90000"/>
              </a:lnSpc>
            </a:pPr>
            <a:r>
              <a:rPr lang="en-US" altLang="x-none" sz="3200" dirty="0"/>
              <a:t>Discouraging problem behaviors</a:t>
            </a:r>
          </a:p>
          <a:p>
            <a:pPr eaLnBrk="1" hangingPunct="1">
              <a:lnSpc>
                <a:spcPct val="90000"/>
              </a:lnSpc>
            </a:pPr>
            <a:r>
              <a:rPr lang="en-US" altLang="x-none" sz="3200" dirty="0"/>
              <a:t>Creating procedures for record-keeping and decision making</a:t>
            </a:r>
          </a:p>
          <a:p>
            <a:pPr eaLnBrk="1" hangingPunct="1">
              <a:lnSpc>
                <a:spcPct val="90000"/>
              </a:lnSpc>
            </a:pPr>
            <a:endParaRPr lang="en-US" altLang="x-none" sz="3200" dirty="0"/>
          </a:p>
          <a:p>
            <a:pPr marL="0" indent="0" eaLnBrk="1" hangingPunct="1">
              <a:lnSpc>
                <a:spcPct val="90000"/>
              </a:lnSpc>
              <a:buNone/>
            </a:pPr>
            <a:r>
              <a:rPr lang="en-US" altLang="x-none" sz="3200" b="1" i="1" dirty="0"/>
              <a:t>What are you seeing in your schools?</a:t>
            </a:r>
          </a:p>
          <a:p>
            <a:pPr eaLnBrk="1" hangingPunct="1">
              <a:lnSpc>
                <a:spcPct val="90000"/>
              </a:lnSpc>
            </a:pPr>
            <a:endParaRPr lang="en-US" altLang="x-none" dirty="0"/>
          </a:p>
          <a:p>
            <a:pPr eaLnBrk="1" hangingPunct="1"/>
            <a:endParaRPr lang="en-US" altLang="x-none" dirty="0"/>
          </a:p>
        </p:txBody>
      </p:sp>
    </p:spTree>
    <p:extLst>
      <p:ext uri="{BB962C8B-B14F-4D97-AF65-F5344CB8AC3E}">
        <p14:creationId xmlns:p14="http://schemas.microsoft.com/office/powerpoint/2010/main" val="1314128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3"/>
          <p:cNvSpPr>
            <a:spLocks noGrp="1"/>
          </p:cNvSpPr>
          <p:nvPr>
            <p:ph type="title"/>
          </p:nvPr>
        </p:nvSpPr>
        <p:spPr/>
        <p:txBody>
          <a:bodyPr/>
          <a:lstStyle/>
          <a:p>
            <a:pPr marL="742950" indent="-742950"/>
            <a:r>
              <a:rPr lang="en-US" altLang="x-none" sz="4000" i="1" dirty="0"/>
              <a:t>Defining Behavior Expectations:</a:t>
            </a:r>
          </a:p>
        </p:txBody>
      </p:sp>
      <p:sp>
        <p:nvSpPr>
          <p:cNvPr id="31746" name="Content Placeholder 2"/>
          <p:cNvSpPr>
            <a:spLocks noGrp="1"/>
          </p:cNvSpPr>
          <p:nvPr>
            <p:ph sz="half" idx="1"/>
          </p:nvPr>
        </p:nvSpPr>
        <p:spPr/>
        <p:txBody>
          <a:bodyPr>
            <a:normAutofit lnSpcReduction="10000"/>
          </a:bodyPr>
          <a:lstStyle/>
          <a:p>
            <a:pPr eaLnBrk="1" hangingPunct="1">
              <a:lnSpc>
                <a:spcPct val="80000"/>
              </a:lnSpc>
              <a:buFont typeface="Arial" charset="0"/>
              <a:buNone/>
            </a:pPr>
            <a:r>
              <a:rPr lang="en-US" altLang="x-none" sz="2700" dirty="0"/>
              <a:t>Few in number,</a:t>
            </a:r>
          </a:p>
          <a:p>
            <a:pPr eaLnBrk="1" hangingPunct="1">
              <a:lnSpc>
                <a:spcPct val="80000"/>
              </a:lnSpc>
              <a:buFont typeface="Arial" charset="0"/>
              <a:buNone/>
            </a:pPr>
            <a:r>
              <a:rPr lang="en-US" altLang="x-none" sz="2700" dirty="0"/>
              <a:t>positively stated, and</a:t>
            </a:r>
          </a:p>
          <a:p>
            <a:pPr eaLnBrk="1" hangingPunct="1">
              <a:lnSpc>
                <a:spcPct val="80000"/>
              </a:lnSpc>
              <a:buFont typeface="Arial" charset="0"/>
              <a:buNone/>
            </a:pPr>
            <a:r>
              <a:rPr lang="en-US" altLang="x-none" sz="2700" dirty="0"/>
              <a:t>in behavioral terms. </a:t>
            </a:r>
          </a:p>
        </p:txBody>
      </p:sp>
      <p:sp>
        <p:nvSpPr>
          <p:cNvPr id="31747" name="Content Placeholder 4"/>
          <p:cNvSpPr>
            <a:spLocks noGrp="1"/>
          </p:cNvSpPr>
          <p:nvPr>
            <p:ph sz="half" idx="2"/>
          </p:nvPr>
        </p:nvSpPr>
        <p:spPr>
          <a:xfrm>
            <a:off x="5749925" y="4503738"/>
            <a:ext cx="3335338" cy="1852612"/>
          </a:xfrm>
        </p:spPr>
        <p:txBody>
          <a:bodyPr>
            <a:normAutofit lnSpcReduction="10000"/>
          </a:bodyPr>
          <a:lstStyle/>
          <a:p>
            <a:pPr eaLnBrk="1" hangingPunct="1">
              <a:lnSpc>
                <a:spcPct val="80000"/>
              </a:lnSpc>
              <a:buFont typeface="Arial" charset="0"/>
              <a:buNone/>
            </a:pPr>
            <a:r>
              <a:rPr lang="en-US" altLang="x-none" sz="2400" b="1" i="1">
                <a:solidFill>
                  <a:srgbClr val="FF0000"/>
                </a:solidFill>
              </a:rPr>
              <a:t>Example:</a:t>
            </a:r>
          </a:p>
          <a:p>
            <a:pPr eaLnBrk="1" hangingPunct="1">
              <a:lnSpc>
                <a:spcPct val="80000"/>
              </a:lnSpc>
            </a:pPr>
            <a:r>
              <a:rPr lang="en-US" altLang="x-none" sz="3100" b="1" i="1">
                <a:solidFill>
                  <a:srgbClr val="008000"/>
                </a:solidFill>
              </a:rPr>
              <a:t>Be Safe</a:t>
            </a:r>
          </a:p>
          <a:p>
            <a:pPr eaLnBrk="1" hangingPunct="1">
              <a:lnSpc>
                <a:spcPct val="80000"/>
              </a:lnSpc>
            </a:pPr>
            <a:r>
              <a:rPr lang="en-US" altLang="x-none" sz="3100" b="1" i="1">
                <a:solidFill>
                  <a:srgbClr val="0000FF"/>
                </a:solidFill>
              </a:rPr>
              <a:t>Be Respectful</a:t>
            </a:r>
          </a:p>
          <a:p>
            <a:pPr eaLnBrk="1" hangingPunct="1">
              <a:lnSpc>
                <a:spcPct val="80000"/>
              </a:lnSpc>
            </a:pPr>
            <a:r>
              <a:rPr lang="en-US" altLang="x-none" sz="3100" b="1" i="1">
                <a:solidFill>
                  <a:srgbClr val="FF0000"/>
                </a:solidFill>
              </a:rPr>
              <a:t>Be Responsible</a:t>
            </a:r>
          </a:p>
        </p:txBody>
      </p:sp>
      <p:sp>
        <p:nvSpPr>
          <p:cNvPr id="3174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fld id="{9050EA97-9F1C-E54B-A9DB-1BBD5E1C899B}" type="slidenum">
              <a:rPr lang="en-US" altLang="x-none" sz="1200">
                <a:solidFill>
                  <a:srgbClr val="898989"/>
                </a:solidFill>
                <a:latin typeface="Calibri" charset="0"/>
              </a:rPr>
              <a:pPr eaLnBrk="1" hangingPunct="1"/>
              <a:t>16</a:t>
            </a:fld>
            <a:endParaRPr lang="en-US" altLang="x-none" sz="1200">
              <a:solidFill>
                <a:srgbClr val="898989"/>
              </a:solidFill>
              <a:latin typeface="Calibri" charset="0"/>
            </a:endParaRPr>
          </a:p>
        </p:txBody>
      </p:sp>
      <p:pic>
        <p:nvPicPr>
          <p:cNvPr id="31749" name="Content Placeholder 3" descr="Picture 003.jpg"/>
          <p:cNvPicPr>
            <a:picLocks noChangeAspect="1"/>
          </p:cNvPicPr>
          <p:nvPr/>
        </p:nvPicPr>
        <p:blipFill>
          <a:blip r:embed="rId2">
            <a:lum bright="28000" contrast="50000"/>
            <a:extLst>
              <a:ext uri="{28A0092B-C50C-407E-A947-70E740481C1C}">
                <a14:useLocalDpi xmlns:a14="http://schemas.microsoft.com/office/drawing/2010/main" val="0"/>
              </a:ext>
            </a:extLst>
          </a:blip>
          <a:srcRect l="-1140" r="-1140"/>
          <a:stretch>
            <a:fillRect/>
          </a:stretch>
        </p:blipFill>
        <p:spPr bwMode="auto">
          <a:xfrm>
            <a:off x="2447925" y="3014663"/>
            <a:ext cx="33020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7"/>
          <p:cNvPicPr>
            <a:picLocks noChangeAspect="1"/>
          </p:cNvPicPr>
          <p:nvPr/>
        </p:nvPicPr>
        <p:blipFill>
          <a:blip r:embed="rId3">
            <a:lum bright="34000" contrast="28000"/>
            <a:extLst>
              <a:ext uri="{28A0092B-C50C-407E-A947-70E740481C1C}">
                <a14:useLocalDpi xmlns:a14="http://schemas.microsoft.com/office/drawing/2010/main" val="0"/>
              </a:ext>
            </a:extLst>
          </a:blip>
          <a:srcRect/>
          <a:stretch>
            <a:fillRect/>
          </a:stretch>
        </p:blipFill>
        <p:spPr bwMode="auto">
          <a:xfrm>
            <a:off x="5749926" y="1600200"/>
            <a:ext cx="3789363"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6310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1330325"/>
            <a:ext cx="10515600" cy="4181475"/>
          </a:xfrm>
          <a:solidFill>
            <a:schemeClr val="accent4">
              <a:alpha val="71000"/>
            </a:schemeClr>
          </a:solidFill>
        </p:spPr>
        <p:txBody>
          <a:bodyPr/>
          <a:lstStyle/>
          <a:p>
            <a:pPr algn="ctr"/>
            <a:r>
              <a:rPr lang="en-US" dirty="0"/>
              <a:t>Do you know the behavioral expectations of the PBIS schools that you work in?  How are you using them?</a:t>
            </a:r>
          </a:p>
        </p:txBody>
      </p:sp>
    </p:spTree>
    <p:extLst>
      <p:ext uri="{BB962C8B-B14F-4D97-AF65-F5344CB8AC3E}">
        <p14:creationId xmlns:p14="http://schemas.microsoft.com/office/powerpoint/2010/main" val="1379974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51104" name="Group 64"/>
          <p:cNvGraphicFramePr>
            <a:graphicFrameLocks noGrp="1"/>
          </p:cNvGraphicFramePr>
          <p:nvPr/>
        </p:nvGraphicFramePr>
        <p:xfrm>
          <a:off x="1735138" y="1123951"/>
          <a:ext cx="8839200" cy="5734051"/>
        </p:xfrm>
        <a:graphic>
          <a:graphicData uri="http://schemas.openxmlformats.org/drawingml/2006/table">
            <a:tbl>
              <a:tblPr/>
              <a:tblGrid>
                <a:gridCol w="531812">
                  <a:extLst>
                    <a:ext uri="{9D8B030D-6E8A-4147-A177-3AD203B41FA5}">
                      <a16:colId xmlns:a16="http://schemas.microsoft.com/office/drawing/2014/main" val="20000"/>
                    </a:ext>
                  </a:extLst>
                </a:gridCol>
                <a:gridCol w="1068388">
                  <a:extLst>
                    <a:ext uri="{9D8B030D-6E8A-4147-A177-3AD203B41FA5}">
                      <a16:colId xmlns:a16="http://schemas.microsoft.com/office/drawing/2014/main" val="20001"/>
                    </a:ext>
                  </a:extLst>
                </a:gridCol>
                <a:gridCol w="947737">
                  <a:extLst>
                    <a:ext uri="{9D8B030D-6E8A-4147-A177-3AD203B41FA5}">
                      <a16:colId xmlns:a16="http://schemas.microsoft.com/office/drawing/2014/main" val="20002"/>
                    </a:ext>
                  </a:extLst>
                </a:gridCol>
                <a:gridCol w="998538">
                  <a:extLst>
                    <a:ext uri="{9D8B030D-6E8A-4147-A177-3AD203B41FA5}">
                      <a16:colId xmlns:a16="http://schemas.microsoft.com/office/drawing/2014/main" val="20003"/>
                    </a:ext>
                  </a:extLst>
                </a:gridCol>
                <a:gridCol w="1177925">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gridCol w="935037">
                  <a:extLst>
                    <a:ext uri="{9D8B030D-6E8A-4147-A177-3AD203B41FA5}">
                      <a16:colId xmlns:a16="http://schemas.microsoft.com/office/drawing/2014/main" val="20006"/>
                    </a:ext>
                  </a:extLst>
                </a:gridCol>
                <a:gridCol w="1093788">
                  <a:extLst>
                    <a:ext uri="{9D8B030D-6E8A-4147-A177-3AD203B41FA5}">
                      <a16:colId xmlns:a16="http://schemas.microsoft.com/office/drawing/2014/main" val="20007"/>
                    </a:ext>
                  </a:extLst>
                </a:gridCol>
                <a:gridCol w="1095375">
                  <a:extLst>
                    <a:ext uri="{9D8B030D-6E8A-4147-A177-3AD203B41FA5}">
                      <a16:colId xmlns:a16="http://schemas.microsoft.com/office/drawing/2014/main" val="20008"/>
                    </a:ext>
                  </a:extLst>
                </a:gridCol>
              </a:tblGrid>
              <a:tr h="609600">
                <a:tc rowSpan="2" gridSpan="2">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20000"/>
                        </a:spcBef>
                        <a:spcAft>
                          <a:spcPct val="20000"/>
                        </a:spcAft>
                        <a:buClrTx/>
                        <a:buSzTx/>
                        <a:buFontTx/>
                        <a:buNone/>
                        <a:tabLst/>
                      </a:pPr>
                      <a:r>
                        <a:rPr kumimoji="0" lang="en-US" altLang="x-none" sz="2200" b="1" i="0" u="none" strike="noStrike" cap="none" normalizeH="0" baseline="0">
                          <a:ln>
                            <a:noFill/>
                          </a:ln>
                          <a:solidFill>
                            <a:schemeClr val="tx1"/>
                          </a:solidFill>
                          <a:effectLst/>
                          <a:latin typeface="Arial" charset="0"/>
                          <a:ea typeface="ＭＳ Ｐゴシック" charset="-128"/>
                        </a:rPr>
                        <a:t>Teaching Matrix</a:t>
                      </a:r>
                    </a:p>
                  </a:txBody>
                  <a:tcPr marT="45723" marB="45723"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CCFF99"/>
                    </a:solidFill>
                  </a:tcPr>
                </a:tc>
                <a:tc rowSpan="2" hMerge="1">
                  <a:txBody>
                    <a:bodyPr/>
                    <a:lstStyle/>
                    <a:p>
                      <a:endParaRPr lang="en-US"/>
                    </a:p>
                  </a:txBody>
                  <a:tcPr/>
                </a:tc>
                <a:tc gridSpan="7">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1" i="0" u="none" strike="noStrike" cap="none" normalizeH="0" baseline="0">
                          <a:ln>
                            <a:noFill/>
                          </a:ln>
                          <a:solidFill>
                            <a:schemeClr val="tx1"/>
                          </a:solidFill>
                          <a:effectLst/>
                          <a:latin typeface="Arial" charset="0"/>
                          <a:ea typeface="ＭＳ Ｐゴシック" charset="-128"/>
                        </a:rPr>
                        <a:t>SETTING</a:t>
                      </a:r>
                      <a:endParaRPr kumimoji="0" lang="en-US" altLang="x-none" sz="1400" b="0" i="0" u="none" strike="noStrike" cap="none" normalizeH="0" baseline="0">
                        <a:ln>
                          <a:noFill/>
                        </a:ln>
                        <a:solidFill>
                          <a:schemeClr val="tx1"/>
                        </a:solidFill>
                        <a:effectLst/>
                        <a:latin typeface="Times New Roman"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31838">
                <a:tc gridSpan="2" vMerge="1">
                  <a:txBody>
                    <a:bodyPr/>
                    <a:lstStyle/>
                    <a:p>
                      <a:endParaRPr lang="en-US"/>
                    </a:p>
                  </a:txBody>
                  <a:tcPr/>
                </a:tc>
                <a:tc hMerge="1" vMerge="1">
                  <a:txBody>
                    <a:bodyPr/>
                    <a:lstStyle/>
                    <a:p>
                      <a:endParaRPr lang="en-US"/>
                    </a:p>
                  </a:txBody>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All Settings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Hallways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Playgrounds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Cafeteria</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Library/</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Computer Lab</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Assembly</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Bus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1463675">
                <a:tc rowSpan="3">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x-none"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Respect Ourselves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Be on task.</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Give your best effort.</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Be prepared.</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Walk.</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Have a plan.</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Eat all your food.</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Select healthy foods.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Study, read, compute.</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Sit in one spot.</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Watch for your stop.</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465263">
                <a:tc vMerge="1">
                  <a:txBody>
                    <a:bodyPr/>
                    <a:lstStyle/>
                    <a:p>
                      <a:endParaRPr lang="en-US"/>
                    </a:p>
                  </a:txBody>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Respect Others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Be kind.</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Hands/feet to self.</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Help/share with others.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Use normal voice volume.</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Walk to right.</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Play safe.</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Include others.</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Share equipment.</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Practice good table manners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Whisper.</a:t>
                      </a:r>
                      <a:endParaRPr kumimoji="0" lang="en-US" altLang="x-none" sz="14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Return books.</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Listen/watch.</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Use appropriate applause.</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Use a quiet voice.</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Stay in your seat.</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1463675">
                <a:tc vMerge="1">
                  <a:txBody>
                    <a:bodyPr/>
                    <a:lstStyle/>
                    <a:p>
                      <a:endParaRPr lang="en-US"/>
                    </a:p>
                  </a:txBody>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400" b="0" i="0" u="none" strike="noStrike" cap="none" normalizeH="0" baseline="0">
                          <a:ln>
                            <a:noFill/>
                          </a:ln>
                          <a:solidFill>
                            <a:schemeClr val="tx1"/>
                          </a:solidFill>
                          <a:effectLst/>
                          <a:latin typeface="Arial" charset="0"/>
                          <a:ea typeface="ＭＳ Ｐゴシック" charset="-128"/>
                        </a:rPr>
                        <a:t>Respect Property</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Recycle.</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Clean up after self.</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Pick up litter.</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Maintain physical space.</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Use equipment properly.</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Put litter in garbage can.</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Replace trays &amp; utensils.</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Clean up eating area.</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Push in chairs.</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Treat books carefully.</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Pick up.</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Treat chairs appropriately.</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Wipe your feet.</a:t>
                      </a:r>
                      <a:endParaRPr kumimoji="0" lang="en-US" altLang="x-none" sz="1200" b="0" i="0" u="none" strike="noStrike" cap="none" normalizeH="0" baseline="0">
                        <a:ln>
                          <a:noFill/>
                        </a:ln>
                        <a:solidFill>
                          <a:schemeClr val="tx1"/>
                        </a:solidFill>
                        <a:effectLst/>
                        <a:latin typeface="Times New Roman" charset="0"/>
                        <a:ea typeface="ＭＳ Ｐゴシック" charset="-12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x-none" sz="1200" b="0" i="0" u="none" strike="noStrike" cap="none" normalizeH="0" baseline="0">
                          <a:ln>
                            <a:noFill/>
                          </a:ln>
                          <a:solidFill>
                            <a:schemeClr val="tx1"/>
                          </a:solidFill>
                          <a:effectLst/>
                          <a:latin typeface="Arial" charset="0"/>
                          <a:ea typeface="ＭＳ Ｐゴシック" charset="-128"/>
                        </a:rPr>
                        <a:t>Sit appropriately.</a:t>
                      </a:r>
                      <a:endParaRPr kumimoji="0" lang="en-US" altLang="x-none" sz="2000" b="0" i="0" u="none" strike="noStrike" cap="none" normalizeH="0" baseline="0">
                        <a:ln>
                          <a:noFill/>
                        </a:ln>
                        <a:solidFill>
                          <a:schemeClr val="tx1"/>
                        </a:solidFill>
                        <a:effectLst/>
                        <a:latin typeface="Arial" charset="0"/>
                        <a:ea typeface="ＭＳ Ｐゴシック"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bl>
          </a:graphicData>
        </a:graphic>
      </p:graphicFrame>
      <p:sp>
        <p:nvSpPr>
          <p:cNvPr id="32820" name="Rectangle 59"/>
          <p:cNvSpPr>
            <a:spLocks noChangeArrowheads="1"/>
          </p:cNvSpPr>
          <p:nvPr/>
        </p:nvSpPr>
        <p:spPr bwMode="auto">
          <a:xfrm>
            <a:off x="1735138" y="8093075"/>
            <a:ext cx="1841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br>
              <a:rPr lang="en-US" altLang="x-none" sz="1200">
                <a:solidFill>
                  <a:srgbClr val="000000"/>
                </a:solidFill>
              </a:rPr>
            </a:br>
            <a:endParaRPr lang="en-US" altLang="x-none" sz="1800">
              <a:solidFill>
                <a:srgbClr val="000000"/>
              </a:solidFill>
            </a:endParaRPr>
          </a:p>
        </p:txBody>
      </p:sp>
      <p:sp>
        <p:nvSpPr>
          <p:cNvPr id="32821" name="Text Box 60"/>
          <p:cNvSpPr txBox="1">
            <a:spLocks noChangeArrowheads="1"/>
          </p:cNvSpPr>
          <p:nvPr/>
        </p:nvSpPr>
        <p:spPr bwMode="auto">
          <a:xfrm rot="-5400000">
            <a:off x="627063" y="3640138"/>
            <a:ext cx="25908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lnSpc>
                <a:spcPct val="90000"/>
              </a:lnSpc>
              <a:spcBef>
                <a:spcPct val="50000"/>
              </a:spcBef>
              <a:spcAft>
                <a:spcPct val="25000"/>
              </a:spcAft>
              <a:buClr>
                <a:srgbClr val="000000"/>
              </a:buClr>
            </a:pPr>
            <a:r>
              <a:rPr lang="en-US" altLang="x-none" sz="1800">
                <a:solidFill>
                  <a:srgbClr val="000000"/>
                </a:solidFill>
              </a:rPr>
              <a:t>Expectations</a:t>
            </a:r>
          </a:p>
        </p:txBody>
      </p:sp>
      <p:sp>
        <p:nvSpPr>
          <p:cNvPr id="5" name="Left Arrow 4"/>
          <p:cNvSpPr>
            <a:spLocks noChangeArrowheads="1"/>
          </p:cNvSpPr>
          <p:nvPr/>
        </p:nvSpPr>
        <p:spPr bwMode="auto">
          <a:xfrm rot="-1679496">
            <a:off x="2730500" y="1571625"/>
            <a:ext cx="4267200" cy="1981200"/>
          </a:xfrm>
          <a:prstGeom prst="leftArrow">
            <a:avLst>
              <a:gd name="adj1" fmla="val 50000"/>
              <a:gd name="adj2" fmla="val 49997"/>
            </a:avLst>
          </a:prstGeom>
          <a:solidFill>
            <a:srgbClr val="FFFF00"/>
          </a:solidFill>
          <a:ln w="9525">
            <a:solidFill>
              <a:schemeClr val="tx1"/>
            </a:solidFill>
            <a:round/>
            <a:headEnd/>
            <a:tailEnd/>
          </a:ln>
        </p:spPr>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sz="3200">
                <a:solidFill>
                  <a:srgbClr val="000000"/>
                </a:solidFill>
              </a:rPr>
              <a:t>1.  SOCIAL SKILL</a:t>
            </a:r>
          </a:p>
        </p:txBody>
      </p:sp>
      <p:sp>
        <p:nvSpPr>
          <p:cNvPr id="6" name="Left Arrow 5"/>
          <p:cNvSpPr>
            <a:spLocks noChangeArrowheads="1"/>
          </p:cNvSpPr>
          <p:nvPr/>
        </p:nvSpPr>
        <p:spPr bwMode="auto">
          <a:xfrm rot="2195919">
            <a:off x="6951663" y="1304925"/>
            <a:ext cx="4267200" cy="1981200"/>
          </a:xfrm>
          <a:prstGeom prst="leftArrow">
            <a:avLst>
              <a:gd name="adj1" fmla="val 50000"/>
              <a:gd name="adj2" fmla="val 49997"/>
            </a:avLst>
          </a:prstGeom>
          <a:solidFill>
            <a:srgbClr val="FFFF00"/>
          </a:solidFill>
          <a:ln w="9525">
            <a:solidFill>
              <a:schemeClr val="tx1"/>
            </a:solidFill>
            <a:round/>
            <a:headEnd/>
            <a:tailEnd/>
          </a:ln>
        </p:spPr>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sz="3200">
                <a:solidFill>
                  <a:srgbClr val="000000"/>
                </a:solidFill>
              </a:rPr>
              <a:t>2.  NATURAL CONTEXT</a:t>
            </a:r>
          </a:p>
        </p:txBody>
      </p:sp>
      <p:sp>
        <p:nvSpPr>
          <p:cNvPr id="8" name="Right Arrow 7"/>
          <p:cNvSpPr>
            <a:spLocks noChangeArrowheads="1"/>
          </p:cNvSpPr>
          <p:nvPr/>
        </p:nvSpPr>
        <p:spPr bwMode="auto">
          <a:xfrm rot="-1449623">
            <a:off x="4044950" y="4168775"/>
            <a:ext cx="3886200" cy="1981200"/>
          </a:xfrm>
          <a:prstGeom prst="rightArrow">
            <a:avLst>
              <a:gd name="adj1" fmla="val 50000"/>
              <a:gd name="adj2" fmla="val 50001"/>
            </a:avLst>
          </a:prstGeom>
          <a:solidFill>
            <a:srgbClr val="FFFF00"/>
          </a:solidFill>
          <a:ln w="9525">
            <a:solidFill>
              <a:schemeClr val="tx1"/>
            </a:solidFill>
            <a:round/>
            <a:headEnd/>
            <a:tailEnd/>
          </a:ln>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sz="3200">
                <a:solidFill>
                  <a:srgbClr val="000000"/>
                </a:solidFill>
              </a:rPr>
              <a:t>3.  BEHAVIOR EXAMPLES</a:t>
            </a:r>
          </a:p>
        </p:txBody>
      </p:sp>
      <p:sp>
        <p:nvSpPr>
          <p:cNvPr id="10" name="Cloud Callout 9"/>
          <p:cNvSpPr/>
          <p:nvPr/>
        </p:nvSpPr>
        <p:spPr>
          <a:xfrm rot="330431">
            <a:off x="7829550" y="5048250"/>
            <a:ext cx="2984500" cy="1671638"/>
          </a:xfrm>
          <a:prstGeom prst="cloudCallout">
            <a:avLst>
              <a:gd name="adj1" fmla="val -34823"/>
              <a:gd name="adj2" fmla="val -87059"/>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ts val="600"/>
              </a:spcBef>
              <a:spcAft>
                <a:spcPts val="600"/>
              </a:spcAft>
              <a:defRPr/>
            </a:pPr>
            <a:r>
              <a:rPr lang="en-US" sz="2400">
                <a:solidFill>
                  <a:schemeClr val="tx1"/>
                </a:solidFill>
                <a:ea typeface="ＭＳ Ｐゴシック" charset="0"/>
                <a:cs typeface="Arial" charset="0"/>
              </a:rPr>
              <a:t>Teaching &amp; Lesson Plans</a:t>
            </a:r>
            <a:endParaRPr lang="en-US" sz="2400">
              <a:solidFill>
                <a:srgbClr val="FF0000"/>
              </a:solidFill>
              <a:ea typeface="ＭＳ Ｐゴシック" charset="0"/>
              <a:cs typeface="Arial" charset="0"/>
            </a:endParaRPr>
          </a:p>
        </p:txBody>
      </p:sp>
      <p:sp>
        <p:nvSpPr>
          <p:cNvPr id="2" name="TextBox 1"/>
          <p:cNvSpPr txBox="1"/>
          <p:nvPr/>
        </p:nvSpPr>
        <p:spPr>
          <a:xfrm>
            <a:off x="1422316" y="152720"/>
            <a:ext cx="7390944" cy="707886"/>
          </a:xfrm>
          <a:prstGeom prst="rect">
            <a:avLst/>
          </a:prstGeom>
          <a:noFill/>
        </p:spPr>
        <p:txBody>
          <a:bodyPr wrap="square" rtlCol="0">
            <a:spAutoFit/>
          </a:bodyPr>
          <a:lstStyle/>
          <a:p>
            <a:r>
              <a:rPr lang="en-US" altLang="x-none" sz="4000" i="1" dirty="0"/>
              <a:t>Teaching Behavior Expectations:</a:t>
            </a:r>
            <a:endParaRPr lang="en-US" sz="4000" dirty="0"/>
          </a:p>
        </p:txBody>
      </p:sp>
    </p:spTree>
    <p:extLst>
      <p:ext uri="{BB962C8B-B14F-4D97-AF65-F5344CB8AC3E}">
        <p14:creationId xmlns:p14="http://schemas.microsoft.com/office/powerpoint/2010/main" val="138701530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94100" y="2032794"/>
            <a:ext cx="5003800" cy="3937000"/>
          </a:xfrm>
        </p:spPr>
      </p:pic>
      <p:sp>
        <p:nvSpPr>
          <p:cNvPr id="3" name="TextBox 2"/>
          <p:cNvSpPr txBox="1"/>
          <p:nvPr/>
        </p:nvSpPr>
        <p:spPr>
          <a:xfrm>
            <a:off x="4603751" y="2992438"/>
            <a:ext cx="2401619" cy="707886"/>
          </a:xfrm>
          <a:prstGeom prst="rect">
            <a:avLst/>
          </a:prstGeom>
          <a:solidFill>
            <a:schemeClr val="bg1"/>
          </a:solidFill>
        </p:spPr>
        <p:txBody>
          <a:bodyPr wrap="none">
            <a:spAutoFit/>
          </a:bodyPr>
          <a:lstStyle/>
          <a:p>
            <a:pPr>
              <a:defRPr/>
            </a:pPr>
            <a:r>
              <a:rPr lang="en-US" sz="4000" b="1" dirty="0">
                <a:latin typeface="+mj-lt"/>
                <a:ea typeface="ＭＳ Ｐゴシック" charset="0"/>
                <a:cs typeface="ＭＳ Ｐゴシック" charset="0"/>
              </a:rPr>
              <a:t>Be Explicit </a:t>
            </a:r>
          </a:p>
        </p:txBody>
      </p:sp>
      <p:sp>
        <p:nvSpPr>
          <p:cNvPr id="5" name="Title 4"/>
          <p:cNvSpPr>
            <a:spLocks noGrp="1"/>
          </p:cNvSpPr>
          <p:nvPr>
            <p:ph type="title"/>
          </p:nvPr>
        </p:nvSpPr>
        <p:spPr/>
        <p:txBody>
          <a:bodyPr>
            <a:normAutofit/>
          </a:bodyPr>
          <a:lstStyle/>
          <a:p>
            <a:r>
              <a:rPr lang="en-US" sz="4000" i="1" dirty="0"/>
              <a:t>Teaching Expectations:</a:t>
            </a:r>
          </a:p>
        </p:txBody>
      </p:sp>
    </p:spTree>
    <p:extLst>
      <p:ext uri="{BB962C8B-B14F-4D97-AF65-F5344CB8AC3E}">
        <p14:creationId xmlns:p14="http://schemas.microsoft.com/office/powerpoint/2010/main" val="1571037445"/>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67840"/>
            <a:ext cx="7798904" cy="7662968"/>
          </a:xfrm>
          <a:prstGeom prst="rect">
            <a:avLst/>
          </a:prstGeom>
        </p:spPr>
      </p:pic>
      <p:sp>
        <p:nvSpPr>
          <p:cNvPr id="3" name="TextBox 2"/>
          <p:cNvSpPr txBox="1"/>
          <p:nvPr/>
        </p:nvSpPr>
        <p:spPr>
          <a:xfrm>
            <a:off x="693175" y="545691"/>
            <a:ext cx="2905431" cy="523220"/>
          </a:xfrm>
          <a:prstGeom prst="rect">
            <a:avLst/>
          </a:prstGeom>
          <a:noFill/>
        </p:spPr>
        <p:txBody>
          <a:bodyPr wrap="square" rtlCol="0">
            <a:spAutoFit/>
          </a:bodyPr>
          <a:lstStyle/>
          <a:p>
            <a:r>
              <a:rPr lang="en-US" sz="2800" dirty="0"/>
              <a:t>A little about me..</a:t>
            </a:r>
          </a:p>
        </p:txBody>
      </p:sp>
    </p:spTree>
    <p:extLst>
      <p:ext uri="{BB962C8B-B14F-4D97-AF65-F5344CB8AC3E}">
        <p14:creationId xmlns:p14="http://schemas.microsoft.com/office/powerpoint/2010/main" val="855774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71000"/>
          </a:schemeClr>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762000" y="1330325"/>
            <a:ext cx="10515600" cy="4181475"/>
          </a:xfrm>
          <a:solidFill>
            <a:schemeClr val="accent4">
              <a:alpha val="71000"/>
            </a:schemeClr>
          </a:solidFill>
        </p:spPr>
        <p:txBody>
          <a:bodyPr/>
          <a:lstStyle/>
          <a:p>
            <a:pPr algn="ctr"/>
            <a:r>
              <a:rPr lang="en-US" dirty="0"/>
              <a:t>What role do you/can you play in teaching lessons about the behavior expectations? How could these lessons be shared with families?</a:t>
            </a:r>
          </a:p>
        </p:txBody>
      </p:sp>
    </p:spTree>
    <p:extLst>
      <p:ext uri="{BB962C8B-B14F-4D97-AF65-F5344CB8AC3E}">
        <p14:creationId xmlns:p14="http://schemas.microsoft.com/office/powerpoint/2010/main" val="647883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838200" y="365125"/>
            <a:ext cx="10515600" cy="1036637"/>
          </a:xfrm>
          <a:noFill/>
        </p:spPr>
        <p:txBody>
          <a:bodyPr>
            <a:normAutofit/>
          </a:bodyPr>
          <a:lstStyle/>
          <a:p>
            <a:pPr eaLnBrk="1" hangingPunct="1"/>
            <a:r>
              <a:rPr lang="en-US" altLang="x-none" sz="4000" b="1" i="1" dirty="0"/>
              <a:t>Acknowledging Behavior:</a:t>
            </a:r>
          </a:p>
        </p:txBody>
      </p:sp>
      <p:sp>
        <p:nvSpPr>
          <p:cNvPr id="39938" name="Content Placeholder 2"/>
          <p:cNvSpPr>
            <a:spLocks noGrp="1"/>
          </p:cNvSpPr>
          <p:nvPr>
            <p:ph sz="half" idx="1"/>
          </p:nvPr>
        </p:nvSpPr>
        <p:spPr>
          <a:xfrm>
            <a:off x="1592263" y="1734345"/>
            <a:ext cx="4683125" cy="2065336"/>
          </a:xfrm>
        </p:spPr>
        <p:txBody>
          <a:bodyPr/>
          <a:lstStyle/>
          <a:p>
            <a:pPr eaLnBrk="1" hangingPunct="1">
              <a:buFont typeface="Arial" charset="0"/>
              <a:buNone/>
            </a:pPr>
            <a:r>
              <a:rPr lang="en-US" altLang="x-none" dirty="0"/>
              <a:t>Providing students feedback to let them know when and how they are meeting expectations (positive acknowledgement)</a:t>
            </a:r>
          </a:p>
          <a:p>
            <a:pPr eaLnBrk="1" hangingPunct="1">
              <a:buFont typeface="Arial" charset="0"/>
              <a:buNone/>
            </a:pPr>
            <a:endParaRPr lang="en-US" altLang="x-none" dirty="0"/>
          </a:p>
        </p:txBody>
      </p:sp>
      <p:pic>
        <p:nvPicPr>
          <p:cNvPr id="399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3676" y="1846263"/>
            <a:ext cx="2854325"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092576"/>
            <a:ext cx="4751388" cy="276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ight Arrow 9"/>
          <p:cNvSpPr>
            <a:spLocks noChangeArrowheads="1"/>
          </p:cNvSpPr>
          <p:nvPr/>
        </p:nvSpPr>
        <p:spPr bwMode="auto">
          <a:xfrm>
            <a:off x="6275389" y="4132264"/>
            <a:ext cx="1538287" cy="484187"/>
          </a:xfrm>
          <a:prstGeom prst="rightArrow">
            <a:avLst>
              <a:gd name="adj1" fmla="val 50000"/>
              <a:gd name="adj2" fmla="val 50009"/>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8"/>
              </a:srgbClr>
            </a:outerShdw>
          </a:effectLst>
        </p:spPr>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endParaRPr lang="x-none" altLang="x-none" sz="1800">
              <a:solidFill>
                <a:srgbClr val="FFFFFF"/>
              </a:solidFill>
              <a:latin typeface="Calibri" charset="0"/>
            </a:endParaRPr>
          </a:p>
        </p:txBody>
      </p:sp>
    </p:spTree>
    <p:extLst>
      <p:ext uri="{BB962C8B-B14F-4D97-AF65-F5344CB8AC3E}">
        <p14:creationId xmlns:p14="http://schemas.microsoft.com/office/powerpoint/2010/main" val="1114898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0067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solidFill>
            <a:schemeClr val="accent4">
              <a:alpha val="71000"/>
            </a:schemeClr>
          </a:solidFill>
        </p:spPr>
        <p:txBody>
          <a:bodyPr/>
          <a:lstStyle/>
          <a:p>
            <a:pPr eaLnBrk="1" hangingPunct="1"/>
            <a:r>
              <a:rPr lang="en-US" altLang="x-none" dirty="0"/>
              <a:t>PBIS Big Ideas!</a:t>
            </a:r>
          </a:p>
        </p:txBody>
      </p:sp>
      <p:sp>
        <p:nvSpPr>
          <p:cNvPr id="41986" name="Content Placeholder 2"/>
          <p:cNvSpPr>
            <a:spLocks noGrp="1"/>
          </p:cNvSpPr>
          <p:nvPr>
            <p:ph idx="1"/>
          </p:nvPr>
        </p:nvSpPr>
        <p:spPr>
          <a:xfrm>
            <a:off x="1981200" y="1417639"/>
            <a:ext cx="8229600" cy="4708525"/>
          </a:xfrm>
        </p:spPr>
        <p:txBody>
          <a:bodyPr/>
          <a:lstStyle/>
          <a:p>
            <a:pPr eaLnBrk="1" hangingPunct="1">
              <a:buFont typeface="Arial" charset="0"/>
              <a:buNone/>
            </a:pPr>
            <a:endParaRPr lang="en-US" altLang="x-none" dirty="0"/>
          </a:p>
          <a:p>
            <a:pPr algn="ctr" eaLnBrk="1" hangingPunct="1">
              <a:buFont typeface="Arial" charset="0"/>
              <a:buNone/>
            </a:pPr>
            <a:r>
              <a:rPr lang="en-US" altLang="x-none" dirty="0"/>
              <a:t>PBIS is about changing adult behavior</a:t>
            </a:r>
          </a:p>
          <a:p>
            <a:pPr eaLnBrk="1" hangingPunct="1">
              <a:buFont typeface="Arial" charset="0"/>
              <a:buNone/>
            </a:pPr>
            <a:endParaRPr lang="en-US" altLang="x-none" sz="1200" dirty="0"/>
          </a:p>
          <a:p>
            <a:pPr algn="ctr" eaLnBrk="1" hangingPunct="1">
              <a:buFont typeface="Arial" charset="0"/>
              <a:buNone/>
            </a:pPr>
            <a:r>
              <a:rPr lang="en-US" altLang="x-none" dirty="0"/>
              <a:t>We are trying to achieve a ratio of 6-8 positive to 1 negative adult-student interaction </a:t>
            </a:r>
          </a:p>
        </p:txBody>
      </p:sp>
      <p:pic>
        <p:nvPicPr>
          <p:cNvPr id="41987"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50531" y="3659369"/>
            <a:ext cx="4709809" cy="3010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87891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838200" y="365125"/>
            <a:ext cx="10515600" cy="5218552"/>
          </a:xfrm>
          <a:solidFill>
            <a:schemeClr val="accent4">
              <a:alpha val="71000"/>
            </a:schemeClr>
          </a:solidFill>
        </p:spPr>
        <p:txBody>
          <a:bodyPr>
            <a:normAutofit/>
          </a:bodyPr>
          <a:lstStyle/>
          <a:p>
            <a:pPr marL="457200" lvl="1" algn="l"/>
            <a:br>
              <a:rPr lang="en-US" altLang="x-none" dirty="0"/>
            </a:br>
            <a:r>
              <a:rPr lang="en-US" altLang="x-none" sz="4000" dirty="0">
                <a:latin typeface="+mj-lt"/>
              </a:rPr>
              <a:t>In your role within a school, how can you use the following school-wide (Tier 1) practices with your students?</a:t>
            </a:r>
            <a:br>
              <a:rPr lang="en-US" altLang="x-none" sz="4000" dirty="0">
                <a:latin typeface="+mj-lt"/>
              </a:rPr>
            </a:br>
            <a:br>
              <a:rPr lang="en-US" altLang="x-none" sz="4000" dirty="0">
                <a:latin typeface="+mj-lt"/>
              </a:rPr>
            </a:br>
            <a:r>
              <a:rPr lang="en-US" altLang="x-none" sz="4000" dirty="0">
                <a:latin typeface="+mj-lt"/>
              </a:rPr>
              <a:t>     Defining Behavior Expectations</a:t>
            </a:r>
            <a:br>
              <a:rPr lang="en-US" altLang="x-none" sz="4000" dirty="0">
                <a:latin typeface="+mj-lt"/>
              </a:rPr>
            </a:br>
            <a:r>
              <a:rPr lang="en-US" altLang="x-none" sz="4000" dirty="0">
                <a:latin typeface="+mj-lt"/>
              </a:rPr>
              <a:t>     Teaching Behavior Expectations</a:t>
            </a:r>
            <a:br>
              <a:rPr lang="en-US" altLang="x-none" sz="4000" dirty="0">
                <a:latin typeface="+mj-lt"/>
              </a:rPr>
            </a:br>
            <a:r>
              <a:rPr lang="en-US" altLang="x-none" sz="4000" dirty="0">
                <a:latin typeface="+mj-lt"/>
              </a:rPr>
              <a:t>     Rewarding Behaviors</a:t>
            </a:r>
            <a:br>
              <a:rPr lang="en-US" altLang="x-none" sz="4000" dirty="0">
                <a:latin typeface="+mj-lt"/>
              </a:rPr>
            </a:br>
            <a:br>
              <a:rPr lang="en-US" altLang="x-none" dirty="0"/>
            </a:br>
            <a:endParaRPr lang="en-US" altLang="x-none" b="1" dirty="0"/>
          </a:p>
        </p:txBody>
      </p:sp>
    </p:spTree>
    <p:extLst>
      <p:ext uri="{BB962C8B-B14F-4D97-AF65-F5344CB8AC3E}">
        <p14:creationId xmlns:p14="http://schemas.microsoft.com/office/powerpoint/2010/main" val="1924760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noFill/>
        </p:spPr>
        <p:txBody>
          <a:bodyPr>
            <a:normAutofit/>
          </a:bodyPr>
          <a:lstStyle/>
          <a:p>
            <a:pPr eaLnBrk="1" hangingPunct="1"/>
            <a:r>
              <a:rPr lang="en-US" altLang="x-none" sz="4000" b="1" i="1" dirty="0"/>
              <a:t>Discouraging Problem Behavior:</a:t>
            </a:r>
          </a:p>
        </p:txBody>
      </p:sp>
      <p:sp>
        <p:nvSpPr>
          <p:cNvPr id="50178" name="Content Placeholder 2"/>
          <p:cNvSpPr>
            <a:spLocks noGrp="1"/>
          </p:cNvSpPr>
          <p:nvPr>
            <p:ph idx="1"/>
          </p:nvPr>
        </p:nvSpPr>
        <p:spPr>
          <a:xfrm>
            <a:off x="838200" y="1690689"/>
            <a:ext cx="10515600" cy="4486274"/>
          </a:xfrm>
        </p:spPr>
        <p:txBody>
          <a:bodyPr/>
          <a:lstStyle/>
          <a:p>
            <a:pPr lvl="1" eaLnBrk="1" hangingPunct="1"/>
            <a:r>
              <a:rPr lang="en-US" altLang="x-none" sz="3200" dirty="0"/>
              <a:t>Consistent practices for </a:t>
            </a:r>
            <a:r>
              <a:rPr lang="en-US" altLang="x-none" sz="3200" dirty="0">
                <a:solidFill>
                  <a:srgbClr val="0000FF"/>
                </a:solidFill>
              </a:rPr>
              <a:t>preventing</a:t>
            </a:r>
            <a:r>
              <a:rPr lang="en-US" altLang="x-none" sz="3200" dirty="0"/>
              <a:t> problem behaviors</a:t>
            </a:r>
          </a:p>
          <a:p>
            <a:pPr lvl="1" eaLnBrk="1" hangingPunct="1"/>
            <a:r>
              <a:rPr lang="en-US" altLang="x-none" sz="3200" dirty="0"/>
              <a:t>Distinguishing between </a:t>
            </a:r>
            <a:r>
              <a:rPr lang="en-US" altLang="x-none" sz="3200" dirty="0">
                <a:solidFill>
                  <a:srgbClr val="0000FF"/>
                </a:solidFill>
              </a:rPr>
              <a:t>minor and major behaviors</a:t>
            </a:r>
          </a:p>
          <a:p>
            <a:pPr lvl="1" eaLnBrk="1" hangingPunct="1"/>
            <a:r>
              <a:rPr lang="en-US" altLang="x-none" sz="3200" dirty="0"/>
              <a:t>Practices for </a:t>
            </a:r>
            <a:r>
              <a:rPr lang="en-US" altLang="x-none" sz="3200" dirty="0">
                <a:solidFill>
                  <a:srgbClr val="0000FF"/>
                </a:solidFill>
              </a:rPr>
              <a:t>responding</a:t>
            </a:r>
            <a:r>
              <a:rPr lang="en-US" altLang="x-none" sz="3200" dirty="0"/>
              <a:t> to problem behaviors</a:t>
            </a:r>
          </a:p>
          <a:p>
            <a:pPr lvl="1" eaLnBrk="1" hangingPunct="1"/>
            <a:r>
              <a:rPr lang="en-US" altLang="x-none" sz="3200" dirty="0"/>
              <a:t>Continuum of </a:t>
            </a:r>
            <a:r>
              <a:rPr lang="en-US" altLang="x-none" sz="3200" dirty="0">
                <a:solidFill>
                  <a:srgbClr val="0000FF"/>
                </a:solidFill>
              </a:rPr>
              <a:t>procedures</a:t>
            </a:r>
            <a:r>
              <a:rPr lang="en-US" altLang="x-none" sz="3200" dirty="0"/>
              <a:t> for responding to problem behavior  </a:t>
            </a:r>
          </a:p>
          <a:p>
            <a:pPr eaLnBrk="1" hangingPunct="1">
              <a:buFont typeface="Arial" charset="0"/>
              <a:buNone/>
            </a:pPr>
            <a:endParaRPr lang="en-US" altLang="x-none" dirty="0"/>
          </a:p>
        </p:txBody>
      </p:sp>
      <p:pic>
        <p:nvPicPr>
          <p:cNvPr id="5017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30676" y="3843780"/>
            <a:ext cx="3432174" cy="2771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6259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noFill/>
        </p:spPr>
        <p:txBody>
          <a:bodyPr/>
          <a:lstStyle/>
          <a:p>
            <a:pPr eaLnBrk="1" hangingPunct="1"/>
            <a:r>
              <a:rPr lang="en-US" altLang="x-none" sz="4000" i="1" dirty="0">
                <a:latin typeface="+mn-lt"/>
              </a:rPr>
              <a:t>Preventing Problem Behavior:</a:t>
            </a:r>
          </a:p>
        </p:txBody>
      </p:sp>
      <p:pic>
        <p:nvPicPr>
          <p:cNvPr id="5222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64014" y="2492375"/>
            <a:ext cx="3563937"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Box 1"/>
          <p:cNvSpPr txBox="1">
            <a:spLocks noChangeArrowheads="1"/>
          </p:cNvSpPr>
          <p:nvPr/>
        </p:nvSpPr>
        <p:spPr bwMode="auto">
          <a:xfrm rot="1182048">
            <a:off x="6961983" y="2587694"/>
            <a:ext cx="515778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pPr>
            <a:r>
              <a:rPr lang="en-US" altLang="x-none" sz="2800" dirty="0">
                <a:latin typeface="Arial" charset="0"/>
              </a:rPr>
              <a:t>Good classroom management – Move, Scan, Interact! </a:t>
            </a:r>
          </a:p>
        </p:txBody>
      </p:sp>
      <p:sp>
        <p:nvSpPr>
          <p:cNvPr id="52229" name="TextBox 5"/>
          <p:cNvSpPr txBox="1">
            <a:spLocks noChangeArrowheads="1"/>
          </p:cNvSpPr>
          <p:nvPr/>
        </p:nvSpPr>
        <p:spPr bwMode="auto">
          <a:xfrm rot="-2156097">
            <a:off x="389732" y="2474817"/>
            <a:ext cx="422275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pPr>
            <a:r>
              <a:rPr lang="en-US" altLang="x-none" sz="2800" dirty="0">
                <a:latin typeface="Arial" charset="0"/>
              </a:rPr>
              <a:t>Increase </a:t>
            </a:r>
            <a:r>
              <a:rPr lang="en-US" altLang="en-US" sz="2800" dirty="0">
                <a:latin typeface="Arial" charset="0"/>
              </a:rPr>
              <a:t>“</a:t>
            </a:r>
            <a:r>
              <a:rPr lang="en-US" altLang="x-none" sz="2800" dirty="0">
                <a:latin typeface="Arial" charset="0"/>
              </a:rPr>
              <a:t>Opportunities to Respond</a:t>
            </a:r>
            <a:r>
              <a:rPr lang="en-US" altLang="en-US" sz="2800" dirty="0">
                <a:latin typeface="Arial" charset="0"/>
              </a:rPr>
              <a:t>”, prompts, and pre-correction!</a:t>
            </a:r>
            <a:endParaRPr lang="en-US" altLang="x-none" sz="2800" dirty="0">
              <a:latin typeface="Arial" charset="0"/>
            </a:endParaRPr>
          </a:p>
        </p:txBody>
      </p:sp>
      <p:sp>
        <p:nvSpPr>
          <p:cNvPr id="52230" name="TextBox 6"/>
          <p:cNvSpPr txBox="1">
            <a:spLocks noChangeArrowheads="1"/>
          </p:cNvSpPr>
          <p:nvPr/>
        </p:nvSpPr>
        <p:spPr bwMode="auto">
          <a:xfrm>
            <a:off x="2859089" y="5297486"/>
            <a:ext cx="7361237"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pPr>
            <a:r>
              <a:rPr lang="en-US" altLang="x-none" sz="2800" dirty="0">
                <a:latin typeface="Arial" charset="0"/>
              </a:rPr>
              <a:t>De-Escalation Techniques:</a:t>
            </a:r>
          </a:p>
          <a:p>
            <a:pPr eaLnBrk="1" hangingPunct="1">
              <a:spcBef>
                <a:spcPct val="0"/>
              </a:spcBef>
              <a:buFontTx/>
              <a:buNone/>
            </a:pPr>
            <a:r>
              <a:rPr lang="en-US" altLang="x-none" sz="2800" dirty="0">
                <a:latin typeface="Arial" charset="0"/>
              </a:rPr>
              <a:t>When a student is Anxious…..Be Supportive!</a:t>
            </a:r>
          </a:p>
          <a:p>
            <a:pPr eaLnBrk="1" hangingPunct="1">
              <a:spcBef>
                <a:spcPct val="0"/>
              </a:spcBef>
              <a:buFontTx/>
              <a:buNone/>
            </a:pPr>
            <a:r>
              <a:rPr lang="en-US" altLang="x-none" sz="2800" dirty="0">
                <a:latin typeface="Arial" charset="0"/>
              </a:rPr>
              <a:t>When a student is Defensive…..Be Directive!</a:t>
            </a:r>
          </a:p>
        </p:txBody>
      </p:sp>
    </p:spTree>
    <p:extLst>
      <p:ext uri="{BB962C8B-B14F-4D97-AF65-F5344CB8AC3E}">
        <p14:creationId xmlns:p14="http://schemas.microsoft.com/office/powerpoint/2010/main" val="1552008239"/>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Content Placeholder 2"/>
          <p:cNvSpPr>
            <a:spLocks noGrp="1"/>
          </p:cNvSpPr>
          <p:nvPr>
            <p:ph idx="4294967295"/>
          </p:nvPr>
        </p:nvSpPr>
        <p:spPr>
          <a:xfrm>
            <a:off x="1892300" y="1004889"/>
            <a:ext cx="8267700" cy="846137"/>
          </a:xfrm>
        </p:spPr>
        <p:txBody>
          <a:bodyPr/>
          <a:lstStyle/>
          <a:p>
            <a:pPr lvl="1" eaLnBrk="1" hangingPunct="1"/>
            <a:r>
              <a:rPr lang="en-US" altLang="x-none" sz="2600">
                <a:solidFill>
                  <a:srgbClr val="0000FF"/>
                </a:solidFill>
                <a:latin typeface="Arial" charset="0"/>
              </a:rPr>
              <a:t>Procedures </a:t>
            </a:r>
            <a:r>
              <a:rPr lang="en-US" altLang="x-none" sz="2600">
                <a:latin typeface="Arial" charset="0"/>
              </a:rPr>
              <a:t>for responding to problem behaviors….</a:t>
            </a:r>
          </a:p>
          <a:p>
            <a:pPr eaLnBrk="1" hangingPunct="1">
              <a:buFont typeface="Arial" charset="0"/>
              <a:buNone/>
            </a:pPr>
            <a:endParaRPr lang="en-US" altLang="x-none">
              <a:latin typeface="Arial" charset="0"/>
            </a:endParaRPr>
          </a:p>
        </p:txBody>
      </p:sp>
      <p:sp>
        <p:nvSpPr>
          <p:cNvPr id="58370" name="Title 1"/>
          <p:cNvSpPr>
            <a:spLocks noGrp="1"/>
          </p:cNvSpPr>
          <p:nvPr>
            <p:ph type="title" idx="4294967295"/>
          </p:nvPr>
        </p:nvSpPr>
        <p:spPr>
          <a:xfrm>
            <a:off x="1704976" y="-138113"/>
            <a:ext cx="8963025" cy="1143001"/>
          </a:xfrm>
        </p:spPr>
        <p:txBody>
          <a:bodyPr/>
          <a:lstStyle/>
          <a:p>
            <a:pPr eaLnBrk="1" hangingPunct="1"/>
            <a:r>
              <a:rPr lang="en-US" altLang="x-none" sz="4000" i="1" dirty="0">
                <a:latin typeface="+mn-lt"/>
              </a:rPr>
              <a:t>Discouraging Problem Behavior:</a:t>
            </a:r>
          </a:p>
        </p:txBody>
      </p:sp>
      <p:pic>
        <p:nvPicPr>
          <p:cNvPr id="5837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976" y="1851026"/>
            <a:ext cx="8143874" cy="49831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906C61A-44D3-644E-A80A-93163FE17814}"/>
              </a:ext>
            </a:extLst>
          </p:cNvPr>
          <p:cNvSpPr txBox="1"/>
          <p:nvPr/>
        </p:nvSpPr>
        <p:spPr>
          <a:xfrm rot="20901146">
            <a:off x="1673481" y="2998163"/>
            <a:ext cx="8188683" cy="523220"/>
          </a:xfrm>
          <a:prstGeom prst="rect">
            <a:avLst/>
          </a:prstGeom>
          <a:solidFill>
            <a:schemeClr val="accent4"/>
          </a:solidFill>
        </p:spPr>
        <p:txBody>
          <a:bodyPr wrap="square" rtlCol="0">
            <a:spAutoFit/>
          </a:bodyPr>
          <a:lstStyle/>
          <a:p>
            <a:r>
              <a:rPr lang="en-US" sz="2800" dirty="0"/>
              <a:t>Do you know what the procedures are in your schools?</a:t>
            </a:r>
          </a:p>
        </p:txBody>
      </p:sp>
    </p:spTree>
    <p:extLst>
      <p:ext uri="{BB962C8B-B14F-4D97-AF65-F5344CB8AC3E}">
        <p14:creationId xmlns:p14="http://schemas.microsoft.com/office/powerpoint/2010/main" val="160209429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838200" y="365125"/>
            <a:ext cx="10515600" cy="5607658"/>
          </a:xfrm>
          <a:solidFill>
            <a:schemeClr val="accent4">
              <a:alpha val="71000"/>
            </a:schemeClr>
          </a:solidFill>
        </p:spPr>
        <p:txBody>
          <a:bodyPr>
            <a:normAutofit/>
          </a:bodyPr>
          <a:lstStyle/>
          <a:p>
            <a:pPr marL="457200" lvl="1"/>
            <a:br>
              <a:rPr lang="en-US" altLang="x-none" dirty="0"/>
            </a:br>
            <a:r>
              <a:rPr lang="en-US" altLang="x-none" sz="4000" dirty="0">
                <a:latin typeface="+mj-lt"/>
              </a:rPr>
              <a:t>How do you/can you collaborate with school staff to develop common strategies for your students in the following areas?</a:t>
            </a:r>
            <a:br>
              <a:rPr lang="en-US" altLang="x-none" sz="4000" dirty="0">
                <a:latin typeface="+mj-lt"/>
              </a:rPr>
            </a:br>
            <a:r>
              <a:rPr lang="en-US" altLang="x-none" sz="4000" dirty="0">
                <a:latin typeface="+mj-lt"/>
              </a:rPr>
              <a:t>     -Preventing problem behaviors</a:t>
            </a:r>
            <a:br>
              <a:rPr lang="en-US" altLang="x-none" sz="4000" dirty="0">
                <a:latin typeface="+mj-lt"/>
              </a:rPr>
            </a:br>
            <a:r>
              <a:rPr lang="en-US" altLang="x-none" sz="4000" dirty="0">
                <a:latin typeface="+mj-lt"/>
              </a:rPr>
              <a:t>     -Responding to problem behaviors</a:t>
            </a:r>
            <a:br>
              <a:rPr lang="en-US" altLang="x-none" sz="4000" dirty="0">
                <a:latin typeface="+mj-lt"/>
              </a:rPr>
            </a:br>
            <a:r>
              <a:rPr lang="en-US" altLang="x-none" sz="4000" dirty="0">
                <a:latin typeface="+mj-lt"/>
              </a:rPr>
              <a:t>     -Following school procedures for </a:t>
            </a:r>
            <a:br>
              <a:rPr lang="en-US" altLang="x-none" sz="4000" dirty="0">
                <a:latin typeface="+mj-lt"/>
              </a:rPr>
            </a:br>
            <a:r>
              <a:rPr lang="en-US" altLang="x-none" sz="4000" dirty="0">
                <a:latin typeface="+mj-lt"/>
              </a:rPr>
              <a:t>     -responding to problem behaviors</a:t>
            </a:r>
            <a:br>
              <a:rPr lang="en-US" altLang="x-none" sz="4000" b="1" dirty="0"/>
            </a:br>
            <a:endParaRPr lang="en-US" altLang="x-none" sz="4000" b="1" dirty="0"/>
          </a:p>
        </p:txBody>
      </p:sp>
    </p:spTree>
    <p:extLst>
      <p:ext uri="{BB962C8B-B14F-4D97-AF65-F5344CB8AC3E}">
        <p14:creationId xmlns:p14="http://schemas.microsoft.com/office/powerpoint/2010/main" val="934013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a:solidFill>
            <a:schemeClr val="accent4">
              <a:alpha val="71000"/>
            </a:schemeClr>
          </a:solidFill>
        </p:spPr>
        <p:txBody>
          <a:bodyPr>
            <a:normAutofit/>
          </a:bodyPr>
          <a:lstStyle/>
          <a:p>
            <a:pPr eaLnBrk="1" hangingPunct="1"/>
            <a:r>
              <a:rPr lang="en-US" altLang="x-none" dirty="0"/>
              <a:t>Continuum of Supports at the Targeted/Intensive Levels </a:t>
            </a:r>
          </a:p>
        </p:txBody>
      </p:sp>
      <p:sp>
        <p:nvSpPr>
          <p:cNvPr id="67586" name="Rectangle 3"/>
          <p:cNvSpPr>
            <a:spLocks noGrp="1" noChangeArrowheads="1"/>
          </p:cNvSpPr>
          <p:nvPr>
            <p:ph sz="half" idx="1"/>
          </p:nvPr>
        </p:nvSpPr>
        <p:spPr/>
        <p:txBody>
          <a:bodyPr/>
          <a:lstStyle/>
          <a:p>
            <a:pPr marL="182563" indent="-182563">
              <a:lnSpc>
                <a:spcPct val="110000"/>
              </a:lnSpc>
            </a:pPr>
            <a:r>
              <a:rPr lang="en-US" altLang="x-none" dirty="0">
                <a:solidFill>
                  <a:srgbClr val="000000"/>
                </a:solidFill>
              </a:rPr>
              <a:t>Small group interventions</a:t>
            </a:r>
          </a:p>
          <a:p>
            <a:pPr marL="182563" indent="-182563">
              <a:lnSpc>
                <a:spcPct val="110000"/>
              </a:lnSpc>
            </a:pPr>
            <a:r>
              <a:rPr lang="en-US" altLang="x-none" dirty="0">
                <a:solidFill>
                  <a:srgbClr val="000000"/>
                </a:solidFill>
              </a:rPr>
              <a:t>Group interventions with individualized focus</a:t>
            </a:r>
          </a:p>
          <a:p>
            <a:pPr marL="182563" indent="-182563">
              <a:lnSpc>
                <a:spcPct val="110000"/>
              </a:lnSpc>
            </a:pPr>
            <a:r>
              <a:rPr lang="en-US" altLang="x-none" dirty="0">
                <a:solidFill>
                  <a:srgbClr val="000000"/>
                </a:solidFill>
              </a:rPr>
              <a:t>Simple FBA with individual interventions</a:t>
            </a:r>
          </a:p>
          <a:p>
            <a:pPr marL="182563" indent="-182563">
              <a:lnSpc>
                <a:spcPct val="110000"/>
              </a:lnSpc>
            </a:pPr>
            <a:r>
              <a:rPr lang="en-US" altLang="x-none" dirty="0">
                <a:solidFill>
                  <a:srgbClr val="000000"/>
                </a:solidFill>
              </a:rPr>
              <a:t>Multiple-domain FBA/BIP</a:t>
            </a:r>
          </a:p>
          <a:p>
            <a:pPr marL="182563" indent="-182563">
              <a:lnSpc>
                <a:spcPct val="110000"/>
              </a:lnSpc>
            </a:pPr>
            <a:r>
              <a:rPr lang="en-US" altLang="x-none" dirty="0">
                <a:solidFill>
                  <a:srgbClr val="000000"/>
                </a:solidFill>
              </a:rPr>
              <a:t>Wraparound</a:t>
            </a:r>
          </a:p>
          <a:p>
            <a:pPr marL="182563" indent="-182563">
              <a:lnSpc>
                <a:spcPct val="110000"/>
              </a:lnSpc>
            </a:pPr>
            <a:endParaRPr lang="en-US" altLang="x-none" dirty="0">
              <a:solidFill>
                <a:srgbClr val="FF0000"/>
              </a:solidFill>
            </a:endParaRPr>
          </a:p>
          <a:p>
            <a:pPr marL="182563" indent="-182563">
              <a:lnSpc>
                <a:spcPct val="110000"/>
              </a:lnSpc>
            </a:pPr>
            <a:endParaRPr lang="en-US" altLang="x-none" dirty="0"/>
          </a:p>
          <a:p>
            <a:pPr marL="182563" indent="-182563">
              <a:lnSpc>
                <a:spcPct val="110000"/>
              </a:lnSpc>
            </a:pPr>
            <a:endParaRPr lang="en-US" altLang="x-none" dirty="0"/>
          </a:p>
        </p:txBody>
      </p:sp>
      <p:sp>
        <p:nvSpPr>
          <p:cNvPr id="67587" name="Text Box 4"/>
          <p:cNvSpPr txBox="1">
            <a:spLocks noChangeArrowheads="1"/>
          </p:cNvSpPr>
          <p:nvPr/>
        </p:nvSpPr>
        <p:spPr bwMode="auto">
          <a:xfrm>
            <a:off x="6934200" y="6400800"/>
            <a:ext cx="28765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eaLnBrk="1" hangingPunct="1">
              <a:spcBef>
                <a:spcPct val="0"/>
              </a:spcBef>
              <a:buFontTx/>
              <a:buNone/>
            </a:pPr>
            <a:r>
              <a:rPr lang="en-US" altLang="x-none" sz="1100" i="1">
                <a:latin typeface="Century Gothic" charset="0"/>
              </a:rPr>
              <a:t>Illinois PBIS Network, Revised Sept., 2008</a:t>
            </a:r>
          </a:p>
        </p:txBody>
      </p:sp>
      <p:sp>
        <p:nvSpPr>
          <p:cNvPr id="6" name="Content Placeholder 5"/>
          <p:cNvSpPr>
            <a:spLocks noGrp="1"/>
          </p:cNvSpPr>
          <p:nvPr>
            <p:ph sz="half" idx="2"/>
          </p:nvPr>
        </p:nvSpPr>
        <p:spPr>
          <a:prstGeom prst="foldedCorner">
            <a:avLst>
              <a:gd name="adj" fmla="val 11033"/>
            </a:avLst>
          </a:prstGeom>
          <a:solidFill>
            <a:srgbClr val="FFFF00"/>
          </a:solidFill>
          <a:ln w="38100" cmpd="sng">
            <a:noFill/>
          </a:ln>
          <a:effectLst/>
        </p:spPr>
        <p:style>
          <a:lnRef idx="1">
            <a:schemeClr val="accent1"/>
          </a:lnRef>
          <a:fillRef idx="3">
            <a:schemeClr val="accent1"/>
          </a:fillRef>
          <a:effectRef idx="2">
            <a:schemeClr val="accent1"/>
          </a:effectRef>
          <a:fontRef idx="minor">
            <a:schemeClr val="lt1"/>
          </a:fontRef>
        </p:style>
        <p:txBody>
          <a:bodyPr anchor="ctr">
            <a:normAutofit/>
          </a:bodyPr>
          <a:lstStyle/>
          <a:p>
            <a:pPr marL="0" indent="0" algn="ctr" eaLnBrk="1" hangingPunct="1">
              <a:buNone/>
              <a:defRPr/>
            </a:pPr>
            <a:r>
              <a:rPr lang="en-US" sz="3600" i="1" dirty="0">
                <a:solidFill>
                  <a:schemeClr val="tx1"/>
                </a:solidFill>
                <a:ea typeface="ＭＳ Ｐゴシック" charset="0"/>
                <a:cs typeface="ＭＳ Ｐゴシック" charset="0"/>
              </a:rPr>
              <a:t>Needed when students have more than two office discipline referrals or when requested</a:t>
            </a:r>
          </a:p>
        </p:txBody>
      </p:sp>
    </p:spTree>
    <p:extLst>
      <p:ext uri="{BB962C8B-B14F-4D97-AF65-F5344CB8AC3E}">
        <p14:creationId xmlns:p14="http://schemas.microsoft.com/office/powerpoint/2010/main" val="546746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en-US" altLang="x-none" b="1" dirty="0"/>
              <a:t>A little about you…</a:t>
            </a:r>
          </a:p>
        </p:txBody>
      </p:sp>
      <p:sp>
        <p:nvSpPr>
          <p:cNvPr id="2" name="Content Placeholder 1"/>
          <p:cNvSpPr>
            <a:spLocks noGrp="1"/>
          </p:cNvSpPr>
          <p:nvPr>
            <p:ph idx="1"/>
          </p:nvPr>
        </p:nvSpPr>
        <p:spPr/>
        <p:txBody>
          <a:bodyPr/>
          <a:lstStyle/>
          <a:p>
            <a:pPr marL="0" indent="0">
              <a:buNone/>
            </a:pPr>
            <a:r>
              <a:rPr lang="en-US" altLang="x-none" dirty="0">
                <a:latin typeface="Calibri" charset="0"/>
              </a:rPr>
              <a:t>How many of you are working in a PBIS school?</a:t>
            </a:r>
          </a:p>
          <a:p>
            <a:pPr marL="0" indent="0">
              <a:buNone/>
            </a:pPr>
            <a:endParaRPr lang="en-US" altLang="x-none" dirty="0">
              <a:latin typeface="Calibri" charset="0"/>
            </a:endParaRPr>
          </a:p>
          <a:p>
            <a:pPr marL="0" indent="0">
              <a:buNone/>
            </a:pPr>
            <a:r>
              <a:rPr lang="en-US" altLang="x-none" dirty="0">
                <a:latin typeface="Calibri" charset="0"/>
              </a:rPr>
              <a:t>What is your role in the school?</a:t>
            </a:r>
          </a:p>
          <a:p>
            <a:pPr marL="0" indent="0">
              <a:buNone/>
            </a:pPr>
            <a:endParaRPr lang="en-US" altLang="x-none" dirty="0">
              <a:latin typeface="Calibri" charset="0"/>
            </a:endParaRPr>
          </a:p>
          <a:p>
            <a:pPr marL="0" indent="0">
              <a:buNone/>
            </a:pPr>
            <a:r>
              <a:rPr lang="en-US" altLang="x-none" dirty="0">
                <a:latin typeface="Calibri" charset="0"/>
              </a:rPr>
              <a:t>What is your current knowledge about PBIS?</a:t>
            </a:r>
          </a:p>
          <a:p>
            <a:pPr marL="0" indent="0">
              <a:buNone/>
            </a:pPr>
            <a:r>
              <a:rPr lang="en-US" altLang="x-none" dirty="0">
                <a:latin typeface="Calibri" charset="0"/>
              </a:rPr>
              <a:t>		I know a lot</a:t>
            </a:r>
          </a:p>
          <a:p>
            <a:pPr marL="0" indent="0">
              <a:buNone/>
            </a:pPr>
            <a:r>
              <a:rPr lang="en-US" altLang="x-none" dirty="0">
                <a:latin typeface="Calibri" charset="0"/>
              </a:rPr>
              <a:t>		I know a little bit</a:t>
            </a:r>
          </a:p>
          <a:p>
            <a:pPr marL="0" indent="0">
              <a:buNone/>
            </a:pPr>
            <a:r>
              <a:rPr lang="en-US" altLang="x-none" dirty="0">
                <a:latin typeface="Calibri" charset="0"/>
              </a:rPr>
              <a:t>		I</a:t>
            </a:r>
            <a:r>
              <a:rPr lang="ja-JP" altLang="en-US" dirty="0">
                <a:latin typeface="Calibri" charset="0"/>
              </a:rPr>
              <a:t>’</a:t>
            </a:r>
            <a:r>
              <a:rPr lang="en-US" altLang="ja-JP" dirty="0">
                <a:latin typeface="Calibri" charset="0"/>
              </a:rPr>
              <a:t>m just learning about it</a:t>
            </a:r>
            <a:endParaRPr lang="en-US" altLang="x-none" sz="2600" dirty="0"/>
          </a:p>
          <a:p>
            <a:endParaRPr lang="en-US" dirty="0"/>
          </a:p>
        </p:txBody>
      </p:sp>
      <p:sp>
        <p:nvSpPr>
          <p:cNvPr id="5" name="Title 1"/>
          <p:cNvSpPr txBox="1">
            <a:spLocks/>
          </p:cNvSpPr>
          <p:nvPr/>
        </p:nvSpPr>
        <p:spPr bwMode="auto">
          <a:xfrm>
            <a:off x="2032000" y="5578475"/>
            <a:ext cx="8229600" cy="1143000"/>
          </a:xfrm>
          <a:prstGeom prst="rect">
            <a:avLst/>
          </a:prstGeom>
          <a:noFill/>
          <a:ln w="9525">
            <a:noFill/>
            <a:miter lim="800000"/>
            <a:headEnd/>
            <a:tailEnd/>
          </a:ln>
        </p:spPr>
        <p:txBody>
          <a:bodyPr anchor="ctr"/>
          <a:lstStyle/>
          <a:p>
            <a:pPr algn="ctr">
              <a:defRPr/>
            </a:pPr>
            <a:endParaRPr lang="en-US" sz="4400" dirty="0">
              <a:solidFill>
                <a:srgbClr val="660066"/>
              </a:solidFill>
              <a:latin typeface="+mj-lt"/>
              <a:cs typeface="ＭＳ Ｐゴシック" charset="-128"/>
            </a:endParaRPr>
          </a:p>
        </p:txBody>
      </p:sp>
    </p:spTree>
    <p:extLst>
      <p:ext uri="{BB962C8B-B14F-4D97-AF65-F5344CB8AC3E}">
        <p14:creationId xmlns:p14="http://schemas.microsoft.com/office/powerpoint/2010/main" val="873104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a:solidFill>
            <a:schemeClr val="accent4">
              <a:alpha val="71000"/>
            </a:schemeClr>
          </a:solidFill>
        </p:spPr>
        <p:txBody>
          <a:bodyPr>
            <a:normAutofit/>
          </a:bodyPr>
          <a:lstStyle/>
          <a:p>
            <a:pPr eaLnBrk="1" hangingPunct="1"/>
            <a:r>
              <a:rPr lang="en-US" altLang="x-none" dirty="0"/>
              <a:t>Examples: Targeted Interventions Based on Functions of Behavior </a:t>
            </a:r>
          </a:p>
        </p:txBody>
      </p:sp>
      <p:sp>
        <p:nvSpPr>
          <p:cNvPr id="70658" name="Rectangle 3"/>
          <p:cNvSpPr>
            <a:spLocks noGrp="1" noChangeArrowheads="1"/>
          </p:cNvSpPr>
          <p:nvPr>
            <p:ph idx="1"/>
          </p:nvPr>
        </p:nvSpPr>
        <p:spPr/>
        <p:txBody>
          <a:bodyPr>
            <a:noAutofit/>
          </a:bodyPr>
          <a:lstStyle/>
          <a:p>
            <a:pPr eaLnBrk="1" hangingPunct="1"/>
            <a:r>
              <a:rPr lang="en-US" altLang="x-none" sz="2600" b="1" dirty="0"/>
              <a:t>Access Adult Attention/Support:</a:t>
            </a:r>
          </a:p>
          <a:p>
            <a:pPr lvl="1" eaLnBrk="1" hangingPunct="1"/>
            <a:r>
              <a:rPr lang="en-US" altLang="x-none" sz="2600" dirty="0"/>
              <a:t>Check-In/Check-Out</a:t>
            </a:r>
          </a:p>
          <a:p>
            <a:pPr lvl="1" eaLnBrk="1" hangingPunct="1"/>
            <a:r>
              <a:rPr lang="en-US" altLang="x-none" sz="2600" dirty="0"/>
              <a:t>Adult Mentoring Programs  </a:t>
            </a:r>
          </a:p>
          <a:p>
            <a:pPr eaLnBrk="1" hangingPunct="1"/>
            <a:r>
              <a:rPr lang="en-US" altLang="x-none" sz="2600" b="1" dirty="0"/>
              <a:t> Access Peer Attention/Support:</a:t>
            </a:r>
          </a:p>
          <a:p>
            <a:pPr lvl="1" eaLnBrk="1" hangingPunct="1"/>
            <a:r>
              <a:rPr lang="en-US" altLang="x-none" sz="2600" dirty="0"/>
              <a:t>Social Skills Instruction</a:t>
            </a:r>
          </a:p>
          <a:p>
            <a:pPr lvl="1" eaLnBrk="1" hangingPunct="1"/>
            <a:r>
              <a:rPr lang="en-US" altLang="x-none" sz="2600" dirty="0"/>
              <a:t>Peer Mentoring</a:t>
            </a:r>
          </a:p>
          <a:p>
            <a:pPr lvl="1" eaLnBrk="1" hangingPunct="1"/>
            <a:r>
              <a:rPr lang="en-US" altLang="x-none" sz="2600" dirty="0"/>
              <a:t>Self-Monitoring with Peer Support (function: academic task escape)</a:t>
            </a:r>
          </a:p>
          <a:p>
            <a:pPr eaLnBrk="1" hangingPunct="1"/>
            <a:r>
              <a:rPr lang="en-US" altLang="x-none" sz="2600" b="1" dirty="0"/>
              <a:t>Academic Skills Support </a:t>
            </a:r>
          </a:p>
          <a:p>
            <a:pPr lvl="1" eaLnBrk="1" hangingPunct="1"/>
            <a:r>
              <a:rPr lang="en-US" altLang="x-none" sz="2600" dirty="0"/>
              <a:t>Organization/Homework planning support</a:t>
            </a:r>
          </a:p>
          <a:p>
            <a:pPr lvl="1" eaLnBrk="1" hangingPunct="1"/>
            <a:r>
              <a:rPr lang="en-US" altLang="x-none" sz="2600" dirty="0"/>
              <a:t>Homework completion club</a:t>
            </a:r>
          </a:p>
          <a:p>
            <a:pPr lvl="1" eaLnBrk="1" hangingPunct="1"/>
            <a:r>
              <a:rPr lang="en-US" altLang="x-none" sz="2600" dirty="0"/>
              <a:t>Tutoring</a:t>
            </a:r>
          </a:p>
        </p:txBody>
      </p:sp>
      <p:sp>
        <p:nvSpPr>
          <p:cNvPr id="2" name="TextBox 1">
            <a:extLst>
              <a:ext uri="{FF2B5EF4-FFF2-40B4-BE49-F238E27FC236}">
                <a16:creationId xmlns:a16="http://schemas.microsoft.com/office/drawing/2014/main" id="{2FCC2217-9672-B84F-8D5A-3E172FE1485E}"/>
              </a:ext>
            </a:extLst>
          </p:cNvPr>
          <p:cNvSpPr txBox="1"/>
          <p:nvPr/>
        </p:nvSpPr>
        <p:spPr>
          <a:xfrm rot="20765354">
            <a:off x="742663" y="3564997"/>
            <a:ext cx="10803791" cy="523220"/>
          </a:xfrm>
          <a:prstGeom prst="rect">
            <a:avLst/>
          </a:prstGeom>
          <a:solidFill>
            <a:schemeClr val="accent4"/>
          </a:solidFill>
        </p:spPr>
        <p:txBody>
          <a:bodyPr wrap="none" rtlCol="0">
            <a:spAutoFit/>
          </a:bodyPr>
          <a:lstStyle/>
          <a:p>
            <a:r>
              <a:rPr lang="en-US" sz="2800" dirty="0"/>
              <a:t>Do you know what the inventory of Targeted Supports is at your schools?</a:t>
            </a:r>
          </a:p>
        </p:txBody>
      </p:sp>
    </p:spTree>
    <p:extLst>
      <p:ext uri="{BB962C8B-B14F-4D97-AF65-F5344CB8AC3E}">
        <p14:creationId xmlns:p14="http://schemas.microsoft.com/office/powerpoint/2010/main" val="14685785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sz="4000" dirty="0">
                <a:ea typeface="ＭＳ Ｐゴシック" charset="0"/>
                <a:cs typeface="ＭＳ Ｐゴシック" charset="0"/>
              </a:rPr>
              <a:t>Function Based Supports for Challenging Behaviors at School</a:t>
            </a:r>
          </a:p>
        </p:txBody>
      </p:sp>
      <p:pic>
        <p:nvPicPr>
          <p:cNvPr id="72706" name="Picture 3" descr="Angry-Kid-1.jpg"/>
          <p:cNvPicPr>
            <a:picLocks noChangeAspect="1"/>
          </p:cNvPicPr>
          <p:nvPr/>
        </p:nvPicPr>
        <p:blipFill>
          <a:blip r:embed="rId3">
            <a:extLst>
              <a:ext uri="{28A0092B-C50C-407E-A947-70E740481C1C}">
                <a14:useLocalDpi xmlns:a14="http://schemas.microsoft.com/office/drawing/2010/main" val="0"/>
              </a:ext>
            </a:extLst>
          </a:blip>
          <a:srcRect l="15211" r="14980"/>
          <a:stretch>
            <a:fillRect/>
          </a:stretch>
        </p:blipFill>
        <p:spPr bwMode="auto">
          <a:xfrm>
            <a:off x="4283075" y="1625601"/>
            <a:ext cx="3627438"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1625601" y="1593850"/>
            <a:ext cx="2479675" cy="2478088"/>
          </a:xfrm>
          <a:prstGeom prst="ellipse">
            <a:avLst/>
          </a:prstGeom>
          <a:solidFill>
            <a:schemeClr val="bg1"/>
          </a:solidFill>
          <a:ln w="57150"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defRPr/>
            </a:pPr>
            <a:r>
              <a:rPr lang="en-US" altLang="x-none">
                <a:solidFill>
                  <a:schemeClr val="tx2"/>
                </a:solidFill>
                <a:latin typeface="Calibri" charset="0"/>
              </a:rPr>
              <a:t>Why is the behavior occurring, what</a:t>
            </a:r>
            <a:r>
              <a:rPr lang="ja-JP" altLang="en-US">
                <a:solidFill>
                  <a:schemeClr val="tx2"/>
                </a:solidFill>
                <a:latin typeface="Calibri" charset="0"/>
              </a:rPr>
              <a:t>’</a:t>
            </a:r>
            <a:r>
              <a:rPr lang="en-US" altLang="ja-JP">
                <a:solidFill>
                  <a:schemeClr val="tx2"/>
                </a:solidFill>
                <a:latin typeface="Calibri" charset="0"/>
              </a:rPr>
              <a:t>s its function?</a:t>
            </a:r>
            <a:endParaRPr lang="en-US" altLang="x-none">
              <a:solidFill>
                <a:schemeClr val="tx2"/>
              </a:solidFill>
              <a:latin typeface="Calibri" charset="0"/>
            </a:endParaRPr>
          </a:p>
        </p:txBody>
      </p:sp>
      <p:grpSp>
        <p:nvGrpSpPr>
          <p:cNvPr id="3" name="Group 42"/>
          <p:cNvGrpSpPr>
            <a:grpSpLocks/>
          </p:cNvGrpSpPr>
          <p:nvPr/>
        </p:nvGrpSpPr>
        <p:grpSpPr bwMode="auto">
          <a:xfrm>
            <a:off x="5024438" y="4724401"/>
            <a:ext cx="2889250" cy="2011363"/>
            <a:chOff x="3501218" y="4724482"/>
            <a:chExt cx="2887752" cy="2011361"/>
          </a:xfrm>
        </p:grpSpPr>
        <p:sp>
          <p:nvSpPr>
            <p:cNvPr id="9" name="Rounded Rectangle 8"/>
            <p:cNvSpPr/>
            <p:nvPr/>
          </p:nvSpPr>
          <p:spPr>
            <a:xfrm>
              <a:off x="3501218" y="4724482"/>
              <a:ext cx="2887752" cy="590549"/>
            </a:xfrm>
            <a:prstGeom prst="roundRect">
              <a:avLst/>
            </a:prstGeom>
            <a:solidFill>
              <a:srgbClr val="008000"/>
            </a:solidFill>
            <a:ln w="57150" cmpd="sng">
              <a:solidFill>
                <a:srgbClr val="008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2000">
                  <a:solidFill>
                    <a:srgbClr val="FFFFFF"/>
                  </a:solidFill>
                  <a:ea typeface="ＭＳ Ｐゴシック" charset="0"/>
                  <a:cs typeface="ＭＳ Ｐゴシック" charset="0"/>
                </a:rPr>
                <a:t>Prevent behavior from occurring</a:t>
              </a:r>
              <a:endParaRPr lang="en-US">
                <a:solidFill>
                  <a:srgbClr val="FFFFFF"/>
                </a:solidFill>
                <a:ea typeface="ＭＳ Ｐゴシック" charset="0"/>
                <a:cs typeface="ＭＳ Ｐゴシック" charset="0"/>
              </a:endParaRPr>
            </a:p>
          </p:txBody>
        </p:sp>
        <p:sp>
          <p:nvSpPr>
            <p:cNvPr id="10" name="Rounded Rectangle 9"/>
            <p:cNvSpPr/>
            <p:nvPr/>
          </p:nvSpPr>
          <p:spPr>
            <a:xfrm>
              <a:off x="3551992" y="5435681"/>
              <a:ext cx="2786205" cy="588962"/>
            </a:xfrm>
            <a:prstGeom prst="roundRect">
              <a:avLst/>
            </a:prstGeom>
            <a:solidFill>
              <a:srgbClr val="FFFF00"/>
            </a:solidFill>
            <a:ln w="57150" cmpd="sng">
              <a:solidFill>
                <a:srgbClr val="FFFF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2000">
                  <a:solidFill>
                    <a:schemeClr val="tx1"/>
                  </a:solidFill>
                  <a:ea typeface="ＭＳ Ｐゴシック" charset="0"/>
                  <a:cs typeface="ＭＳ Ｐゴシック" charset="0"/>
                </a:rPr>
                <a:t>Teach replacement behaviors</a:t>
              </a:r>
              <a:endParaRPr lang="en-US">
                <a:solidFill>
                  <a:schemeClr val="tx1"/>
                </a:solidFill>
                <a:ea typeface="ＭＳ Ｐゴシック" charset="0"/>
                <a:cs typeface="ＭＳ Ｐゴシック" charset="0"/>
              </a:endParaRPr>
            </a:p>
          </p:txBody>
        </p:sp>
        <p:sp>
          <p:nvSpPr>
            <p:cNvPr id="11" name="Rounded Rectangle 10"/>
            <p:cNvSpPr/>
            <p:nvPr/>
          </p:nvSpPr>
          <p:spPr>
            <a:xfrm>
              <a:off x="3551992" y="6145294"/>
              <a:ext cx="2786205" cy="590549"/>
            </a:xfrm>
            <a:prstGeom prst="roundRect">
              <a:avLst/>
            </a:prstGeom>
            <a:solidFill>
              <a:srgbClr val="FF0000"/>
            </a:solidFill>
            <a:ln w="57150"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2000">
                  <a:solidFill>
                    <a:schemeClr val="bg1"/>
                  </a:solidFill>
                  <a:ea typeface="ＭＳ Ｐゴシック" charset="0"/>
                  <a:cs typeface="ＭＳ Ｐゴシック" charset="0"/>
                </a:rPr>
                <a:t>Respond differently to reduce intensity</a:t>
              </a:r>
              <a:endParaRPr lang="en-US">
                <a:solidFill>
                  <a:schemeClr val="bg1"/>
                </a:solidFill>
                <a:ea typeface="ＭＳ Ｐゴシック" charset="0"/>
                <a:cs typeface="ＭＳ Ｐゴシック" charset="0"/>
              </a:endParaRPr>
            </a:p>
          </p:txBody>
        </p:sp>
      </p:grpSp>
      <p:grpSp>
        <p:nvGrpSpPr>
          <p:cNvPr id="8" name="Group 41"/>
          <p:cNvGrpSpPr>
            <a:grpSpLocks/>
          </p:cNvGrpSpPr>
          <p:nvPr/>
        </p:nvGrpSpPr>
        <p:grpSpPr bwMode="auto">
          <a:xfrm>
            <a:off x="1989139" y="3708401"/>
            <a:ext cx="3286125" cy="3013075"/>
            <a:chOff x="465066" y="3709182"/>
            <a:chExt cx="3286945" cy="3012268"/>
          </a:xfrm>
        </p:grpSpPr>
        <p:sp>
          <p:nvSpPr>
            <p:cNvPr id="6" name="Oval 5"/>
            <p:cNvSpPr/>
            <p:nvPr/>
          </p:nvSpPr>
          <p:spPr>
            <a:xfrm>
              <a:off x="1273305" y="4242439"/>
              <a:ext cx="2478706" cy="2479011"/>
            </a:xfrm>
            <a:prstGeom prst="ellipse">
              <a:avLst/>
            </a:prstGeom>
            <a:solidFill>
              <a:schemeClr val="bg1"/>
            </a:solidFill>
            <a:ln w="57150" cmpd="sng">
              <a:solidFill>
                <a:schemeClr val="tx2"/>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eaLnBrk="1" hangingPunct="1">
                <a:defRPr/>
              </a:pPr>
              <a:r>
                <a:rPr lang="en-US" sz="2400">
                  <a:solidFill>
                    <a:schemeClr val="tx2"/>
                  </a:solidFill>
                  <a:ea typeface="ＭＳ Ｐゴシック" charset="0"/>
                  <a:cs typeface="ＭＳ Ｐゴシック" charset="0"/>
                </a:rPr>
                <a:t>Behavior plan includes function-based strategies</a:t>
              </a:r>
            </a:p>
          </p:txBody>
        </p:sp>
        <p:cxnSp>
          <p:nvCxnSpPr>
            <p:cNvPr id="13" name="Curved Connector 12"/>
            <p:cNvCxnSpPr>
              <a:stCxn id="5" idx="3"/>
              <a:endCxn id="6" idx="2"/>
            </p:cNvCxnSpPr>
            <p:nvPr/>
          </p:nvCxnSpPr>
          <p:spPr>
            <a:xfrm rot="16200000" flipH="1">
              <a:off x="-17196" y="4191444"/>
              <a:ext cx="1772763" cy="808239"/>
            </a:xfrm>
            <a:prstGeom prst="curvedConnector2">
              <a:avLst/>
            </a:prstGeom>
            <a:ln w="57150" cmpd="sng">
              <a:solidFill>
                <a:srgbClr val="1F497D"/>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12" name="Group 43"/>
          <p:cNvGrpSpPr>
            <a:grpSpLocks/>
          </p:cNvGrpSpPr>
          <p:nvPr/>
        </p:nvGrpSpPr>
        <p:grpSpPr bwMode="auto">
          <a:xfrm>
            <a:off x="7861301" y="2460626"/>
            <a:ext cx="2879725" cy="3979863"/>
            <a:chOff x="6337945" y="2460330"/>
            <a:chExt cx="2878411" cy="3980555"/>
          </a:xfrm>
        </p:grpSpPr>
        <p:sp>
          <p:nvSpPr>
            <p:cNvPr id="7" name="Oval 6"/>
            <p:cNvSpPr/>
            <p:nvPr/>
          </p:nvSpPr>
          <p:spPr>
            <a:xfrm>
              <a:off x="6737812" y="2460330"/>
              <a:ext cx="2478544" cy="2478519"/>
            </a:xfrm>
            <a:prstGeom prst="ellipse">
              <a:avLst/>
            </a:prstGeom>
            <a:solidFill>
              <a:schemeClr val="bg1"/>
            </a:solidFill>
            <a:ln w="57150" cmpd="sng">
              <a:solidFill>
                <a:srgbClr val="1F497D"/>
              </a:solidFill>
            </a:ln>
            <a:effectLst/>
          </p:spPr>
          <p:style>
            <a:lnRef idx="1">
              <a:schemeClr val="accent1"/>
            </a:lnRef>
            <a:fillRef idx="3">
              <a:schemeClr val="accent1"/>
            </a:fillRef>
            <a:effectRef idx="2">
              <a:schemeClr val="accent1"/>
            </a:effectRef>
            <a:fontRef idx="minor">
              <a:schemeClr val="lt1"/>
            </a:fontRef>
          </p:style>
          <p:txBody>
            <a:bodyPr lIns="0" tIns="0" rIns="0" bIns="0" anchor="ctr"/>
            <a:lstStyle/>
            <a:p>
              <a:pPr algn="ctr" eaLnBrk="1" hangingPunct="1">
                <a:defRPr/>
              </a:pPr>
              <a:r>
                <a:rPr lang="en-US" sz="2400">
                  <a:solidFill>
                    <a:schemeClr val="tx2"/>
                  </a:solidFill>
                  <a:ea typeface="ＭＳ Ｐゴシック" charset="0"/>
                  <a:cs typeface="ＭＳ Ｐゴシック" charset="0"/>
                </a:rPr>
                <a:t>Check progress. Did plan work? </a:t>
              </a:r>
            </a:p>
            <a:p>
              <a:pPr algn="ctr" eaLnBrk="1" hangingPunct="1">
                <a:defRPr/>
              </a:pPr>
              <a:r>
                <a:rPr lang="en-US" sz="2400">
                  <a:solidFill>
                    <a:schemeClr val="tx2"/>
                  </a:solidFill>
                  <a:ea typeface="ＭＳ Ｐゴシック" charset="0"/>
                  <a:cs typeface="ＭＳ Ｐゴシック" charset="0"/>
                </a:rPr>
                <a:t>If not, review &amp; revise.</a:t>
              </a:r>
            </a:p>
          </p:txBody>
        </p:sp>
        <p:cxnSp>
          <p:nvCxnSpPr>
            <p:cNvPr id="17" name="Curved Connector 16"/>
            <p:cNvCxnSpPr>
              <a:stCxn id="10" idx="3"/>
              <a:endCxn id="7" idx="4"/>
            </p:cNvCxnSpPr>
            <p:nvPr/>
          </p:nvCxnSpPr>
          <p:spPr>
            <a:xfrm flipV="1">
              <a:off x="6337945" y="4938849"/>
              <a:ext cx="1639140" cy="790712"/>
            </a:xfrm>
            <a:prstGeom prst="curvedConnector2">
              <a:avLst/>
            </a:prstGeom>
            <a:ln w="57150" cmpd="sng">
              <a:solidFill>
                <a:srgbClr val="1F497D"/>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0" name="Curved Connector 19"/>
            <p:cNvCxnSpPr>
              <a:stCxn id="11" idx="3"/>
              <a:endCxn id="7" idx="4"/>
            </p:cNvCxnSpPr>
            <p:nvPr/>
          </p:nvCxnSpPr>
          <p:spPr>
            <a:xfrm flipV="1">
              <a:off x="6337945" y="4938849"/>
              <a:ext cx="1639140" cy="1502036"/>
            </a:xfrm>
            <a:prstGeom prst="curvedConnector2">
              <a:avLst/>
            </a:prstGeom>
            <a:ln w="57150" cmpd="sng">
              <a:solidFill>
                <a:srgbClr val="1F497D"/>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0" name="Curved Connector 39"/>
            <p:cNvCxnSpPr>
              <a:endCxn id="7" idx="4"/>
            </p:cNvCxnSpPr>
            <p:nvPr/>
          </p:nvCxnSpPr>
          <p:spPr>
            <a:xfrm flipV="1">
              <a:off x="6388722" y="4938849"/>
              <a:ext cx="1588363" cy="119083"/>
            </a:xfrm>
            <a:prstGeom prst="curvedConnector2">
              <a:avLst/>
            </a:prstGeom>
            <a:ln w="57150" cmpd="sng">
              <a:solidFill>
                <a:srgbClr val="1F497D"/>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
        <p:nvSpPr>
          <p:cNvPr id="4" name="TextBox 3">
            <a:extLst>
              <a:ext uri="{FF2B5EF4-FFF2-40B4-BE49-F238E27FC236}">
                <a16:creationId xmlns:a16="http://schemas.microsoft.com/office/drawing/2014/main" id="{F3D9C634-4D28-8E40-9F3A-1492CB498850}"/>
              </a:ext>
            </a:extLst>
          </p:cNvPr>
          <p:cNvSpPr txBox="1"/>
          <p:nvPr/>
        </p:nvSpPr>
        <p:spPr>
          <a:xfrm rot="20612644">
            <a:off x="757248" y="3222617"/>
            <a:ext cx="10550770" cy="954107"/>
          </a:xfrm>
          <a:prstGeom prst="rect">
            <a:avLst/>
          </a:prstGeom>
          <a:solidFill>
            <a:schemeClr val="accent4"/>
          </a:solidFill>
        </p:spPr>
        <p:txBody>
          <a:bodyPr wrap="square" rtlCol="0">
            <a:spAutoFit/>
          </a:bodyPr>
          <a:lstStyle/>
          <a:p>
            <a:r>
              <a:rPr lang="en-US" sz="2800" dirty="0"/>
              <a:t>Do your schools have staff </a:t>
            </a:r>
            <a:r>
              <a:rPr lang="en-US" sz="2800" dirty="0" err="1"/>
              <a:t>cpacity</a:t>
            </a:r>
            <a:r>
              <a:rPr lang="en-US" sz="2800" dirty="0"/>
              <a:t> to complete FBA/BSPs?  Do you help them with this?</a:t>
            </a:r>
          </a:p>
        </p:txBody>
      </p:sp>
    </p:spTree>
    <p:extLst>
      <p:ext uri="{BB962C8B-B14F-4D97-AF65-F5344CB8AC3E}">
        <p14:creationId xmlns:p14="http://schemas.microsoft.com/office/powerpoint/2010/main" val="386405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alpha val="71000"/>
            </a:schemeClr>
          </a:solidFill>
        </p:spPr>
        <p:txBody>
          <a:bodyPr/>
          <a:lstStyle/>
          <a:p>
            <a:r>
              <a:rPr lang="en-US" dirty="0"/>
              <a:t>Building Supports along the Tiered Framework</a:t>
            </a:r>
          </a:p>
        </p:txBody>
      </p:sp>
      <p:sp>
        <p:nvSpPr>
          <p:cNvPr id="3" name="Content Placeholder 2"/>
          <p:cNvSpPr>
            <a:spLocks noGrp="1"/>
          </p:cNvSpPr>
          <p:nvPr>
            <p:ph idx="1"/>
          </p:nvPr>
        </p:nvSpPr>
        <p:spPr>
          <a:xfrm>
            <a:off x="838200" y="2062263"/>
            <a:ext cx="10515600" cy="4114699"/>
          </a:xfrm>
        </p:spPr>
        <p:txBody>
          <a:bodyPr>
            <a:normAutofit lnSpcReduction="10000"/>
          </a:bodyPr>
          <a:lstStyle/>
          <a:p>
            <a:r>
              <a:rPr lang="en-US" altLang="x-none" sz="3200" dirty="0"/>
              <a:t>Universal practices should be incorporated into behavior support plans – school-wide expectations, PBIS lesson plans, reinforcement, and strategies for discouraging problem behavior</a:t>
            </a:r>
          </a:p>
          <a:p>
            <a:endParaRPr lang="en-US" altLang="x-none" sz="3200" dirty="0"/>
          </a:p>
          <a:p>
            <a:r>
              <a:rPr lang="en-US" altLang="x-none" sz="3200" dirty="0"/>
              <a:t>All students should have access to the school-wide acknowledgement system.  They may also need something in addition and at more frequent intervals to help shape their behavior.</a:t>
            </a:r>
          </a:p>
          <a:p>
            <a:endParaRPr lang="en-US" dirty="0"/>
          </a:p>
        </p:txBody>
      </p:sp>
    </p:spTree>
    <p:extLst>
      <p:ext uri="{BB962C8B-B14F-4D97-AF65-F5344CB8AC3E}">
        <p14:creationId xmlns:p14="http://schemas.microsoft.com/office/powerpoint/2010/main" val="1813442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ChangeArrowheads="1"/>
          </p:cNvSpPr>
          <p:nvPr/>
        </p:nvSpPr>
        <p:spPr bwMode="auto">
          <a:xfrm>
            <a:off x="1981200" y="60229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0658" name="Rectangle 3"/>
          <p:cNvSpPr>
            <a:spLocks noChangeArrowheads="1"/>
          </p:cNvSpPr>
          <p:nvPr/>
        </p:nvSpPr>
        <p:spPr bwMode="auto">
          <a:xfrm>
            <a:off x="4440238" y="5751513"/>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0659" name="Oval 4"/>
          <p:cNvSpPr>
            <a:spLocks noChangeArrowheads="1"/>
          </p:cNvSpPr>
          <p:nvPr/>
        </p:nvSpPr>
        <p:spPr bwMode="auto">
          <a:xfrm>
            <a:off x="4146550" y="1306514"/>
            <a:ext cx="4110038" cy="4111625"/>
          </a:xfrm>
          <a:prstGeom prst="ellipse">
            <a:avLst/>
          </a:prstGeom>
          <a:solidFill>
            <a:srgbClr val="FFFF00"/>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grpSp>
        <p:nvGrpSpPr>
          <p:cNvPr id="70660" name="Group 23"/>
          <p:cNvGrpSpPr>
            <a:grpSpLocks/>
          </p:cNvGrpSpPr>
          <p:nvPr/>
        </p:nvGrpSpPr>
        <p:grpSpPr bwMode="auto">
          <a:xfrm>
            <a:off x="2776538" y="1143000"/>
            <a:ext cx="3625850" cy="2736850"/>
            <a:chOff x="1474788" y="1123950"/>
            <a:chExt cx="3625850" cy="2736850"/>
          </a:xfrm>
        </p:grpSpPr>
        <p:sp>
          <p:nvSpPr>
            <p:cNvPr id="70670" name="Oval 5"/>
            <p:cNvSpPr>
              <a:spLocks noChangeArrowheads="1"/>
            </p:cNvSpPr>
            <p:nvPr/>
          </p:nvSpPr>
          <p:spPr bwMode="auto">
            <a:xfrm>
              <a:off x="3043238" y="1803400"/>
              <a:ext cx="2057400" cy="2057400"/>
            </a:xfrm>
            <a:prstGeom prst="ellipse">
              <a:avLst/>
            </a:prstGeom>
            <a:solidFill>
              <a:srgbClr val="00B050">
                <a:alpha val="50195"/>
              </a:srgbClr>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t>Systems</a:t>
              </a:r>
            </a:p>
          </p:txBody>
        </p:sp>
        <p:sp>
          <p:nvSpPr>
            <p:cNvPr id="70671" name="Rectangle 11"/>
            <p:cNvSpPr>
              <a:spLocks noChangeArrowheads="1"/>
            </p:cNvSpPr>
            <p:nvPr/>
          </p:nvSpPr>
          <p:spPr bwMode="auto">
            <a:xfrm>
              <a:off x="1474788" y="1123950"/>
              <a:ext cx="188595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Supporting</a:t>
              </a:r>
            </a:p>
            <a:p>
              <a:r>
                <a:rPr lang="en-US" altLang="x-none">
                  <a:latin typeface="Times New Roman" charset="0"/>
                </a:rPr>
                <a:t>Staff Behavior</a:t>
              </a:r>
            </a:p>
          </p:txBody>
        </p:sp>
        <p:sp>
          <p:nvSpPr>
            <p:cNvPr id="70672" name="Freeform 14"/>
            <p:cNvSpPr>
              <a:spLocks/>
            </p:cNvSpPr>
            <p:nvPr/>
          </p:nvSpPr>
          <p:spPr bwMode="auto">
            <a:xfrm>
              <a:off x="1785938" y="2038350"/>
              <a:ext cx="731837" cy="782638"/>
            </a:xfrm>
            <a:custGeom>
              <a:avLst/>
              <a:gdLst>
                <a:gd name="T0" fmla="*/ 2147483647 w 461"/>
                <a:gd name="T1" fmla="*/ 2147483647 h 493"/>
                <a:gd name="T2" fmla="*/ 2147483647 w 461"/>
                <a:gd name="T3" fmla="*/ 2147483647 h 493"/>
                <a:gd name="T4" fmla="*/ 2147483647 w 461"/>
                <a:gd name="T5" fmla="*/ 2147483647 h 493"/>
                <a:gd name="T6" fmla="*/ 2147483647 w 461"/>
                <a:gd name="T7" fmla="*/ 2147483647 h 493"/>
                <a:gd name="T8" fmla="*/ 2147483647 w 461"/>
                <a:gd name="T9" fmla="*/ 2147483647 h 493"/>
                <a:gd name="T10" fmla="*/ 2147483647 w 461"/>
                <a:gd name="T11" fmla="*/ 2147483647 h 493"/>
                <a:gd name="T12" fmla="*/ 2147483647 w 461"/>
                <a:gd name="T13" fmla="*/ 2147483647 h 493"/>
                <a:gd name="T14" fmla="*/ 2147483647 w 461"/>
                <a:gd name="T15" fmla="*/ 2147483647 h 493"/>
                <a:gd name="T16" fmla="*/ 2147483647 w 461"/>
                <a:gd name="T17" fmla="*/ 2147483647 h 493"/>
                <a:gd name="T18" fmla="*/ 2147483647 w 461"/>
                <a:gd name="T19" fmla="*/ 2147483647 h 493"/>
                <a:gd name="T20" fmla="*/ 2147483647 w 461"/>
                <a:gd name="T21" fmla="*/ 2147483647 h 493"/>
                <a:gd name="T22" fmla="*/ 2147483647 w 461"/>
                <a:gd name="T23" fmla="*/ 2147483647 h 493"/>
                <a:gd name="T24" fmla="*/ 2147483647 w 461"/>
                <a:gd name="T25" fmla="*/ 2147483647 h 493"/>
                <a:gd name="T26" fmla="*/ 2147483647 w 461"/>
                <a:gd name="T27" fmla="*/ 2147483647 h 493"/>
                <a:gd name="T28" fmla="*/ 2147483647 w 461"/>
                <a:gd name="T29" fmla="*/ 2147483647 h 493"/>
                <a:gd name="T30" fmla="*/ 0 w 461"/>
                <a:gd name="T31" fmla="*/ 2147483647 h 493"/>
                <a:gd name="T32" fmla="*/ 0 w 461"/>
                <a:gd name="T33" fmla="*/ 0 h 493"/>
                <a:gd name="T34" fmla="*/ 2147483647 w 461"/>
                <a:gd name="T35" fmla="*/ 0 h 493"/>
                <a:gd name="T36" fmla="*/ 2147483647 w 461"/>
                <a:gd name="T37" fmla="*/ 2147483647 h 493"/>
                <a:gd name="T38" fmla="*/ 2147483647 w 461"/>
                <a:gd name="T39" fmla="*/ 2147483647 h 493"/>
                <a:gd name="T40" fmla="*/ 2147483647 w 461"/>
                <a:gd name="T41" fmla="*/ 2147483647 h 493"/>
                <a:gd name="T42" fmla="*/ 2147483647 w 461"/>
                <a:gd name="T43" fmla="*/ 2147483647 h 493"/>
                <a:gd name="T44" fmla="*/ 2147483647 w 461"/>
                <a:gd name="T45" fmla="*/ 2147483647 h 493"/>
                <a:gd name="T46" fmla="*/ 2147483647 w 461"/>
                <a:gd name="T47" fmla="*/ 2147483647 h 493"/>
                <a:gd name="T48" fmla="*/ 2147483647 w 461"/>
                <a:gd name="T49" fmla="*/ 2147483647 h 493"/>
                <a:gd name="T50" fmla="*/ 2147483647 w 461"/>
                <a:gd name="T51" fmla="*/ 2147483647 h 493"/>
                <a:gd name="T52" fmla="*/ 2147483647 w 461"/>
                <a:gd name="T53" fmla="*/ 2147483647 h 493"/>
                <a:gd name="T54" fmla="*/ 2147483647 w 461"/>
                <a:gd name="T55" fmla="*/ 2147483647 h 493"/>
                <a:gd name="T56" fmla="*/ 2147483647 w 461"/>
                <a:gd name="T57" fmla="*/ 2147483647 h 493"/>
                <a:gd name="T58" fmla="*/ 2147483647 w 461"/>
                <a:gd name="T59" fmla="*/ 2147483647 h 49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61"/>
                <a:gd name="T91" fmla="*/ 0 h 493"/>
                <a:gd name="T92" fmla="*/ 461 w 461"/>
                <a:gd name="T93" fmla="*/ 493 h 49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61" h="493">
                  <a:moveTo>
                    <a:pt x="460" y="352"/>
                  </a:moveTo>
                  <a:lnTo>
                    <a:pt x="321" y="492"/>
                  </a:lnTo>
                  <a:lnTo>
                    <a:pt x="321" y="425"/>
                  </a:lnTo>
                  <a:lnTo>
                    <a:pt x="265" y="425"/>
                  </a:lnTo>
                  <a:lnTo>
                    <a:pt x="212" y="422"/>
                  </a:lnTo>
                  <a:lnTo>
                    <a:pt x="161" y="408"/>
                  </a:lnTo>
                  <a:lnTo>
                    <a:pt x="117" y="390"/>
                  </a:lnTo>
                  <a:lnTo>
                    <a:pt x="78" y="363"/>
                  </a:lnTo>
                  <a:lnTo>
                    <a:pt x="60" y="348"/>
                  </a:lnTo>
                  <a:lnTo>
                    <a:pt x="46" y="331"/>
                  </a:lnTo>
                  <a:lnTo>
                    <a:pt x="32" y="313"/>
                  </a:lnTo>
                  <a:lnTo>
                    <a:pt x="21" y="296"/>
                  </a:lnTo>
                  <a:lnTo>
                    <a:pt x="12" y="278"/>
                  </a:lnTo>
                  <a:lnTo>
                    <a:pt x="5" y="258"/>
                  </a:lnTo>
                  <a:lnTo>
                    <a:pt x="2" y="234"/>
                  </a:lnTo>
                  <a:lnTo>
                    <a:pt x="0" y="214"/>
                  </a:lnTo>
                  <a:lnTo>
                    <a:pt x="0" y="0"/>
                  </a:lnTo>
                  <a:lnTo>
                    <a:pt x="139" y="0"/>
                  </a:lnTo>
                  <a:lnTo>
                    <a:pt x="139" y="214"/>
                  </a:lnTo>
                  <a:lnTo>
                    <a:pt x="140" y="229"/>
                  </a:lnTo>
                  <a:lnTo>
                    <a:pt x="149" y="240"/>
                  </a:lnTo>
                  <a:lnTo>
                    <a:pt x="159" y="252"/>
                  </a:lnTo>
                  <a:lnTo>
                    <a:pt x="176" y="261"/>
                  </a:lnTo>
                  <a:lnTo>
                    <a:pt x="194" y="270"/>
                  </a:lnTo>
                  <a:lnTo>
                    <a:pt x="215" y="275"/>
                  </a:lnTo>
                  <a:lnTo>
                    <a:pt x="240" y="282"/>
                  </a:lnTo>
                  <a:lnTo>
                    <a:pt x="265" y="282"/>
                  </a:lnTo>
                  <a:lnTo>
                    <a:pt x="321" y="282"/>
                  </a:lnTo>
                  <a:lnTo>
                    <a:pt x="321" y="214"/>
                  </a:lnTo>
                  <a:lnTo>
                    <a:pt x="460" y="352"/>
                  </a:lnTo>
                </a:path>
              </a:pathLst>
            </a:custGeom>
            <a:solidFill>
              <a:srgbClr val="FFFF00"/>
            </a:solidFill>
            <a:ln w="12700" cap="rnd">
              <a:solidFill>
                <a:schemeClr val="tx1"/>
              </a:solidFill>
              <a:round/>
              <a:headEnd/>
              <a:tailEnd/>
            </a:ln>
          </p:spPr>
          <p:txBody>
            <a:bodyPr/>
            <a:lstStyle/>
            <a:p>
              <a:endParaRPr lang="en-US"/>
            </a:p>
          </p:txBody>
        </p:sp>
      </p:grpSp>
      <p:grpSp>
        <p:nvGrpSpPr>
          <p:cNvPr id="70661" name="Group 22"/>
          <p:cNvGrpSpPr>
            <a:grpSpLocks/>
          </p:cNvGrpSpPr>
          <p:nvPr/>
        </p:nvGrpSpPr>
        <p:grpSpPr bwMode="auto">
          <a:xfrm>
            <a:off x="3614738" y="3124200"/>
            <a:ext cx="3960812" cy="2965450"/>
            <a:chOff x="2281238" y="3048000"/>
            <a:chExt cx="3960812" cy="2965450"/>
          </a:xfrm>
        </p:grpSpPr>
        <p:sp>
          <p:nvSpPr>
            <p:cNvPr id="70667" name="Oval 7"/>
            <p:cNvSpPr>
              <a:spLocks noChangeArrowheads="1"/>
            </p:cNvSpPr>
            <p:nvPr/>
          </p:nvSpPr>
          <p:spPr bwMode="auto">
            <a:xfrm>
              <a:off x="3886200" y="3048000"/>
              <a:ext cx="2057400" cy="2057400"/>
            </a:xfrm>
            <a:prstGeom prst="ellipse">
              <a:avLst/>
            </a:prstGeom>
            <a:solidFill>
              <a:schemeClr val="bg2"/>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t>Practices</a:t>
              </a:r>
            </a:p>
          </p:txBody>
        </p:sp>
        <p:sp>
          <p:nvSpPr>
            <p:cNvPr id="70668" name="Rectangle 13"/>
            <p:cNvSpPr>
              <a:spLocks noChangeArrowheads="1"/>
            </p:cNvSpPr>
            <p:nvPr/>
          </p:nvSpPr>
          <p:spPr bwMode="auto">
            <a:xfrm>
              <a:off x="2281238" y="5505450"/>
              <a:ext cx="39608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Supporting Student Behavior</a:t>
              </a:r>
            </a:p>
          </p:txBody>
        </p:sp>
        <p:sp>
          <p:nvSpPr>
            <p:cNvPr id="70669" name="Freeform 15"/>
            <p:cNvSpPr>
              <a:spLocks/>
            </p:cNvSpPr>
            <p:nvPr/>
          </p:nvSpPr>
          <p:spPr bwMode="auto">
            <a:xfrm>
              <a:off x="2814638" y="4724400"/>
              <a:ext cx="684212" cy="831850"/>
            </a:xfrm>
            <a:custGeom>
              <a:avLst/>
              <a:gdLst>
                <a:gd name="T0" fmla="*/ 2147483647 w 431"/>
                <a:gd name="T1" fmla="*/ 2147483647 h 524"/>
                <a:gd name="T2" fmla="*/ 2147483647 w 431"/>
                <a:gd name="T3" fmla="*/ 0 h 524"/>
                <a:gd name="T4" fmla="*/ 2147483647 w 431"/>
                <a:gd name="T5" fmla="*/ 2147483647 h 524"/>
                <a:gd name="T6" fmla="*/ 2147483647 w 431"/>
                <a:gd name="T7" fmla="*/ 2147483647 h 524"/>
                <a:gd name="T8" fmla="*/ 2147483647 w 431"/>
                <a:gd name="T9" fmla="*/ 2147483647 h 524"/>
                <a:gd name="T10" fmla="*/ 2147483647 w 431"/>
                <a:gd name="T11" fmla="*/ 2147483647 h 524"/>
                <a:gd name="T12" fmla="*/ 2147483647 w 431"/>
                <a:gd name="T13" fmla="*/ 2147483647 h 524"/>
                <a:gd name="T14" fmla="*/ 2147483647 w 431"/>
                <a:gd name="T15" fmla="*/ 2147483647 h 524"/>
                <a:gd name="T16" fmla="*/ 2147483647 w 431"/>
                <a:gd name="T17" fmla="*/ 2147483647 h 524"/>
                <a:gd name="T18" fmla="*/ 2147483647 w 431"/>
                <a:gd name="T19" fmla="*/ 2147483647 h 524"/>
                <a:gd name="T20" fmla="*/ 0 w 431"/>
                <a:gd name="T21" fmla="*/ 2147483647 h 524"/>
                <a:gd name="T22" fmla="*/ 2147483647 w 431"/>
                <a:gd name="T23" fmla="*/ 2147483647 h 524"/>
                <a:gd name="T24" fmla="*/ 2147483647 w 431"/>
                <a:gd name="T25" fmla="*/ 2147483647 h 524"/>
                <a:gd name="T26" fmla="*/ 2147483647 w 431"/>
                <a:gd name="T27" fmla="*/ 2147483647 h 524"/>
                <a:gd name="T28" fmla="*/ 2147483647 w 431"/>
                <a:gd name="T29" fmla="*/ 2147483647 h 524"/>
                <a:gd name="T30" fmla="*/ 2147483647 w 431"/>
                <a:gd name="T31" fmla="*/ 2147483647 h 524"/>
                <a:gd name="T32" fmla="*/ 2147483647 w 431"/>
                <a:gd name="T33" fmla="*/ 2147483647 h 524"/>
                <a:gd name="T34" fmla="*/ 2147483647 w 431"/>
                <a:gd name="T35" fmla="*/ 2147483647 h 524"/>
                <a:gd name="T36" fmla="*/ 2147483647 w 431"/>
                <a:gd name="T37" fmla="*/ 2147483647 h 524"/>
                <a:gd name="T38" fmla="*/ 2147483647 w 431"/>
                <a:gd name="T39" fmla="*/ 2147483647 h 524"/>
                <a:gd name="T40" fmla="*/ 2147483647 w 431"/>
                <a:gd name="T41" fmla="*/ 2147483647 h 524"/>
                <a:gd name="T42" fmla="*/ 2147483647 w 431"/>
                <a:gd name="T43" fmla="*/ 2147483647 h 524"/>
                <a:gd name="T44" fmla="*/ 2147483647 w 431"/>
                <a:gd name="T45" fmla="*/ 2147483647 h 5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31"/>
                <a:gd name="T70" fmla="*/ 0 h 524"/>
                <a:gd name="T71" fmla="*/ 431 w 431"/>
                <a:gd name="T72" fmla="*/ 524 h 52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31" h="524">
                  <a:moveTo>
                    <a:pt x="430" y="144"/>
                  </a:moveTo>
                  <a:lnTo>
                    <a:pt x="243" y="0"/>
                  </a:lnTo>
                  <a:lnTo>
                    <a:pt x="246" y="72"/>
                  </a:lnTo>
                  <a:lnTo>
                    <a:pt x="195" y="77"/>
                  </a:lnTo>
                  <a:lnTo>
                    <a:pt x="149" y="93"/>
                  </a:lnTo>
                  <a:lnTo>
                    <a:pt x="107" y="113"/>
                  </a:lnTo>
                  <a:lnTo>
                    <a:pt x="70" y="139"/>
                  </a:lnTo>
                  <a:lnTo>
                    <a:pt x="40" y="175"/>
                  </a:lnTo>
                  <a:lnTo>
                    <a:pt x="17" y="211"/>
                  </a:lnTo>
                  <a:lnTo>
                    <a:pt x="3" y="251"/>
                  </a:lnTo>
                  <a:lnTo>
                    <a:pt x="0" y="298"/>
                  </a:lnTo>
                  <a:lnTo>
                    <a:pt x="3" y="523"/>
                  </a:lnTo>
                  <a:lnTo>
                    <a:pt x="127" y="518"/>
                  </a:lnTo>
                  <a:lnTo>
                    <a:pt x="124" y="293"/>
                  </a:lnTo>
                  <a:lnTo>
                    <a:pt x="127" y="277"/>
                  </a:lnTo>
                  <a:lnTo>
                    <a:pt x="133" y="262"/>
                  </a:lnTo>
                  <a:lnTo>
                    <a:pt x="144" y="251"/>
                  </a:lnTo>
                  <a:lnTo>
                    <a:pt x="161" y="241"/>
                  </a:lnTo>
                  <a:lnTo>
                    <a:pt x="178" y="231"/>
                  </a:lnTo>
                  <a:lnTo>
                    <a:pt x="198" y="226"/>
                  </a:lnTo>
                  <a:lnTo>
                    <a:pt x="246" y="216"/>
                  </a:lnTo>
                  <a:lnTo>
                    <a:pt x="249" y="293"/>
                  </a:lnTo>
                  <a:lnTo>
                    <a:pt x="430" y="144"/>
                  </a:lnTo>
                </a:path>
              </a:pathLst>
            </a:custGeom>
            <a:solidFill>
              <a:srgbClr val="FFFF00"/>
            </a:solidFill>
            <a:ln w="12700" cap="rnd">
              <a:solidFill>
                <a:schemeClr val="tx1"/>
              </a:solidFill>
              <a:round/>
              <a:headEnd/>
              <a:tailEnd/>
            </a:ln>
          </p:spPr>
          <p:txBody>
            <a:bodyPr/>
            <a:lstStyle/>
            <a:p>
              <a:endParaRPr lang="en-US"/>
            </a:p>
          </p:txBody>
        </p:sp>
      </p:grpSp>
      <p:sp>
        <p:nvSpPr>
          <p:cNvPr id="70662" name="Rectangle 16"/>
          <p:cNvSpPr>
            <a:spLocks noChangeArrowheads="1"/>
          </p:cNvSpPr>
          <p:nvPr/>
        </p:nvSpPr>
        <p:spPr bwMode="auto">
          <a:xfrm>
            <a:off x="5286375" y="1441451"/>
            <a:ext cx="16764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OUTCOMES</a:t>
            </a:r>
          </a:p>
        </p:txBody>
      </p:sp>
      <p:grpSp>
        <p:nvGrpSpPr>
          <p:cNvPr id="4" name="Group 24"/>
          <p:cNvGrpSpPr>
            <a:grpSpLocks/>
          </p:cNvGrpSpPr>
          <p:nvPr/>
        </p:nvGrpSpPr>
        <p:grpSpPr bwMode="auto">
          <a:xfrm>
            <a:off x="5976939" y="1143001"/>
            <a:ext cx="3398837" cy="2759075"/>
            <a:chOff x="4719638" y="1212850"/>
            <a:chExt cx="3398837" cy="2759075"/>
          </a:xfrm>
        </p:grpSpPr>
        <p:sp>
          <p:nvSpPr>
            <p:cNvPr id="70664" name="Oval 6"/>
            <p:cNvSpPr>
              <a:spLocks noChangeArrowheads="1"/>
            </p:cNvSpPr>
            <p:nvPr/>
          </p:nvSpPr>
          <p:spPr bwMode="auto">
            <a:xfrm>
              <a:off x="4719638" y="1914525"/>
              <a:ext cx="2057400" cy="2057400"/>
            </a:xfrm>
            <a:prstGeom prst="ellipse">
              <a:avLst/>
            </a:prstGeom>
            <a:solidFill>
              <a:srgbClr val="FF0000">
                <a:alpha val="70979"/>
              </a:srgbClr>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t>     Data</a:t>
              </a:r>
            </a:p>
          </p:txBody>
        </p:sp>
        <p:sp>
          <p:nvSpPr>
            <p:cNvPr id="70665" name="Rectangle 12"/>
            <p:cNvSpPr>
              <a:spLocks noChangeArrowheads="1"/>
            </p:cNvSpPr>
            <p:nvPr/>
          </p:nvSpPr>
          <p:spPr bwMode="auto">
            <a:xfrm>
              <a:off x="6319838" y="1212850"/>
              <a:ext cx="1798637"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Supporting</a:t>
              </a:r>
            </a:p>
            <a:p>
              <a:r>
                <a:rPr lang="en-US" altLang="x-none">
                  <a:latin typeface="Times New Roman" charset="0"/>
                </a:rPr>
                <a:t>Decision Making</a:t>
              </a:r>
            </a:p>
          </p:txBody>
        </p:sp>
        <p:sp>
          <p:nvSpPr>
            <p:cNvPr id="70666" name="Freeform 19"/>
            <p:cNvSpPr>
              <a:spLocks/>
            </p:cNvSpPr>
            <p:nvPr/>
          </p:nvSpPr>
          <p:spPr bwMode="auto">
            <a:xfrm rot="10800000" flipV="1">
              <a:off x="6929438" y="2114550"/>
              <a:ext cx="731837" cy="782638"/>
            </a:xfrm>
            <a:custGeom>
              <a:avLst/>
              <a:gdLst>
                <a:gd name="T0" fmla="*/ 2147483647 w 461"/>
                <a:gd name="T1" fmla="*/ 2147483647 h 493"/>
                <a:gd name="T2" fmla="*/ 2147483647 w 461"/>
                <a:gd name="T3" fmla="*/ 2147483647 h 493"/>
                <a:gd name="T4" fmla="*/ 2147483647 w 461"/>
                <a:gd name="T5" fmla="*/ 2147483647 h 493"/>
                <a:gd name="T6" fmla="*/ 2147483647 w 461"/>
                <a:gd name="T7" fmla="*/ 2147483647 h 493"/>
                <a:gd name="T8" fmla="*/ 2147483647 w 461"/>
                <a:gd name="T9" fmla="*/ 2147483647 h 493"/>
                <a:gd name="T10" fmla="*/ 2147483647 w 461"/>
                <a:gd name="T11" fmla="*/ 2147483647 h 493"/>
                <a:gd name="T12" fmla="*/ 2147483647 w 461"/>
                <a:gd name="T13" fmla="*/ 2147483647 h 493"/>
                <a:gd name="T14" fmla="*/ 2147483647 w 461"/>
                <a:gd name="T15" fmla="*/ 2147483647 h 493"/>
                <a:gd name="T16" fmla="*/ 2147483647 w 461"/>
                <a:gd name="T17" fmla="*/ 2147483647 h 493"/>
                <a:gd name="T18" fmla="*/ 2147483647 w 461"/>
                <a:gd name="T19" fmla="*/ 2147483647 h 493"/>
                <a:gd name="T20" fmla="*/ 2147483647 w 461"/>
                <a:gd name="T21" fmla="*/ 2147483647 h 493"/>
                <a:gd name="T22" fmla="*/ 2147483647 w 461"/>
                <a:gd name="T23" fmla="*/ 2147483647 h 493"/>
                <a:gd name="T24" fmla="*/ 2147483647 w 461"/>
                <a:gd name="T25" fmla="*/ 2147483647 h 493"/>
                <a:gd name="T26" fmla="*/ 2147483647 w 461"/>
                <a:gd name="T27" fmla="*/ 2147483647 h 493"/>
                <a:gd name="T28" fmla="*/ 2147483647 w 461"/>
                <a:gd name="T29" fmla="*/ 2147483647 h 493"/>
                <a:gd name="T30" fmla="*/ 0 w 461"/>
                <a:gd name="T31" fmla="*/ 2147483647 h 493"/>
                <a:gd name="T32" fmla="*/ 0 w 461"/>
                <a:gd name="T33" fmla="*/ 0 h 493"/>
                <a:gd name="T34" fmla="*/ 2147483647 w 461"/>
                <a:gd name="T35" fmla="*/ 0 h 493"/>
                <a:gd name="T36" fmla="*/ 2147483647 w 461"/>
                <a:gd name="T37" fmla="*/ 2147483647 h 493"/>
                <a:gd name="T38" fmla="*/ 2147483647 w 461"/>
                <a:gd name="T39" fmla="*/ 2147483647 h 493"/>
                <a:gd name="T40" fmla="*/ 2147483647 w 461"/>
                <a:gd name="T41" fmla="*/ 2147483647 h 493"/>
                <a:gd name="T42" fmla="*/ 2147483647 w 461"/>
                <a:gd name="T43" fmla="*/ 2147483647 h 493"/>
                <a:gd name="T44" fmla="*/ 2147483647 w 461"/>
                <a:gd name="T45" fmla="*/ 2147483647 h 493"/>
                <a:gd name="T46" fmla="*/ 2147483647 w 461"/>
                <a:gd name="T47" fmla="*/ 2147483647 h 493"/>
                <a:gd name="T48" fmla="*/ 2147483647 w 461"/>
                <a:gd name="T49" fmla="*/ 2147483647 h 493"/>
                <a:gd name="T50" fmla="*/ 2147483647 w 461"/>
                <a:gd name="T51" fmla="*/ 2147483647 h 493"/>
                <a:gd name="T52" fmla="*/ 2147483647 w 461"/>
                <a:gd name="T53" fmla="*/ 2147483647 h 493"/>
                <a:gd name="T54" fmla="*/ 2147483647 w 461"/>
                <a:gd name="T55" fmla="*/ 2147483647 h 493"/>
                <a:gd name="T56" fmla="*/ 2147483647 w 461"/>
                <a:gd name="T57" fmla="*/ 2147483647 h 493"/>
                <a:gd name="T58" fmla="*/ 2147483647 w 461"/>
                <a:gd name="T59" fmla="*/ 2147483647 h 49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61"/>
                <a:gd name="T91" fmla="*/ 0 h 493"/>
                <a:gd name="T92" fmla="*/ 461 w 461"/>
                <a:gd name="T93" fmla="*/ 493 h 49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61" h="493">
                  <a:moveTo>
                    <a:pt x="460" y="352"/>
                  </a:moveTo>
                  <a:lnTo>
                    <a:pt x="321" y="492"/>
                  </a:lnTo>
                  <a:lnTo>
                    <a:pt x="321" y="425"/>
                  </a:lnTo>
                  <a:lnTo>
                    <a:pt x="265" y="425"/>
                  </a:lnTo>
                  <a:lnTo>
                    <a:pt x="212" y="422"/>
                  </a:lnTo>
                  <a:lnTo>
                    <a:pt x="161" y="408"/>
                  </a:lnTo>
                  <a:lnTo>
                    <a:pt x="117" y="390"/>
                  </a:lnTo>
                  <a:lnTo>
                    <a:pt x="78" y="363"/>
                  </a:lnTo>
                  <a:lnTo>
                    <a:pt x="60" y="348"/>
                  </a:lnTo>
                  <a:lnTo>
                    <a:pt x="46" y="331"/>
                  </a:lnTo>
                  <a:lnTo>
                    <a:pt x="32" y="313"/>
                  </a:lnTo>
                  <a:lnTo>
                    <a:pt x="21" y="296"/>
                  </a:lnTo>
                  <a:lnTo>
                    <a:pt x="12" y="278"/>
                  </a:lnTo>
                  <a:lnTo>
                    <a:pt x="5" y="258"/>
                  </a:lnTo>
                  <a:lnTo>
                    <a:pt x="2" y="234"/>
                  </a:lnTo>
                  <a:lnTo>
                    <a:pt x="0" y="214"/>
                  </a:lnTo>
                  <a:lnTo>
                    <a:pt x="0" y="0"/>
                  </a:lnTo>
                  <a:lnTo>
                    <a:pt x="139" y="0"/>
                  </a:lnTo>
                  <a:lnTo>
                    <a:pt x="139" y="214"/>
                  </a:lnTo>
                  <a:lnTo>
                    <a:pt x="140" y="229"/>
                  </a:lnTo>
                  <a:lnTo>
                    <a:pt x="149" y="240"/>
                  </a:lnTo>
                  <a:lnTo>
                    <a:pt x="159" y="252"/>
                  </a:lnTo>
                  <a:lnTo>
                    <a:pt x="176" y="261"/>
                  </a:lnTo>
                  <a:lnTo>
                    <a:pt x="194" y="270"/>
                  </a:lnTo>
                  <a:lnTo>
                    <a:pt x="215" y="275"/>
                  </a:lnTo>
                  <a:lnTo>
                    <a:pt x="240" y="282"/>
                  </a:lnTo>
                  <a:lnTo>
                    <a:pt x="265" y="282"/>
                  </a:lnTo>
                  <a:lnTo>
                    <a:pt x="321" y="282"/>
                  </a:lnTo>
                  <a:lnTo>
                    <a:pt x="321" y="214"/>
                  </a:lnTo>
                  <a:lnTo>
                    <a:pt x="460" y="352"/>
                  </a:lnTo>
                </a:path>
              </a:pathLst>
            </a:custGeom>
            <a:solidFill>
              <a:srgbClr val="FFFF00"/>
            </a:solidFill>
            <a:ln w="12700" cap="rnd">
              <a:solidFill>
                <a:schemeClr val="tx1"/>
              </a:solidFill>
              <a:round/>
              <a:headEnd/>
              <a:tailEnd/>
            </a:ln>
          </p:spPr>
          <p:txBody>
            <a:bodyPr/>
            <a:lstStyle/>
            <a:p>
              <a:endParaRPr lang="en-US"/>
            </a:p>
          </p:txBody>
        </p:sp>
      </p:grpSp>
    </p:spTree>
    <p:extLst>
      <p:ext uri="{BB962C8B-B14F-4D97-AF65-F5344CB8AC3E}">
        <p14:creationId xmlns:p14="http://schemas.microsoft.com/office/powerpoint/2010/main" val="211757386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ChangeArrowheads="1"/>
          </p:cNvSpPr>
          <p:nvPr>
            <p:ph type="title"/>
          </p:nvPr>
        </p:nvSpPr>
        <p:spPr>
          <a:solidFill>
            <a:schemeClr val="accent4">
              <a:alpha val="71000"/>
            </a:schemeClr>
          </a:solidFill>
        </p:spPr>
        <p:txBody>
          <a:bodyPr/>
          <a:lstStyle/>
          <a:p>
            <a:pPr eaLnBrk="1" hangingPunct="1"/>
            <a:r>
              <a:rPr lang="en-US" altLang="x-none" sz="4000" dirty="0"/>
              <a:t>Moving Away from Admiring the Problem</a:t>
            </a:r>
          </a:p>
        </p:txBody>
      </p:sp>
      <p:pic>
        <p:nvPicPr>
          <p:cNvPr id="79874" name="Picture 5" descr="http://d102.org/blogs/teachinglearning/files/2011/08/DataTeam1.jpg"/>
          <p:cNvPicPr>
            <a:picLocks noGrp="1" noChangeAspect="1" noChangeArrowheads="1"/>
          </p:cNvPicPr>
          <p:nvPr/>
        </p:nvPicPr>
        <p:blipFill>
          <a:blip r:embed="rId3">
            <a:extLst>
              <a:ext uri="{28A0092B-C50C-407E-A947-70E740481C1C}">
                <a14:useLocalDpi xmlns:a14="http://schemas.microsoft.com/office/drawing/2010/main" val="0"/>
              </a:ext>
            </a:extLst>
          </a:blip>
          <a:srcRect t="3311" b="3311"/>
          <a:stretch>
            <a:fillRect/>
          </a:stretch>
        </p:blipFill>
        <p:spPr bwMode="auto">
          <a:xfrm>
            <a:off x="2320925" y="2109788"/>
            <a:ext cx="7340600"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9385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idx="4294967295"/>
          </p:nvPr>
        </p:nvSpPr>
        <p:spPr>
          <a:xfrm>
            <a:off x="1524000" y="-200025"/>
            <a:ext cx="9144000" cy="1252538"/>
          </a:xfrm>
        </p:spPr>
        <p:txBody>
          <a:bodyPr/>
          <a:lstStyle/>
          <a:p>
            <a:pPr eaLnBrk="1" hangingPunct="1"/>
            <a:r>
              <a:rPr lang="en-US" altLang="x-none" sz="4000" i="1" dirty="0"/>
              <a:t>Types of Data to Consider:</a:t>
            </a:r>
          </a:p>
        </p:txBody>
      </p:sp>
      <p:grpSp>
        <p:nvGrpSpPr>
          <p:cNvPr id="77826" name="Group 11"/>
          <p:cNvGrpSpPr>
            <a:grpSpLocks/>
          </p:cNvGrpSpPr>
          <p:nvPr/>
        </p:nvGrpSpPr>
        <p:grpSpPr bwMode="auto">
          <a:xfrm>
            <a:off x="4273550" y="1144589"/>
            <a:ext cx="6618288" cy="5564187"/>
            <a:chOff x="2019300" y="1165225"/>
            <a:chExt cx="6446838" cy="4737100"/>
          </a:xfrm>
        </p:grpSpPr>
        <p:sp>
          <p:nvSpPr>
            <p:cNvPr id="77830" name="AutoShape 3"/>
            <p:cNvSpPr>
              <a:spLocks noChangeArrowheads="1"/>
            </p:cNvSpPr>
            <p:nvPr/>
          </p:nvSpPr>
          <p:spPr bwMode="auto">
            <a:xfrm>
              <a:off x="2019300" y="1165225"/>
              <a:ext cx="6446838" cy="4737100"/>
            </a:xfrm>
            <a:prstGeom prst="triangle">
              <a:avLst>
                <a:gd name="adj" fmla="val 50000"/>
              </a:avLst>
            </a:prstGeom>
            <a:solidFill>
              <a:srgbClr val="2E8E2E"/>
            </a:solidFill>
            <a:ln w="9525">
              <a:miter lim="800000"/>
              <a:headEnd/>
              <a:tailEnd/>
            </a:ln>
            <a:scene3d>
              <a:camera prst="legacyPerspectiveTopRight">
                <a:rot lat="21299970" lon="0" rev="0"/>
              </a:camera>
              <a:lightRig rig="legacyFlat3" dir="b"/>
            </a:scene3d>
            <a:sp3d extrusionH="3630600" contourW="12700" prstMaterial="legacyMatte">
              <a:bevelT w="13500" h="13500" prst="angle"/>
              <a:bevelB w="13500" h="13500" prst="angle"/>
              <a:extrusionClr>
                <a:srgbClr val="336600"/>
              </a:extrusionClr>
              <a:contourClr>
                <a:srgbClr val="2E8E2E"/>
              </a:contourClr>
            </a:sp3d>
          </p:spPr>
          <p:txBody>
            <a:bodyPr wrap="none" anchor="ctr">
              <a:flatTx/>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lgn="ctr" eaLnBrk="1" hangingPunct="1">
                <a:spcBef>
                  <a:spcPct val="0"/>
                </a:spcBef>
                <a:buFontTx/>
                <a:buNone/>
              </a:pPr>
              <a:endParaRPr lang="x-none" altLang="x-none" sz="1800">
                <a:latin typeface="Arial" charset="0"/>
              </a:endParaRPr>
            </a:p>
          </p:txBody>
        </p:sp>
        <p:sp>
          <p:nvSpPr>
            <p:cNvPr id="77831" name="AutoShape 6"/>
            <p:cNvSpPr>
              <a:spLocks noChangeArrowheads="1"/>
            </p:cNvSpPr>
            <p:nvPr/>
          </p:nvSpPr>
          <p:spPr bwMode="auto">
            <a:xfrm>
              <a:off x="3619500" y="1165225"/>
              <a:ext cx="3124200" cy="2398713"/>
            </a:xfrm>
            <a:prstGeom prst="triangle">
              <a:avLst>
                <a:gd name="adj" fmla="val 50000"/>
              </a:avLst>
            </a:prstGeom>
            <a:gradFill rotWithShape="1">
              <a:gsLst>
                <a:gs pos="0">
                  <a:srgbClr val="FFFF00"/>
                </a:gs>
                <a:gs pos="100000">
                  <a:srgbClr val="FFFF00"/>
                </a:gs>
              </a:gsLst>
              <a:lin ang="5400000" scaled="1"/>
            </a:gradFill>
            <a:ln w="9525">
              <a:miter lim="800000"/>
              <a:headEnd/>
              <a:tailEnd/>
            </a:ln>
            <a:scene3d>
              <a:camera prst="legacyPerspectiveTopRight">
                <a:rot lat="21299970" lon="0" rev="0"/>
              </a:camera>
              <a:lightRig rig="legacyFlat3" dir="b"/>
            </a:scene3d>
            <a:sp3d extrusionH="1801800" contourW="12700" prstMaterial="legacyMatte">
              <a:bevelT w="13500" h="13500" prst="angle"/>
              <a:bevelB w="13500" h="13500" prst="angle"/>
              <a:extrusionClr>
                <a:srgbClr val="FFFF00"/>
              </a:extrusionClr>
              <a:contourClr>
                <a:srgbClr val="FFFF00"/>
              </a:contourClr>
            </a:sp3d>
          </p:spPr>
          <p:txBody>
            <a:bodyPr wrap="none" anchor="ctr">
              <a:flatTx/>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lgn="ctr" eaLnBrk="1" hangingPunct="1">
                <a:spcBef>
                  <a:spcPct val="0"/>
                </a:spcBef>
                <a:buFontTx/>
                <a:buNone/>
              </a:pPr>
              <a:endParaRPr lang="x-none" altLang="x-none" sz="1800">
                <a:latin typeface="Arial" charset="0"/>
              </a:endParaRPr>
            </a:p>
          </p:txBody>
        </p:sp>
        <p:sp>
          <p:nvSpPr>
            <p:cNvPr id="77832" name="AutoShape 9"/>
            <p:cNvSpPr>
              <a:spLocks noChangeArrowheads="1"/>
            </p:cNvSpPr>
            <p:nvPr/>
          </p:nvSpPr>
          <p:spPr bwMode="auto">
            <a:xfrm>
              <a:off x="4676776" y="1165225"/>
              <a:ext cx="912813" cy="738150"/>
            </a:xfrm>
            <a:prstGeom prst="triangle">
              <a:avLst>
                <a:gd name="adj" fmla="val 50000"/>
              </a:avLst>
            </a:prstGeom>
            <a:gradFill rotWithShape="1">
              <a:gsLst>
                <a:gs pos="0">
                  <a:srgbClr val="FF0000"/>
                </a:gs>
                <a:gs pos="100000">
                  <a:srgbClr val="FF0000"/>
                </a:gs>
              </a:gsLst>
              <a:lin ang="5400000" scaled="1"/>
            </a:gradFill>
            <a:ln w="9525">
              <a:miter lim="800000"/>
              <a:headEnd/>
              <a:tailEnd/>
            </a:ln>
            <a:scene3d>
              <a:camera prst="legacyPerspectiveTopRight">
                <a:rot lat="21299970" lon="300000" rev="0"/>
              </a:camera>
              <a:lightRig rig="legacyFlat3" dir="b"/>
            </a:scene3d>
            <a:sp3d extrusionH="887400" contourW="12700" prstMaterial="legacyMatte">
              <a:bevelT w="13500" h="13500" prst="angle"/>
              <a:bevelB w="13500" h="13500" prst="angle"/>
              <a:extrusionClr>
                <a:srgbClr val="FF0000"/>
              </a:extrusionClr>
              <a:contourClr>
                <a:srgbClr val="FF0000"/>
              </a:contourClr>
            </a:sp3d>
          </p:spPr>
          <p:txBody>
            <a:bodyPr wrap="none" anchor="ctr">
              <a:flatTx/>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lgn="ctr" eaLnBrk="1" hangingPunct="1">
                <a:spcBef>
                  <a:spcPct val="0"/>
                </a:spcBef>
                <a:buFontTx/>
                <a:buNone/>
              </a:pPr>
              <a:endParaRPr lang="x-none" altLang="x-none" sz="1800">
                <a:latin typeface="Arial" charset="0"/>
              </a:endParaRPr>
            </a:p>
          </p:txBody>
        </p:sp>
      </p:grpSp>
      <p:sp>
        <p:nvSpPr>
          <p:cNvPr id="13" name="TextBox 12"/>
          <p:cNvSpPr txBox="1"/>
          <p:nvPr/>
        </p:nvSpPr>
        <p:spPr>
          <a:xfrm>
            <a:off x="1747839" y="3879851"/>
            <a:ext cx="3525837" cy="2308225"/>
          </a:xfrm>
          <a:prstGeom prst="rect">
            <a:avLst/>
          </a:prstGeom>
          <a:noFill/>
        </p:spPr>
        <p:txBody>
          <a:bodyPr>
            <a:spAutoFit/>
          </a:bodyPr>
          <a:lstStyle/>
          <a:p>
            <a:pPr eaLnBrk="1" hangingPunct="1">
              <a:defRPr/>
            </a:pPr>
            <a:r>
              <a:rPr lang="en-US" b="1" dirty="0">
                <a:solidFill>
                  <a:srgbClr val="008000"/>
                </a:solidFill>
                <a:ea typeface="ＭＳ Ｐゴシック" charset="0"/>
                <a:cs typeface="ＭＳ Ｐゴシック" charset="0"/>
              </a:rPr>
              <a:t>Universal:</a:t>
            </a:r>
          </a:p>
          <a:p>
            <a:pPr marL="285750" indent="-285750">
              <a:buFont typeface="Arial"/>
              <a:buChar char="•"/>
              <a:defRPr/>
            </a:pPr>
            <a:r>
              <a:rPr lang="en-US" dirty="0">
                <a:ea typeface="ＭＳ Ｐゴシック" charset="0"/>
                <a:cs typeface="ＭＳ Ｐゴシック" charset="0"/>
              </a:rPr>
              <a:t>TFI</a:t>
            </a:r>
          </a:p>
          <a:p>
            <a:pPr marL="285750" indent="-285750">
              <a:buFont typeface="Arial"/>
              <a:buChar char="•"/>
              <a:defRPr/>
            </a:pPr>
            <a:r>
              <a:rPr lang="en-US" dirty="0">
                <a:ea typeface="ＭＳ Ｐゴシック" charset="0"/>
                <a:cs typeface="ＭＳ Ｐゴシック" charset="0"/>
              </a:rPr>
              <a:t>SAS</a:t>
            </a:r>
          </a:p>
          <a:p>
            <a:pPr marL="285750" indent="-285750">
              <a:buFont typeface="Arial"/>
              <a:buChar char="•"/>
              <a:defRPr/>
            </a:pPr>
            <a:r>
              <a:rPr lang="en-US" dirty="0">
                <a:ea typeface="ＭＳ Ｐゴシック" charset="0"/>
                <a:cs typeface="ＭＳ Ｐゴシック" charset="0"/>
              </a:rPr>
              <a:t>SWIS</a:t>
            </a:r>
          </a:p>
          <a:p>
            <a:pPr marL="285750" indent="-285750">
              <a:buFont typeface="Arial"/>
              <a:buChar char="•"/>
              <a:defRPr/>
            </a:pPr>
            <a:r>
              <a:rPr lang="en-US" dirty="0">
                <a:ea typeface="ＭＳ Ｐゴシック" charset="0"/>
                <a:cs typeface="ＭＳ Ｐゴシック" charset="0"/>
              </a:rPr>
              <a:t>Attendance</a:t>
            </a:r>
          </a:p>
          <a:p>
            <a:pPr marL="285750" indent="-285750">
              <a:buFont typeface="Arial"/>
              <a:buChar char="•"/>
              <a:defRPr/>
            </a:pPr>
            <a:r>
              <a:rPr lang="en-US" dirty="0">
                <a:ea typeface="ＭＳ Ｐゴシック" charset="0"/>
                <a:cs typeface="ＭＳ Ｐゴシック" charset="0"/>
              </a:rPr>
              <a:t>Grades</a:t>
            </a:r>
          </a:p>
          <a:p>
            <a:pPr marL="285750" indent="-285750">
              <a:buFont typeface="Arial"/>
              <a:buChar char="•"/>
              <a:defRPr/>
            </a:pPr>
            <a:r>
              <a:rPr lang="en-US" dirty="0">
                <a:ea typeface="ＭＳ Ｐゴシック" charset="0"/>
                <a:cs typeface="ＭＳ Ｐゴシック" charset="0"/>
              </a:rPr>
              <a:t>Leadership Team Self-Assessment</a:t>
            </a:r>
          </a:p>
        </p:txBody>
      </p:sp>
      <p:sp>
        <p:nvSpPr>
          <p:cNvPr id="14" name="TextBox 13"/>
          <p:cNvSpPr txBox="1"/>
          <p:nvPr/>
        </p:nvSpPr>
        <p:spPr>
          <a:xfrm>
            <a:off x="3282755" y="2553350"/>
            <a:ext cx="2979790" cy="2400657"/>
          </a:xfrm>
          <a:prstGeom prst="rect">
            <a:avLst/>
          </a:prstGeom>
          <a:noFill/>
        </p:spPr>
        <p:txBody>
          <a:bodyPr wrap="none">
            <a:spAutoFit/>
          </a:bodyPr>
          <a:lstStyle/>
          <a:p>
            <a:pPr eaLnBrk="1" hangingPunct="1">
              <a:defRPr/>
            </a:pPr>
            <a:r>
              <a:rPr lang="en-US" b="1" dirty="0">
                <a:solidFill>
                  <a:srgbClr val="FF6600"/>
                </a:solidFill>
                <a:ea typeface="ＭＳ Ｐゴシック" charset="0"/>
                <a:cs typeface="ＭＳ Ｐゴシック" charset="0"/>
              </a:rPr>
              <a:t>Targeted:</a:t>
            </a:r>
          </a:p>
          <a:p>
            <a:pPr marL="285750" indent="-285750">
              <a:buFont typeface="Arial"/>
              <a:buChar char="•"/>
              <a:defRPr/>
            </a:pPr>
            <a:r>
              <a:rPr lang="en-US" dirty="0">
                <a:ea typeface="ＭＳ Ｐゴシック" charset="0"/>
                <a:cs typeface="ＭＳ Ｐゴシック" charset="0"/>
              </a:rPr>
              <a:t>TFI</a:t>
            </a:r>
          </a:p>
          <a:p>
            <a:pPr marL="285750" indent="-285750">
              <a:buFont typeface="Arial"/>
              <a:buChar char="•"/>
              <a:defRPr/>
            </a:pPr>
            <a:r>
              <a:rPr lang="en-US" dirty="0">
                <a:ea typeface="ＭＳ Ｐゴシック" charset="0"/>
                <a:cs typeface="ＭＳ Ｐゴシック" charset="0"/>
              </a:rPr>
              <a:t>SWIS-CICO</a:t>
            </a:r>
          </a:p>
          <a:p>
            <a:pPr marL="285750" indent="-285750">
              <a:buFont typeface="Arial"/>
              <a:buChar char="•"/>
              <a:defRPr/>
            </a:pPr>
            <a:r>
              <a:rPr lang="en-US" dirty="0">
                <a:ea typeface="ＭＳ Ｐゴシック" charset="0"/>
                <a:cs typeface="ＭＳ Ｐゴシック" charset="0"/>
              </a:rPr>
              <a:t>EST</a:t>
            </a:r>
          </a:p>
          <a:p>
            <a:pPr marL="285750" indent="-285750">
              <a:buFont typeface="Arial"/>
              <a:buChar char="•"/>
              <a:defRPr/>
            </a:pPr>
            <a:r>
              <a:rPr lang="en-US" dirty="0">
                <a:ea typeface="ＭＳ Ｐゴシック" charset="0"/>
                <a:cs typeface="ＭＳ Ｐゴシック" charset="0"/>
              </a:rPr>
              <a:t>FBA/BSP</a:t>
            </a:r>
          </a:p>
          <a:p>
            <a:pPr marL="285750" indent="-285750">
              <a:buFont typeface="Arial"/>
              <a:buChar char="•"/>
              <a:defRPr/>
            </a:pPr>
            <a:r>
              <a:rPr lang="en-US" sz="2400" b="1" u="sng" dirty="0">
                <a:ea typeface="ＭＳ Ｐゴシック" charset="0"/>
                <a:cs typeface="ＭＳ Ｐゴシック" charset="0"/>
              </a:rPr>
              <a:t>Universal Screening</a:t>
            </a:r>
          </a:p>
          <a:p>
            <a:pPr eaLnBrk="1" hangingPunct="1">
              <a:defRPr/>
            </a:pPr>
            <a:endParaRPr lang="en-US" dirty="0">
              <a:ea typeface="ＭＳ Ｐゴシック" charset="0"/>
              <a:cs typeface="ＭＳ Ｐゴシック" charset="0"/>
            </a:endParaRPr>
          </a:p>
          <a:p>
            <a:pPr eaLnBrk="1" hangingPunct="1">
              <a:defRPr/>
            </a:pPr>
            <a:endParaRPr lang="en-US" dirty="0">
              <a:ea typeface="ＭＳ Ｐゴシック" charset="0"/>
              <a:cs typeface="ＭＳ Ｐゴシック" charset="0"/>
            </a:endParaRPr>
          </a:p>
        </p:txBody>
      </p:sp>
      <p:sp>
        <p:nvSpPr>
          <p:cNvPr id="15" name="TextBox 14"/>
          <p:cNvSpPr txBox="1"/>
          <p:nvPr/>
        </p:nvSpPr>
        <p:spPr>
          <a:xfrm>
            <a:off x="5072064" y="1130300"/>
            <a:ext cx="2078037" cy="1754188"/>
          </a:xfrm>
          <a:prstGeom prst="rect">
            <a:avLst/>
          </a:prstGeom>
          <a:noFill/>
        </p:spPr>
        <p:txBody>
          <a:bodyPr>
            <a:spAutoFit/>
          </a:bodyPr>
          <a:lstStyle/>
          <a:p>
            <a:pPr eaLnBrk="1" hangingPunct="1">
              <a:defRPr/>
            </a:pPr>
            <a:r>
              <a:rPr lang="en-US" b="1" dirty="0">
                <a:solidFill>
                  <a:srgbClr val="FF0000"/>
                </a:solidFill>
                <a:ea typeface="ＭＳ Ｐゴシック" charset="0"/>
                <a:cs typeface="ＭＳ Ｐゴシック" charset="0"/>
              </a:rPr>
              <a:t>Intensive:</a:t>
            </a:r>
          </a:p>
          <a:p>
            <a:pPr marL="285750" indent="-285750">
              <a:buFont typeface="Arial"/>
              <a:buChar char="•"/>
              <a:defRPr/>
            </a:pPr>
            <a:r>
              <a:rPr lang="en-US" dirty="0">
                <a:ea typeface="ＭＳ Ｐゴシック" charset="0"/>
                <a:cs typeface="ＭＳ Ｐゴシック" charset="0"/>
              </a:rPr>
              <a:t>TFI</a:t>
            </a:r>
          </a:p>
          <a:p>
            <a:pPr marL="285750" indent="-285750">
              <a:buFont typeface="Arial"/>
              <a:buChar char="•"/>
              <a:defRPr/>
            </a:pPr>
            <a:r>
              <a:rPr lang="en-US" dirty="0">
                <a:ea typeface="ＭＳ Ｐゴシック" charset="0"/>
                <a:cs typeface="ＭＳ Ｐゴシック" charset="0"/>
              </a:rPr>
              <a:t>SWIS-ISIS</a:t>
            </a:r>
          </a:p>
          <a:p>
            <a:pPr marL="285750" indent="-285750">
              <a:buFont typeface="Arial"/>
              <a:buChar char="•"/>
              <a:defRPr/>
            </a:pPr>
            <a:r>
              <a:rPr lang="en-US" dirty="0">
                <a:ea typeface="ＭＳ Ｐゴシック" charset="0"/>
                <a:cs typeface="ＭＳ Ｐゴシック" charset="0"/>
              </a:rPr>
              <a:t>EST</a:t>
            </a:r>
          </a:p>
          <a:p>
            <a:pPr marL="285750" indent="-285750">
              <a:buFont typeface="Arial"/>
              <a:buChar char="•"/>
              <a:defRPr/>
            </a:pPr>
            <a:r>
              <a:rPr lang="en-US" dirty="0">
                <a:ea typeface="ＭＳ Ｐゴシック" charset="0"/>
                <a:cs typeface="ＭＳ Ｐゴシック" charset="0"/>
              </a:rPr>
              <a:t>FBA/BSP</a:t>
            </a:r>
          </a:p>
          <a:p>
            <a:pPr eaLnBrk="1" hangingPunct="1">
              <a:defRPr/>
            </a:pPr>
            <a:endParaRPr lang="en-US" dirty="0">
              <a:ea typeface="ＭＳ Ｐゴシック" charset="0"/>
              <a:cs typeface="ＭＳ Ｐゴシック" charset="0"/>
            </a:endParaRPr>
          </a:p>
        </p:txBody>
      </p:sp>
    </p:spTree>
    <p:extLst>
      <p:ext uri="{BB962C8B-B14F-4D97-AF65-F5344CB8AC3E}">
        <p14:creationId xmlns:p14="http://schemas.microsoft.com/office/powerpoint/2010/main" val="5893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14">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fld id="{616E3735-FF2A-B34E-A493-E9AB2A0E9D93}" type="slidenum">
              <a:rPr lang="en-US" altLang="x-none" sz="1100">
                <a:solidFill>
                  <a:srgbClr val="A6A6A6"/>
                </a:solidFill>
                <a:latin typeface="Arial" charset="0"/>
              </a:rPr>
              <a:pPr>
                <a:spcBef>
                  <a:spcPct val="0"/>
                </a:spcBef>
                <a:buFontTx/>
                <a:buNone/>
              </a:pPr>
              <a:t>36</a:t>
            </a:fld>
            <a:endParaRPr lang="en-US" altLang="x-none" sz="1100">
              <a:solidFill>
                <a:srgbClr val="A6A6A6"/>
              </a:solidFill>
              <a:latin typeface="Arial" charset="0"/>
            </a:endParaRPr>
          </a:p>
        </p:txBody>
      </p:sp>
      <p:sp>
        <p:nvSpPr>
          <p:cNvPr id="89090" name="Title 1"/>
          <p:cNvSpPr>
            <a:spLocks noGrp="1"/>
          </p:cNvSpPr>
          <p:nvPr>
            <p:ph type="title" idx="4294967295"/>
          </p:nvPr>
        </p:nvSpPr>
        <p:spPr>
          <a:xfrm>
            <a:off x="1674814" y="98426"/>
            <a:ext cx="8993187" cy="1236663"/>
          </a:xfrm>
        </p:spPr>
        <p:txBody>
          <a:bodyPr/>
          <a:lstStyle/>
          <a:p>
            <a:pPr eaLnBrk="1" hangingPunct="1"/>
            <a:r>
              <a:rPr lang="en-US" altLang="x-none" sz="3800" i="1" dirty="0"/>
              <a:t>Student Outcome Data:</a:t>
            </a:r>
          </a:p>
        </p:txBody>
      </p:sp>
      <p:pic>
        <p:nvPicPr>
          <p:cNvPr id="89091"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416050"/>
            <a:ext cx="50292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2" name="TextBox 11"/>
          <p:cNvSpPr txBox="1">
            <a:spLocks noChangeArrowheads="1"/>
          </p:cNvSpPr>
          <p:nvPr/>
        </p:nvSpPr>
        <p:spPr bwMode="auto">
          <a:xfrm rot="497450">
            <a:off x="5654676" y="1762126"/>
            <a:ext cx="4843463" cy="460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None/>
            </a:pPr>
            <a:r>
              <a:rPr lang="en-US" altLang="x-none" sz="2400">
                <a:solidFill>
                  <a:srgbClr val="103154"/>
                </a:solidFill>
                <a:latin typeface="Arial" charset="0"/>
              </a:rPr>
              <a:t>Avg. Referrals Per Day Per Month</a:t>
            </a:r>
          </a:p>
        </p:txBody>
      </p:sp>
      <p:sp>
        <p:nvSpPr>
          <p:cNvPr id="89093" name="TextBox 13"/>
          <p:cNvSpPr txBox="1">
            <a:spLocks noChangeArrowheads="1"/>
          </p:cNvSpPr>
          <p:nvPr/>
        </p:nvSpPr>
        <p:spPr bwMode="auto">
          <a:xfrm rot="-982419">
            <a:off x="2711451" y="5802313"/>
            <a:ext cx="1039813"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None/>
            </a:pPr>
            <a:r>
              <a:rPr lang="en-US" altLang="x-none" sz="2400">
                <a:solidFill>
                  <a:srgbClr val="103154"/>
                </a:solidFill>
                <a:latin typeface="Arial" charset="0"/>
              </a:rPr>
              <a:t>Grade</a:t>
            </a:r>
          </a:p>
        </p:txBody>
      </p:sp>
      <p:sp>
        <p:nvSpPr>
          <p:cNvPr id="89094" name="TextBox 14"/>
          <p:cNvSpPr txBox="1">
            <a:spLocks noChangeArrowheads="1"/>
          </p:cNvSpPr>
          <p:nvPr/>
        </p:nvSpPr>
        <p:spPr bwMode="auto">
          <a:xfrm rot="1136086">
            <a:off x="8615363" y="5748338"/>
            <a:ext cx="1249362"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None/>
            </a:pPr>
            <a:r>
              <a:rPr lang="en-US" altLang="x-none" sz="2400">
                <a:solidFill>
                  <a:srgbClr val="103154"/>
                </a:solidFill>
                <a:latin typeface="Arial" charset="0"/>
              </a:rPr>
              <a:t>Student</a:t>
            </a:r>
          </a:p>
        </p:txBody>
      </p:sp>
      <p:sp>
        <p:nvSpPr>
          <p:cNvPr id="89095" name="TextBox 15"/>
          <p:cNvSpPr txBox="1">
            <a:spLocks noChangeArrowheads="1"/>
          </p:cNvSpPr>
          <p:nvPr/>
        </p:nvSpPr>
        <p:spPr bwMode="auto">
          <a:xfrm rot="1136086">
            <a:off x="8779800" y="4221590"/>
            <a:ext cx="1417376" cy="8309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None/>
            </a:pPr>
            <a:r>
              <a:rPr lang="en-US" altLang="x-none" sz="2400">
                <a:solidFill>
                  <a:srgbClr val="103154"/>
                </a:solidFill>
                <a:latin typeface="Arial" charset="0"/>
              </a:rPr>
              <a:t>Problem </a:t>
            </a:r>
          </a:p>
          <a:p>
            <a:pPr>
              <a:spcBef>
                <a:spcPct val="0"/>
              </a:spcBef>
              <a:buNone/>
            </a:pPr>
            <a:r>
              <a:rPr lang="en-US" altLang="x-none" sz="2400">
                <a:solidFill>
                  <a:srgbClr val="103154"/>
                </a:solidFill>
                <a:latin typeface="Arial" charset="0"/>
              </a:rPr>
              <a:t>Behavior</a:t>
            </a:r>
          </a:p>
        </p:txBody>
      </p:sp>
      <p:sp>
        <p:nvSpPr>
          <p:cNvPr id="89096" name="TextBox 16"/>
          <p:cNvSpPr txBox="1">
            <a:spLocks noChangeArrowheads="1"/>
          </p:cNvSpPr>
          <p:nvPr/>
        </p:nvSpPr>
        <p:spPr bwMode="auto">
          <a:xfrm rot="-1076346">
            <a:off x="1844676" y="4356101"/>
            <a:ext cx="1941513"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None/>
            </a:pPr>
            <a:r>
              <a:rPr lang="en-US" altLang="x-none" sz="2400">
                <a:solidFill>
                  <a:srgbClr val="103154"/>
                </a:solidFill>
                <a:latin typeface="Arial" charset="0"/>
              </a:rPr>
              <a:t>Day of Week</a:t>
            </a:r>
          </a:p>
        </p:txBody>
      </p:sp>
      <p:sp>
        <p:nvSpPr>
          <p:cNvPr id="89097" name="TextBox 17"/>
          <p:cNvSpPr txBox="1">
            <a:spLocks noChangeArrowheads="1"/>
          </p:cNvSpPr>
          <p:nvPr/>
        </p:nvSpPr>
        <p:spPr bwMode="auto">
          <a:xfrm rot="1136086">
            <a:off x="8670926" y="2913063"/>
            <a:ext cx="1349375"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None/>
            </a:pPr>
            <a:r>
              <a:rPr lang="en-US" altLang="x-none" sz="2400">
                <a:solidFill>
                  <a:srgbClr val="103154"/>
                </a:solidFill>
                <a:latin typeface="Arial" charset="0"/>
              </a:rPr>
              <a:t>Location</a:t>
            </a:r>
          </a:p>
        </p:txBody>
      </p:sp>
      <p:sp>
        <p:nvSpPr>
          <p:cNvPr id="89098" name="TextBox 18"/>
          <p:cNvSpPr txBox="1">
            <a:spLocks noChangeArrowheads="1"/>
          </p:cNvSpPr>
          <p:nvPr/>
        </p:nvSpPr>
        <p:spPr bwMode="auto">
          <a:xfrm rot="-1384272">
            <a:off x="2668588" y="2817813"/>
            <a:ext cx="85725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None/>
            </a:pPr>
            <a:r>
              <a:rPr lang="en-US" altLang="x-none" sz="2400">
                <a:solidFill>
                  <a:srgbClr val="103154"/>
                </a:solidFill>
                <a:latin typeface="Arial" charset="0"/>
              </a:rPr>
              <a:t>Time</a:t>
            </a:r>
          </a:p>
        </p:txBody>
      </p:sp>
    </p:spTree>
    <p:extLst>
      <p:ext uri="{BB962C8B-B14F-4D97-AF65-F5344CB8AC3E}">
        <p14:creationId xmlns:p14="http://schemas.microsoft.com/office/powerpoint/2010/main" val="236716790"/>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ChangeArrowheads="1"/>
          </p:cNvSpPr>
          <p:nvPr>
            <p:ph type="title" idx="4294967295"/>
          </p:nvPr>
        </p:nvSpPr>
        <p:spPr>
          <a:xfrm>
            <a:off x="1981200" y="152400"/>
            <a:ext cx="8229600" cy="990600"/>
          </a:xfrm>
        </p:spPr>
        <p:txBody>
          <a:bodyPr>
            <a:noAutofit/>
          </a:bodyPr>
          <a:lstStyle/>
          <a:p>
            <a:pPr eaLnBrk="1" hangingPunct="1"/>
            <a:r>
              <a:rPr lang="en-US" altLang="x-none" sz="3800" b="1" i="1" dirty="0"/>
              <a:t>Process for Problem-Solving/</a:t>
            </a:r>
            <a:br>
              <a:rPr lang="en-US" altLang="x-none" sz="3800" b="1" i="1" dirty="0"/>
            </a:br>
            <a:r>
              <a:rPr lang="en-US" altLang="x-none" sz="3800" b="1" i="1" dirty="0"/>
              <a:t>Decision-Making: </a:t>
            </a:r>
            <a:endParaRPr lang="en-US" altLang="x-none" sz="3800" i="1" dirty="0">
              <a:latin typeface="Berlin Sans FB" charset="0"/>
            </a:endParaRPr>
          </a:p>
        </p:txBody>
      </p:sp>
      <p:graphicFrame>
        <p:nvGraphicFramePr>
          <p:cNvPr id="126001" name="Group 49"/>
          <p:cNvGraphicFramePr>
            <a:graphicFrameLocks noGrp="1"/>
          </p:cNvGraphicFramePr>
          <p:nvPr>
            <p:ph idx="4294967295"/>
          </p:nvPr>
        </p:nvGraphicFramePr>
        <p:xfrm>
          <a:off x="1990725" y="1679576"/>
          <a:ext cx="8229600" cy="4445001"/>
        </p:xfrm>
        <a:graphic>
          <a:graphicData uri="http://schemas.openxmlformats.org/drawingml/2006/table">
            <a:tbl>
              <a:tblPr/>
              <a:tblGrid>
                <a:gridCol w="3324225">
                  <a:extLst>
                    <a:ext uri="{9D8B030D-6E8A-4147-A177-3AD203B41FA5}">
                      <a16:colId xmlns:a16="http://schemas.microsoft.com/office/drawing/2014/main" val="20000"/>
                    </a:ext>
                  </a:extLst>
                </a:gridCol>
                <a:gridCol w="4905375">
                  <a:extLst>
                    <a:ext uri="{9D8B030D-6E8A-4147-A177-3AD203B41FA5}">
                      <a16:colId xmlns:a16="http://schemas.microsoft.com/office/drawing/2014/main" val="20001"/>
                    </a:ext>
                  </a:extLst>
                </a:gridCol>
              </a:tblGrid>
              <a:tr h="701675">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Prevention:</a:t>
                      </a:r>
                      <a:endParaRPr kumimoji="0" lang="en-US" altLang="x-none" sz="2000" b="0" i="0" u="none" strike="noStrike" cap="none" normalizeH="0" baseline="0">
                        <a:ln>
                          <a:noFill/>
                        </a:ln>
                        <a:solidFill>
                          <a:srgbClr val="00B0F0"/>
                        </a:solidFill>
                        <a:effectLst/>
                        <a:latin typeface="Constantia" charset="0"/>
                        <a:ea typeface="ＭＳ Ｐゴシック" charset="-128"/>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Remove/alter </a:t>
                      </a:r>
                      <a:r>
                        <a:rPr kumimoji="0" lang="ja-JP" altLang="en-US" sz="2000" b="0" i="0" u="none" strike="noStrike" cap="none" normalizeH="0" baseline="0">
                          <a:ln>
                            <a:noFill/>
                          </a:ln>
                          <a:solidFill>
                            <a:schemeClr val="tx1"/>
                          </a:solidFill>
                          <a:effectLst/>
                          <a:latin typeface="Berlin Sans FB" charset="0"/>
                          <a:ea typeface="ＭＳ Ｐゴシック" charset="-128"/>
                        </a:rPr>
                        <a:t>“</a:t>
                      </a:r>
                      <a:r>
                        <a:rPr kumimoji="0" lang="en-US" altLang="ja-JP" sz="2000" b="0" i="0" u="none" strike="noStrike" cap="none" normalizeH="0" baseline="0">
                          <a:ln>
                            <a:noFill/>
                          </a:ln>
                          <a:solidFill>
                            <a:schemeClr val="tx1"/>
                          </a:solidFill>
                          <a:effectLst/>
                          <a:latin typeface="Berlin Sans FB" charset="0"/>
                          <a:ea typeface="ＭＳ Ｐゴシック" charset="-128"/>
                        </a:rPr>
                        <a:t>trigger</a:t>
                      </a:r>
                      <a:r>
                        <a:rPr kumimoji="0" lang="ja-JP" altLang="en-US" sz="2000" b="0" i="0" u="none" strike="noStrike" cap="none" normalizeH="0" baseline="0">
                          <a:ln>
                            <a:noFill/>
                          </a:ln>
                          <a:solidFill>
                            <a:schemeClr val="tx1"/>
                          </a:solidFill>
                          <a:effectLst/>
                          <a:latin typeface="Berlin Sans FB" charset="0"/>
                          <a:ea typeface="ＭＳ Ｐゴシック" charset="-128"/>
                        </a:rPr>
                        <a:t>”</a:t>
                      </a:r>
                      <a:r>
                        <a:rPr kumimoji="0" lang="en-US" altLang="ja-JP" sz="2000" b="0" i="0" u="none" strike="noStrike" cap="none" normalizeH="0" baseline="0">
                          <a:ln>
                            <a:noFill/>
                          </a:ln>
                          <a:solidFill>
                            <a:schemeClr val="tx1"/>
                          </a:solidFill>
                          <a:effectLst/>
                          <a:latin typeface="Berlin Sans FB" charset="0"/>
                          <a:ea typeface="ＭＳ Ｐゴシック" charset="-128"/>
                        </a:rPr>
                        <a:t> for problem behavior</a:t>
                      </a:r>
                      <a:endParaRPr kumimoji="0" lang="en-US" altLang="x-none" sz="2000" b="0" i="0" u="none" strike="noStrike" cap="none" normalizeH="0" baseline="0">
                        <a:ln>
                          <a:noFill/>
                        </a:ln>
                        <a:solidFill>
                          <a:schemeClr val="tx1"/>
                        </a:solidFill>
                        <a:effectLst/>
                        <a:latin typeface="Berlin Sans FB" charset="0"/>
                        <a:ea typeface="ＭＳ Ｐゴシック" charset="-128"/>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57238">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Teaching:</a:t>
                      </a:r>
                      <a:endParaRPr kumimoji="0" lang="en-US" altLang="x-none" sz="2000" b="0" i="0" u="none" strike="noStrike" cap="none" normalizeH="0" baseline="0">
                        <a:ln>
                          <a:noFill/>
                        </a:ln>
                        <a:solidFill>
                          <a:srgbClr val="00B0F0"/>
                        </a:solidFill>
                        <a:effectLst/>
                        <a:latin typeface="Berlin Sans FB" charset="0"/>
                        <a:ea typeface="ＭＳ Ｐゴシック" charset="-128"/>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Define, instruct &amp; model expected behavior </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04850">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Reward:</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Expected/alternative behavior when it occurs; prompt as necessary</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77888">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Extinction:</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Increase acknowledgement of presence of desired behavior</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01675">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Corrective Consequence:</a:t>
                      </a:r>
                      <a:endParaRPr kumimoji="0" lang="en-US" altLang="x-none" sz="2000" b="0" i="1" u="none" strike="noStrike" cap="none" normalizeH="0" baseline="0">
                        <a:ln>
                          <a:noFill/>
                        </a:ln>
                        <a:solidFill>
                          <a:srgbClr val="00B0F0"/>
                        </a:solidFill>
                        <a:effectLst/>
                        <a:latin typeface="Berlin Sans FB" charset="0"/>
                        <a:ea typeface="ＭＳ Ｐゴシック" charset="-128"/>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Use non-rewarding/non-reinforcing responses when problem behavior occurs </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01675">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Data Collection:</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charset="0"/>
                          <a:ea typeface="ＭＳ Ｐゴシック" charset="-128"/>
                        </a:defRPr>
                      </a:lvl1pPr>
                      <a:lvl2pPr marL="742950" indent="-285750" eaLnBrk="0" hangingPunct="0">
                        <a:spcBef>
                          <a:spcPct val="20000"/>
                        </a:spcBef>
                        <a:buFont typeface="Arial" charset="0"/>
                        <a:defRPr sz="2400">
                          <a:solidFill>
                            <a:schemeClr val="tx1"/>
                          </a:solidFill>
                          <a:latin typeface="Calibri" charset="0"/>
                          <a:ea typeface="ＭＳ Ｐゴシック" charset="-128"/>
                        </a:defRPr>
                      </a:lvl2pPr>
                      <a:lvl3pPr marL="1143000" indent="-228600" eaLnBrk="0" hangingPunct="0">
                        <a:spcBef>
                          <a:spcPct val="20000"/>
                        </a:spcBef>
                        <a:buFont typeface="Arial" charset="0"/>
                        <a:defRPr sz="2000">
                          <a:solidFill>
                            <a:schemeClr val="tx1"/>
                          </a:solidFill>
                          <a:latin typeface="Calibri" charset="0"/>
                          <a:ea typeface="ＭＳ Ｐゴシック" charset="-128"/>
                        </a:defRPr>
                      </a:lvl3pPr>
                      <a:lvl4pPr marL="1600200" indent="-228600" eaLnBrk="0" hangingPunct="0">
                        <a:spcBef>
                          <a:spcPct val="20000"/>
                        </a:spcBef>
                        <a:buFont typeface="Arial" charset="0"/>
                        <a:defRPr>
                          <a:solidFill>
                            <a:schemeClr val="tx1"/>
                          </a:solidFill>
                          <a:latin typeface="Calibri" charset="0"/>
                          <a:ea typeface="ＭＳ Ｐゴシック" charset="-128"/>
                        </a:defRPr>
                      </a:lvl4pPr>
                      <a:lvl5pPr marL="2057400" indent="-228600" eaLnBrk="0" hangingPunct="0">
                        <a:spcBef>
                          <a:spcPct val="20000"/>
                        </a:spcBef>
                        <a:buFont typeface="Arial" charset="0"/>
                        <a:defRPr>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
                          <a:srgbClr val="0BD0D9"/>
                        </a:buClr>
                        <a:buSzPct val="95000"/>
                        <a:buFont typeface="Wingdings" charset="2"/>
                        <a:buNone/>
                        <a:tabLst/>
                      </a:pPr>
                      <a:r>
                        <a:rPr kumimoji="0" lang="en-US" altLang="x-none" sz="2000" b="0" i="0" u="none" strike="noStrike" cap="none" normalizeH="0" baseline="0">
                          <a:ln>
                            <a:noFill/>
                          </a:ln>
                          <a:solidFill>
                            <a:schemeClr val="tx1"/>
                          </a:solidFill>
                          <a:effectLst/>
                          <a:latin typeface="Berlin Sans FB" charset="0"/>
                          <a:ea typeface="ＭＳ Ｐゴシック" charset="-128"/>
                        </a:rPr>
                        <a:t>Indicate how you know when you have a solution</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91161" name="2B08D730.WAV">
            <a:hlinkClick r:id="" action="ppaction://media"/>
          </p:cNvPr>
          <p:cNvPicPr>
            <a:picLocks noRot="1"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20325" y="64103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9831201"/>
      </p:ext>
    </p:extLst>
  </p:cSld>
  <p:clrMapOvr>
    <a:masterClrMapping/>
  </p:clrMapOvr>
  <p:transition advTm="42921"/>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60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6682A6D7-E82E-6E44-9F9C-8D7F99A80481}"/>
              </a:ext>
            </a:extLst>
          </p:cNvPr>
          <p:cNvSpPr txBox="1">
            <a:spLocks/>
          </p:cNvSpPr>
          <p:nvPr/>
        </p:nvSpPr>
        <p:spPr>
          <a:xfrm>
            <a:off x="762000" y="1330325"/>
            <a:ext cx="10515600" cy="4181475"/>
          </a:xfrm>
          <a:prstGeom prst="rect">
            <a:avLst/>
          </a:prstGeom>
          <a:solidFill>
            <a:schemeClr val="accent4">
              <a:alpha val="71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dirty="0"/>
          </a:p>
          <a:p>
            <a:pPr algn="ctr"/>
            <a:r>
              <a:rPr lang="en-US" dirty="0"/>
              <a:t>Do you participate in completing the PBIS fidelity assessments?</a:t>
            </a:r>
          </a:p>
          <a:p>
            <a:pPr algn="ctr"/>
            <a:r>
              <a:rPr lang="en-US" dirty="0"/>
              <a:t>Do you report, analyze and use SWIS or other student behavior data?</a:t>
            </a:r>
          </a:p>
        </p:txBody>
      </p:sp>
    </p:spTree>
    <p:extLst>
      <p:ext uri="{BB962C8B-B14F-4D97-AF65-F5344CB8AC3E}">
        <p14:creationId xmlns:p14="http://schemas.microsoft.com/office/powerpoint/2010/main" val="753520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ChangeArrowheads="1"/>
          </p:cNvSpPr>
          <p:nvPr/>
        </p:nvSpPr>
        <p:spPr bwMode="auto">
          <a:xfrm>
            <a:off x="1981200" y="6022975"/>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5778" name="Rectangle 3"/>
          <p:cNvSpPr>
            <a:spLocks noChangeArrowheads="1"/>
          </p:cNvSpPr>
          <p:nvPr/>
        </p:nvSpPr>
        <p:spPr bwMode="auto">
          <a:xfrm>
            <a:off x="4440238" y="5751513"/>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sp>
        <p:nvSpPr>
          <p:cNvPr id="75779" name="Oval 4"/>
          <p:cNvSpPr>
            <a:spLocks noChangeArrowheads="1"/>
          </p:cNvSpPr>
          <p:nvPr/>
        </p:nvSpPr>
        <p:spPr bwMode="auto">
          <a:xfrm>
            <a:off x="4146550" y="1306514"/>
            <a:ext cx="4110038" cy="4111625"/>
          </a:xfrm>
          <a:prstGeom prst="ellipse">
            <a:avLst/>
          </a:prstGeom>
          <a:solidFill>
            <a:srgbClr val="FFFF00"/>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endParaRPr lang="x-none" altLang="x-none" sz="1800"/>
          </a:p>
        </p:txBody>
      </p:sp>
      <p:grpSp>
        <p:nvGrpSpPr>
          <p:cNvPr id="2" name="Group 23"/>
          <p:cNvGrpSpPr>
            <a:grpSpLocks/>
          </p:cNvGrpSpPr>
          <p:nvPr/>
        </p:nvGrpSpPr>
        <p:grpSpPr bwMode="auto">
          <a:xfrm>
            <a:off x="2776538" y="1143000"/>
            <a:ext cx="3625850" cy="2736850"/>
            <a:chOff x="1474788" y="1123950"/>
            <a:chExt cx="3625850" cy="2736850"/>
          </a:xfrm>
        </p:grpSpPr>
        <p:sp>
          <p:nvSpPr>
            <p:cNvPr id="75790" name="Oval 5"/>
            <p:cNvSpPr>
              <a:spLocks noChangeArrowheads="1"/>
            </p:cNvSpPr>
            <p:nvPr/>
          </p:nvSpPr>
          <p:spPr bwMode="auto">
            <a:xfrm>
              <a:off x="3043238" y="1803400"/>
              <a:ext cx="2057400" cy="2057400"/>
            </a:xfrm>
            <a:prstGeom prst="ellipse">
              <a:avLst/>
            </a:prstGeom>
            <a:solidFill>
              <a:srgbClr val="00B050">
                <a:alpha val="50195"/>
              </a:srgbClr>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t>Systems</a:t>
              </a:r>
            </a:p>
          </p:txBody>
        </p:sp>
        <p:sp>
          <p:nvSpPr>
            <p:cNvPr id="75791" name="Rectangle 11"/>
            <p:cNvSpPr>
              <a:spLocks noChangeArrowheads="1"/>
            </p:cNvSpPr>
            <p:nvPr/>
          </p:nvSpPr>
          <p:spPr bwMode="auto">
            <a:xfrm>
              <a:off x="1474788" y="1123950"/>
              <a:ext cx="188595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Supporting</a:t>
              </a:r>
            </a:p>
            <a:p>
              <a:r>
                <a:rPr lang="en-US" altLang="x-none">
                  <a:latin typeface="Times New Roman" charset="0"/>
                </a:rPr>
                <a:t>Staff Behavior</a:t>
              </a:r>
            </a:p>
          </p:txBody>
        </p:sp>
        <p:sp>
          <p:nvSpPr>
            <p:cNvPr id="75792" name="Freeform 14"/>
            <p:cNvSpPr>
              <a:spLocks/>
            </p:cNvSpPr>
            <p:nvPr/>
          </p:nvSpPr>
          <p:spPr bwMode="auto">
            <a:xfrm>
              <a:off x="1785938" y="2038350"/>
              <a:ext cx="731837" cy="782638"/>
            </a:xfrm>
            <a:custGeom>
              <a:avLst/>
              <a:gdLst>
                <a:gd name="T0" fmla="*/ 2147483647 w 461"/>
                <a:gd name="T1" fmla="*/ 2147483647 h 493"/>
                <a:gd name="T2" fmla="*/ 2147483647 w 461"/>
                <a:gd name="T3" fmla="*/ 2147483647 h 493"/>
                <a:gd name="T4" fmla="*/ 2147483647 w 461"/>
                <a:gd name="T5" fmla="*/ 2147483647 h 493"/>
                <a:gd name="T6" fmla="*/ 2147483647 w 461"/>
                <a:gd name="T7" fmla="*/ 2147483647 h 493"/>
                <a:gd name="T8" fmla="*/ 2147483647 w 461"/>
                <a:gd name="T9" fmla="*/ 2147483647 h 493"/>
                <a:gd name="T10" fmla="*/ 2147483647 w 461"/>
                <a:gd name="T11" fmla="*/ 2147483647 h 493"/>
                <a:gd name="T12" fmla="*/ 2147483647 w 461"/>
                <a:gd name="T13" fmla="*/ 2147483647 h 493"/>
                <a:gd name="T14" fmla="*/ 2147483647 w 461"/>
                <a:gd name="T15" fmla="*/ 2147483647 h 493"/>
                <a:gd name="T16" fmla="*/ 2147483647 w 461"/>
                <a:gd name="T17" fmla="*/ 2147483647 h 493"/>
                <a:gd name="T18" fmla="*/ 2147483647 w 461"/>
                <a:gd name="T19" fmla="*/ 2147483647 h 493"/>
                <a:gd name="T20" fmla="*/ 2147483647 w 461"/>
                <a:gd name="T21" fmla="*/ 2147483647 h 493"/>
                <a:gd name="T22" fmla="*/ 2147483647 w 461"/>
                <a:gd name="T23" fmla="*/ 2147483647 h 493"/>
                <a:gd name="T24" fmla="*/ 2147483647 w 461"/>
                <a:gd name="T25" fmla="*/ 2147483647 h 493"/>
                <a:gd name="T26" fmla="*/ 2147483647 w 461"/>
                <a:gd name="T27" fmla="*/ 2147483647 h 493"/>
                <a:gd name="T28" fmla="*/ 2147483647 w 461"/>
                <a:gd name="T29" fmla="*/ 2147483647 h 493"/>
                <a:gd name="T30" fmla="*/ 0 w 461"/>
                <a:gd name="T31" fmla="*/ 2147483647 h 493"/>
                <a:gd name="T32" fmla="*/ 0 w 461"/>
                <a:gd name="T33" fmla="*/ 0 h 493"/>
                <a:gd name="T34" fmla="*/ 2147483647 w 461"/>
                <a:gd name="T35" fmla="*/ 0 h 493"/>
                <a:gd name="T36" fmla="*/ 2147483647 w 461"/>
                <a:gd name="T37" fmla="*/ 2147483647 h 493"/>
                <a:gd name="T38" fmla="*/ 2147483647 w 461"/>
                <a:gd name="T39" fmla="*/ 2147483647 h 493"/>
                <a:gd name="T40" fmla="*/ 2147483647 w 461"/>
                <a:gd name="T41" fmla="*/ 2147483647 h 493"/>
                <a:gd name="T42" fmla="*/ 2147483647 w 461"/>
                <a:gd name="T43" fmla="*/ 2147483647 h 493"/>
                <a:gd name="T44" fmla="*/ 2147483647 w 461"/>
                <a:gd name="T45" fmla="*/ 2147483647 h 493"/>
                <a:gd name="T46" fmla="*/ 2147483647 w 461"/>
                <a:gd name="T47" fmla="*/ 2147483647 h 493"/>
                <a:gd name="T48" fmla="*/ 2147483647 w 461"/>
                <a:gd name="T49" fmla="*/ 2147483647 h 493"/>
                <a:gd name="T50" fmla="*/ 2147483647 w 461"/>
                <a:gd name="T51" fmla="*/ 2147483647 h 493"/>
                <a:gd name="T52" fmla="*/ 2147483647 w 461"/>
                <a:gd name="T53" fmla="*/ 2147483647 h 493"/>
                <a:gd name="T54" fmla="*/ 2147483647 w 461"/>
                <a:gd name="T55" fmla="*/ 2147483647 h 493"/>
                <a:gd name="T56" fmla="*/ 2147483647 w 461"/>
                <a:gd name="T57" fmla="*/ 2147483647 h 493"/>
                <a:gd name="T58" fmla="*/ 2147483647 w 461"/>
                <a:gd name="T59" fmla="*/ 2147483647 h 49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61"/>
                <a:gd name="T91" fmla="*/ 0 h 493"/>
                <a:gd name="T92" fmla="*/ 461 w 461"/>
                <a:gd name="T93" fmla="*/ 493 h 49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61" h="493">
                  <a:moveTo>
                    <a:pt x="460" y="352"/>
                  </a:moveTo>
                  <a:lnTo>
                    <a:pt x="321" y="492"/>
                  </a:lnTo>
                  <a:lnTo>
                    <a:pt x="321" y="425"/>
                  </a:lnTo>
                  <a:lnTo>
                    <a:pt x="265" y="425"/>
                  </a:lnTo>
                  <a:lnTo>
                    <a:pt x="212" y="422"/>
                  </a:lnTo>
                  <a:lnTo>
                    <a:pt x="161" y="408"/>
                  </a:lnTo>
                  <a:lnTo>
                    <a:pt x="117" y="390"/>
                  </a:lnTo>
                  <a:lnTo>
                    <a:pt x="78" y="363"/>
                  </a:lnTo>
                  <a:lnTo>
                    <a:pt x="60" y="348"/>
                  </a:lnTo>
                  <a:lnTo>
                    <a:pt x="46" y="331"/>
                  </a:lnTo>
                  <a:lnTo>
                    <a:pt x="32" y="313"/>
                  </a:lnTo>
                  <a:lnTo>
                    <a:pt x="21" y="296"/>
                  </a:lnTo>
                  <a:lnTo>
                    <a:pt x="12" y="278"/>
                  </a:lnTo>
                  <a:lnTo>
                    <a:pt x="5" y="258"/>
                  </a:lnTo>
                  <a:lnTo>
                    <a:pt x="2" y="234"/>
                  </a:lnTo>
                  <a:lnTo>
                    <a:pt x="0" y="214"/>
                  </a:lnTo>
                  <a:lnTo>
                    <a:pt x="0" y="0"/>
                  </a:lnTo>
                  <a:lnTo>
                    <a:pt x="139" y="0"/>
                  </a:lnTo>
                  <a:lnTo>
                    <a:pt x="139" y="214"/>
                  </a:lnTo>
                  <a:lnTo>
                    <a:pt x="140" y="229"/>
                  </a:lnTo>
                  <a:lnTo>
                    <a:pt x="149" y="240"/>
                  </a:lnTo>
                  <a:lnTo>
                    <a:pt x="159" y="252"/>
                  </a:lnTo>
                  <a:lnTo>
                    <a:pt x="176" y="261"/>
                  </a:lnTo>
                  <a:lnTo>
                    <a:pt x="194" y="270"/>
                  </a:lnTo>
                  <a:lnTo>
                    <a:pt x="215" y="275"/>
                  </a:lnTo>
                  <a:lnTo>
                    <a:pt x="240" y="282"/>
                  </a:lnTo>
                  <a:lnTo>
                    <a:pt x="265" y="282"/>
                  </a:lnTo>
                  <a:lnTo>
                    <a:pt x="321" y="282"/>
                  </a:lnTo>
                  <a:lnTo>
                    <a:pt x="321" y="214"/>
                  </a:lnTo>
                  <a:lnTo>
                    <a:pt x="460" y="352"/>
                  </a:lnTo>
                </a:path>
              </a:pathLst>
            </a:custGeom>
            <a:solidFill>
              <a:srgbClr val="FFFF00"/>
            </a:solidFill>
            <a:ln w="12700" cap="rnd">
              <a:solidFill>
                <a:schemeClr val="tx1"/>
              </a:solidFill>
              <a:round/>
              <a:headEnd/>
              <a:tailEnd/>
            </a:ln>
          </p:spPr>
          <p:txBody>
            <a:bodyPr/>
            <a:lstStyle/>
            <a:p>
              <a:endParaRPr lang="en-US"/>
            </a:p>
          </p:txBody>
        </p:sp>
      </p:grpSp>
      <p:grpSp>
        <p:nvGrpSpPr>
          <p:cNvPr id="75781" name="Group 22"/>
          <p:cNvGrpSpPr>
            <a:grpSpLocks/>
          </p:cNvGrpSpPr>
          <p:nvPr/>
        </p:nvGrpSpPr>
        <p:grpSpPr bwMode="auto">
          <a:xfrm>
            <a:off x="3614738" y="3124200"/>
            <a:ext cx="3960812" cy="2965450"/>
            <a:chOff x="2281238" y="3048000"/>
            <a:chExt cx="3960812" cy="2965450"/>
          </a:xfrm>
        </p:grpSpPr>
        <p:sp>
          <p:nvSpPr>
            <p:cNvPr id="75787" name="Oval 7"/>
            <p:cNvSpPr>
              <a:spLocks noChangeArrowheads="1"/>
            </p:cNvSpPr>
            <p:nvPr/>
          </p:nvSpPr>
          <p:spPr bwMode="auto">
            <a:xfrm>
              <a:off x="3886200" y="3048000"/>
              <a:ext cx="2057400" cy="2057400"/>
            </a:xfrm>
            <a:prstGeom prst="ellipse">
              <a:avLst/>
            </a:prstGeom>
            <a:solidFill>
              <a:schemeClr val="bg2"/>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t>Practices</a:t>
              </a:r>
            </a:p>
          </p:txBody>
        </p:sp>
        <p:sp>
          <p:nvSpPr>
            <p:cNvPr id="75788" name="Rectangle 13"/>
            <p:cNvSpPr>
              <a:spLocks noChangeArrowheads="1"/>
            </p:cNvSpPr>
            <p:nvPr/>
          </p:nvSpPr>
          <p:spPr bwMode="auto">
            <a:xfrm>
              <a:off x="2281238" y="5505450"/>
              <a:ext cx="39608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Supporting Student Behavior</a:t>
              </a:r>
            </a:p>
          </p:txBody>
        </p:sp>
        <p:sp>
          <p:nvSpPr>
            <p:cNvPr id="75789" name="Freeform 15"/>
            <p:cNvSpPr>
              <a:spLocks/>
            </p:cNvSpPr>
            <p:nvPr/>
          </p:nvSpPr>
          <p:spPr bwMode="auto">
            <a:xfrm>
              <a:off x="2814638" y="4724400"/>
              <a:ext cx="684212" cy="831850"/>
            </a:xfrm>
            <a:custGeom>
              <a:avLst/>
              <a:gdLst>
                <a:gd name="T0" fmla="*/ 2147483647 w 431"/>
                <a:gd name="T1" fmla="*/ 2147483647 h 524"/>
                <a:gd name="T2" fmla="*/ 2147483647 w 431"/>
                <a:gd name="T3" fmla="*/ 0 h 524"/>
                <a:gd name="T4" fmla="*/ 2147483647 w 431"/>
                <a:gd name="T5" fmla="*/ 2147483647 h 524"/>
                <a:gd name="T6" fmla="*/ 2147483647 w 431"/>
                <a:gd name="T7" fmla="*/ 2147483647 h 524"/>
                <a:gd name="T8" fmla="*/ 2147483647 w 431"/>
                <a:gd name="T9" fmla="*/ 2147483647 h 524"/>
                <a:gd name="T10" fmla="*/ 2147483647 w 431"/>
                <a:gd name="T11" fmla="*/ 2147483647 h 524"/>
                <a:gd name="T12" fmla="*/ 2147483647 w 431"/>
                <a:gd name="T13" fmla="*/ 2147483647 h 524"/>
                <a:gd name="T14" fmla="*/ 2147483647 w 431"/>
                <a:gd name="T15" fmla="*/ 2147483647 h 524"/>
                <a:gd name="T16" fmla="*/ 2147483647 w 431"/>
                <a:gd name="T17" fmla="*/ 2147483647 h 524"/>
                <a:gd name="T18" fmla="*/ 2147483647 w 431"/>
                <a:gd name="T19" fmla="*/ 2147483647 h 524"/>
                <a:gd name="T20" fmla="*/ 0 w 431"/>
                <a:gd name="T21" fmla="*/ 2147483647 h 524"/>
                <a:gd name="T22" fmla="*/ 2147483647 w 431"/>
                <a:gd name="T23" fmla="*/ 2147483647 h 524"/>
                <a:gd name="T24" fmla="*/ 2147483647 w 431"/>
                <a:gd name="T25" fmla="*/ 2147483647 h 524"/>
                <a:gd name="T26" fmla="*/ 2147483647 w 431"/>
                <a:gd name="T27" fmla="*/ 2147483647 h 524"/>
                <a:gd name="T28" fmla="*/ 2147483647 w 431"/>
                <a:gd name="T29" fmla="*/ 2147483647 h 524"/>
                <a:gd name="T30" fmla="*/ 2147483647 w 431"/>
                <a:gd name="T31" fmla="*/ 2147483647 h 524"/>
                <a:gd name="T32" fmla="*/ 2147483647 w 431"/>
                <a:gd name="T33" fmla="*/ 2147483647 h 524"/>
                <a:gd name="T34" fmla="*/ 2147483647 w 431"/>
                <a:gd name="T35" fmla="*/ 2147483647 h 524"/>
                <a:gd name="T36" fmla="*/ 2147483647 w 431"/>
                <a:gd name="T37" fmla="*/ 2147483647 h 524"/>
                <a:gd name="T38" fmla="*/ 2147483647 w 431"/>
                <a:gd name="T39" fmla="*/ 2147483647 h 524"/>
                <a:gd name="T40" fmla="*/ 2147483647 w 431"/>
                <a:gd name="T41" fmla="*/ 2147483647 h 524"/>
                <a:gd name="T42" fmla="*/ 2147483647 w 431"/>
                <a:gd name="T43" fmla="*/ 2147483647 h 524"/>
                <a:gd name="T44" fmla="*/ 2147483647 w 431"/>
                <a:gd name="T45" fmla="*/ 2147483647 h 52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31"/>
                <a:gd name="T70" fmla="*/ 0 h 524"/>
                <a:gd name="T71" fmla="*/ 431 w 431"/>
                <a:gd name="T72" fmla="*/ 524 h 52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31" h="524">
                  <a:moveTo>
                    <a:pt x="430" y="144"/>
                  </a:moveTo>
                  <a:lnTo>
                    <a:pt x="243" y="0"/>
                  </a:lnTo>
                  <a:lnTo>
                    <a:pt x="246" y="72"/>
                  </a:lnTo>
                  <a:lnTo>
                    <a:pt x="195" y="77"/>
                  </a:lnTo>
                  <a:lnTo>
                    <a:pt x="149" y="93"/>
                  </a:lnTo>
                  <a:lnTo>
                    <a:pt x="107" y="113"/>
                  </a:lnTo>
                  <a:lnTo>
                    <a:pt x="70" y="139"/>
                  </a:lnTo>
                  <a:lnTo>
                    <a:pt x="40" y="175"/>
                  </a:lnTo>
                  <a:lnTo>
                    <a:pt x="17" y="211"/>
                  </a:lnTo>
                  <a:lnTo>
                    <a:pt x="3" y="251"/>
                  </a:lnTo>
                  <a:lnTo>
                    <a:pt x="0" y="298"/>
                  </a:lnTo>
                  <a:lnTo>
                    <a:pt x="3" y="523"/>
                  </a:lnTo>
                  <a:lnTo>
                    <a:pt x="127" y="518"/>
                  </a:lnTo>
                  <a:lnTo>
                    <a:pt x="124" y="293"/>
                  </a:lnTo>
                  <a:lnTo>
                    <a:pt x="127" y="277"/>
                  </a:lnTo>
                  <a:lnTo>
                    <a:pt x="133" y="262"/>
                  </a:lnTo>
                  <a:lnTo>
                    <a:pt x="144" y="251"/>
                  </a:lnTo>
                  <a:lnTo>
                    <a:pt x="161" y="241"/>
                  </a:lnTo>
                  <a:lnTo>
                    <a:pt x="178" y="231"/>
                  </a:lnTo>
                  <a:lnTo>
                    <a:pt x="198" y="226"/>
                  </a:lnTo>
                  <a:lnTo>
                    <a:pt x="246" y="216"/>
                  </a:lnTo>
                  <a:lnTo>
                    <a:pt x="249" y="293"/>
                  </a:lnTo>
                  <a:lnTo>
                    <a:pt x="430" y="144"/>
                  </a:lnTo>
                </a:path>
              </a:pathLst>
            </a:custGeom>
            <a:solidFill>
              <a:srgbClr val="FFFF00"/>
            </a:solidFill>
            <a:ln w="12700" cap="rnd">
              <a:solidFill>
                <a:schemeClr val="tx1"/>
              </a:solidFill>
              <a:round/>
              <a:headEnd/>
              <a:tailEnd/>
            </a:ln>
          </p:spPr>
          <p:txBody>
            <a:bodyPr/>
            <a:lstStyle/>
            <a:p>
              <a:endParaRPr lang="en-US"/>
            </a:p>
          </p:txBody>
        </p:sp>
      </p:grpSp>
      <p:sp>
        <p:nvSpPr>
          <p:cNvPr id="75782" name="Rectangle 16"/>
          <p:cNvSpPr>
            <a:spLocks noChangeArrowheads="1"/>
          </p:cNvSpPr>
          <p:nvPr/>
        </p:nvSpPr>
        <p:spPr bwMode="auto">
          <a:xfrm>
            <a:off x="5286375" y="1441451"/>
            <a:ext cx="16764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OUTCOMES</a:t>
            </a:r>
          </a:p>
        </p:txBody>
      </p:sp>
      <p:grpSp>
        <p:nvGrpSpPr>
          <p:cNvPr id="75783" name="Group 24"/>
          <p:cNvGrpSpPr>
            <a:grpSpLocks/>
          </p:cNvGrpSpPr>
          <p:nvPr/>
        </p:nvGrpSpPr>
        <p:grpSpPr bwMode="auto">
          <a:xfrm>
            <a:off x="5976939" y="1143001"/>
            <a:ext cx="3398837" cy="2759075"/>
            <a:chOff x="4719638" y="1212850"/>
            <a:chExt cx="3398837" cy="2759075"/>
          </a:xfrm>
        </p:grpSpPr>
        <p:sp>
          <p:nvSpPr>
            <p:cNvPr id="75784" name="Oval 6"/>
            <p:cNvSpPr>
              <a:spLocks noChangeArrowheads="1"/>
            </p:cNvSpPr>
            <p:nvPr/>
          </p:nvSpPr>
          <p:spPr bwMode="auto">
            <a:xfrm>
              <a:off x="4719638" y="1914525"/>
              <a:ext cx="2057400" cy="2057400"/>
            </a:xfrm>
            <a:prstGeom prst="ellipse">
              <a:avLst/>
            </a:prstGeom>
            <a:solidFill>
              <a:srgbClr val="FF0000">
                <a:alpha val="70979"/>
              </a:srgbClr>
            </a:solidFill>
            <a:ln w="12700">
              <a:solidFill>
                <a:schemeClr val="tx1"/>
              </a:solidFill>
              <a:round/>
              <a:headEnd/>
              <a:tailEnd/>
            </a:ln>
          </p:spPr>
          <p:txBody>
            <a:bodyPr wrap="none"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altLang="x-none" b="1"/>
                <a:t>     Data</a:t>
              </a:r>
            </a:p>
          </p:txBody>
        </p:sp>
        <p:sp>
          <p:nvSpPr>
            <p:cNvPr id="75785" name="Rectangle 12"/>
            <p:cNvSpPr>
              <a:spLocks noChangeArrowheads="1"/>
            </p:cNvSpPr>
            <p:nvPr/>
          </p:nvSpPr>
          <p:spPr bwMode="auto">
            <a:xfrm>
              <a:off x="6319838" y="1212850"/>
              <a:ext cx="1798637"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r>
                <a:rPr lang="en-US" altLang="x-none">
                  <a:latin typeface="Times New Roman" charset="0"/>
                </a:rPr>
                <a:t>Supporting</a:t>
              </a:r>
            </a:p>
            <a:p>
              <a:r>
                <a:rPr lang="en-US" altLang="x-none">
                  <a:latin typeface="Times New Roman" charset="0"/>
                </a:rPr>
                <a:t>Decision Making</a:t>
              </a:r>
            </a:p>
          </p:txBody>
        </p:sp>
        <p:sp>
          <p:nvSpPr>
            <p:cNvPr id="75786" name="Freeform 19"/>
            <p:cNvSpPr>
              <a:spLocks/>
            </p:cNvSpPr>
            <p:nvPr/>
          </p:nvSpPr>
          <p:spPr bwMode="auto">
            <a:xfrm rot="10800000" flipV="1">
              <a:off x="6929438" y="2114550"/>
              <a:ext cx="731837" cy="782638"/>
            </a:xfrm>
            <a:custGeom>
              <a:avLst/>
              <a:gdLst>
                <a:gd name="T0" fmla="*/ 2147483647 w 461"/>
                <a:gd name="T1" fmla="*/ 2147483647 h 493"/>
                <a:gd name="T2" fmla="*/ 2147483647 w 461"/>
                <a:gd name="T3" fmla="*/ 2147483647 h 493"/>
                <a:gd name="T4" fmla="*/ 2147483647 w 461"/>
                <a:gd name="T5" fmla="*/ 2147483647 h 493"/>
                <a:gd name="T6" fmla="*/ 2147483647 w 461"/>
                <a:gd name="T7" fmla="*/ 2147483647 h 493"/>
                <a:gd name="T8" fmla="*/ 2147483647 w 461"/>
                <a:gd name="T9" fmla="*/ 2147483647 h 493"/>
                <a:gd name="T10" fmla="*/ 2147483647 w 461"/>
                <a:gd name="T11" fmla="*/ 2147483647 h 493"/>
                <a:gd name="T12" fmla="*/ 2147483647 w 461"/>
                <a:gd name="T13" fmla="*/ 2147483647 h 493"/>
                <a:gd name="T14" fmla="*/ 2147483647 w 461"/>
                <a:gd name="T15" fmla="*/ 2147483647 h 493"/>
                <a:gd name="T16" fmla="*/ 2147483647 w 461"/>
                <a:gd name="T17" fmla="*/ 2147483647 h 493"/>
                <a:gd name="T18" fmla="*/ 2147483647 w 461"/>
                <a:gd name="T19" fmla="*/ 2147483647 h 493"/>
                <a:gd name="T20" fmla="*/ 2147483647 w 461"/>
                <a:gd name="T21" fmla="*/ 2147483647 h 493"/>
                <a:gd name="T22" fmla="*/ 2147483647 w 461"/>
                <a:gd name="T23" fmla="*/ 2147483647 h 493"/>
                <a:gd name="T24" fmla="*/ 2147483647 w 461"/>
                <a:gd name="T25" fmla="*/ 2147483647 h 493"/>
                <a:gd name="T26" fmla="*/ 2147483647 w 461"/>
                <a:gd name="T27" fmla="*/ 2147483647 h 493"/>
                <a:gd name="T28" fmla="*/ 2147483647 w 461"/>
                <a:gd name="T29" fmla="*/ 2147483647 h 493"/>
                <a:gd name="T30" fmla="*/ 0 w 461"/>
                <a:gd name="T31" fmla="*/ 2147483647 h 493"/>
                <a:gd name="T32" fmla="*/ 0 w 461"/>
                <a:gd name="T33" fmla="*/ 0 h 493"/>
                <a:gd name="T34" fmla="*/ 2147483647 w 461"/>
                <a:gd name="T35" fmla="*/ 0 h 493"/>
                <a:gd name="T36" fmla="*/ 2147483647 w 461"/>
                <a:gd name="T37" fmla="*/ 2147483647 h 493"/>
                <a:gd name="T38" fmla="*/ 2147483647 w 461"/>
                <a:gd name="T39" fmla="*/ 2147483647 h 493"/>
                <a:gd name="T40" fmla="*/ 2147483647 w 461"/>
                <a:gd name="T41" fmla="*/ 2147483647 h 493"/>
                <a:gd name="T42" fmla="*/ 2147483647 w 461"/>
                <a:gd name="T43" fmla="*/ 2147483647 h 493"/>
                <a:gd name="T44" fmla="*/ 2147483647 w 461"/>
                <a:gd name="T45" fmla="*/ 2147483647 h 493"/>
                <a:gd name="T46" fmla="*/ 2147483647 w 461"/>
                <a:gd name="T47" fmla="*/ 2147483647 h 493"/>
                <a:gd name="T48" fmla="*/ 2147483647 w 461"/>
                <a:gd name="T49" fmla="*/ 2147483647 h 493"/>
                <a:gd name="T50" fmla="*/ 2147483647 w 461"/>
                <a:gd name="T51" fmla="*/ 2147483647 h 493"/>
                <a:gd name="T52" fmla="*/ 2147483647 w 461"/>
                <a:gd name="T53" fmla="*/ 2147483647 h 493"/>
                <a:gd name="T54" fmla="*/ 2147483647 w 461"/>
                <a:gd name="T55" fmla="*/ 2147483647 h 493"/>
                <a:gd name="T56" fmla="*/ 2147483647 w 461"/>
                <a:gd name="T57" fmla="*/ 2147483647 h 493"/>
                <a:gd name="T58" fmla="*/ 2147483647 w 461"/>
                <a:gd name="T59" fmla="*/ 2147483647 h 49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61"/>
                <a:gd name="T91" fmla="*/ 0 h 493"/>
                <a:gd name="T92" fmla="*/ 461 w 461"/>
                <a:gd name="T93" fmla="*/ 493 h 49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61" h="493">
                  <a:moveTo>
                    <a:pt x="460" y="352"/>
                  </a:moveTo>
                  <a:lnTo>
                    <a:pt x="321" y="492"/>
                  </a:lnTo>
                  <a:lnTo>
                    <a:pt x="321" y="425"/>
                  </a:lnTo>
                  <a:lnTo>
                    <a:pt x="265" y="425"/>
                  </a:lnTo>
                  <a:lnTo>
                    <a:pt x="212" y="422"/>
                  </a:lnTo>
                  <a:lnTo>
                    <a:pt x="161" y="408"/>
                  </a:lnTo>
                  <a:lnTo>
                    <a:pt x="117" y="390"/>
                  </a:lnTo>
                  <a:lnTo>
                    <a:pt x="78" y="363"/>
                  </a:lnTo>
                  <a:lnTo>
                    <a:pt x="60" y="348"/>
                  </a:lnTo>
                  <a:lnTo>
                    <a:pt x="46" y="331"/>
                  </a:lnTo>
                  <a:lnTo>
                    <a:pt x="32" y="313"/>
                  </a:lnTo>
                  <a:lnTo>
                    <a:pt x="21" y="296"/>
                  </a:lnTo>
                  <a:lnTo>
                    <a:pt x="12" y="278"/>
                  </a:lnTo>
                  <a:lnTo>
                    <a:pt x="5" y="258"/>
                  </a:lnTo>
                  <a:lnTo>
                    <a:pt x="2" y="234"/>
                  </a:lnTo>
                  <a:lnTo>
                    <a:pt x="0" y="214"/>
                  </a:lnTo>
                  <a:lnTo>
                    <a:pt x="0" y="0"/>
                  </a:lnTo>
                  <a:lnTo>
                    <a:pt x="139" y="0"/>
                  </a:lnTo>
                  <a:lnTo>
                    <a:pt x="139" y="214"/>
                  </a:lnTo>
                  <a:lnTo>
                    <a:pt x="140" y="229"/>
                  </a:lnTo>
                  <a:lnTo>
                    <a:pt x="149" y="240"/>
                  </a:lnTo>
                  <a:lnTo>
                    <a:pt x="159" y="252"/>
                  </a:lnTo>
                  <a:lnTo>
                    <a:pt x="176" y="261"/>
                  </a:lnTo>
                  <a:lnTo>
                    <a:pt x="194" y="270"/>
                  </a:lnTo>
                  <a:lnTo>
                    <a:pt x="215" y="275"/>
                  </a:lnTo>
                  <a:lnTo>
                    <a:pt x="240" y="282"/>
                  </a:lnTo>
                  <a:lnTo>
                    <a:pt x="265" y="282"/>
                  </a:lnTo>
                  <a:lnTo>
                    <a:pt x="321" y="282"/>
                  </a:lnTo>
                  <a:lnTo>
                    <a:pt x="321" y="214"/>
                  </a:lnTo>
                  <a:lnTo>
                    <a:pt x="460" y="352"/>
                  </a:lnTo>
                </a:path>
              </a:pathLst>
            </a:custGeom>
            <a:solidFill>
              <a:srgbClr val="FFFF00"/>
            </a:solidFill>
            <a:ln w="12700" cap="rnd">
              <a:solidFill>
                <a:schemeClr val="tx1"/>
              </a:solidFill>
              <a:round/>
              <a:headEnd/>
              <a:tailEnd/>
            </a:ln>
          </p:spPr>
          <p:txBody>
            <a:bodyPr/>
            <a:lstStyle/>
            <a:p>
              <a:endParaRPr lang="en-US"/>
            </a:p>
          </p:txBody>
        </p:sp>
      </p:grpSp>
    </p:spTree>
    <p:extLst>
      <p:ext uri="{BB962C8B-B14F-4D97-AF65-F5344CB8AC3E}">
        <p14:creationId xmlns:p14="http://schemas.microsoft.com/office/powerpoint/2010/main" val="59793978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solidFill>
            <a:schemeClr val="accent4">
              <a:alpha val="71000"/>
            </a:schemeClr>
          </a:solidFill>
        </p:spPr>
        <p:txBody>
          <a:bodyPr/>
          <a:lstStyle/>
          <a:p>
            <a:r>
              <a:rPr lang="en-US" altLang="x-none" b="1" dirty="0"/>
              <a:t>Today</a:t>
            </a:r>
            <a:r>
              <a:rPr lang="en-US" altLang="en-US" b="1" dirty="0"/>
              <a:t>’</a:t>
            </a:r>
            <a:r>
              <a:rPr lang="en-US" altLang="ja-JP" b="1" dirty="0"/>
              <a:t>s Objectives:</a:t>
            </a:r>
            <a:endParaRPr lang="en-US" altLang="x-none" b="1" dirty="0"/>
          </a:p>
        </p:txBody>
      </p:sp>
      <p:sp>
        <p:nvSpPr>
          <p:cNvPr id="17410" name="Content Placeholder 2"/>
          <p:cNvSpPr>
            <a:spLocks noGrp="1"/>
          </p:cNvSpPr>
          <p:nvPr>
            <p:ph idx="1"/>
          </p:nvPr>
        </p:nvSpPr>
        <p:spPr/>
        <p:txBody>
          <a:bodyPr/>
          <a:lstStyle/>
          <a:p>
            <a:endParaRPr lang="en-US" altLang="x-none" sz="3200" dirty="0"/>
          </a:p>
          <a:p>
            <a:r>
              <a:rPr lang="en-US" altLang="x-none" sz="3200" dirty="0"/>
              <a:t>Develop a shared understanding of the PBIS framework </a:t>
            </a:r>
          </a:p>
          <a:p>
            <a:r>
              <a:rPr lang="en-US" altLang="x-none" sz="3200" dirty="0"/>
              <a:t>Explore greater opportunities for MH and PBIS integration</a:t>
            </a:r>
          </a:p>
          <a:p>
            <a:r>
              <a:rPr lang="en-US" altLang="x-none" sz="3200" dirty="0"/>
              <a:t>Discuss different MH roles in PBIS</a:t>
            </a:r>
          </a:p>
          <a:p>
            <a:r>
              <a:rPr lang="en-US" altLang="x-none" sz="3200" dirty="0"/>
              <a:t>Consider some strengths, challenges and next steps</a:t>
            </a:r>
          </a:p>
          <a:p>
            <a:r>
              <a:rPr lang="en-US" altLang="x-none" sz="3200" dirty="0"/>
              <a:t>Share resources and ideas</a:t>
            </a:r>
          </a:p>
          <a:p>
            <a:endParaRPr lang="en-US" altLang="x-none" dirty="0"/>
          </a:p>
        </p:txBody>
      </p:sp>
    </p:spTree>
    <p:extLst>
      <p:ext uri="{BB962C8B-B14F-4D97-AF65-F5344CB8AC3E}">
        <p14:creationId xmlns:p14="http://schemas.microsoft.com/office/powerpoint/2010/main" val="5463343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extBox 12"/>
          <p:cNvSpPr txBox="1">
            <a:spLocks noChangeArrowheads="1"/>
          </p:cNvSpPr>
          <p:nvPr/>
        </p:nvSpPr>
        <p:spPr bwMode="auto">
          <a:xfrm>
            <a:off x="8534400" y="1092201"/>
            <a:ext cx="1371600" cy="523875"/>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2800">
                <a:solidFill>
                  <a:srgbClr val="FFFFFF"/>
                </a:solidFill>
                <a:latin typeface="Gill Sans" charset="0"/>
              </a:rPr>
              <a:t>Tier 3</a:t>
            </a:r>
          </a:p>
        </p:txBody>
      </p:sp>
      <p:sp>
        <p:nvSpPr>
          <p:cNvPr id="77826" name="TextBox 11"/>
          <p:cNvSpPr txBox="1">
            <a:spLocks noChangeArrowheads="1"/>
          </p:cNvSpPr>
          <p:nvPr/>
        </p:nvSpPr>
        <p:spPr bwMode="auto">
          <a:xfrm>
            <a:off x="5791200" y="1092201"/>
            <a:ext cx="1371600" cy="523875"/>
          </a:xfrm>
          <a:prstGeom prst="rect">
            <a:avLst/>
          </a:pr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2800">
                <a:solidFill>
                  <a:srgbClr val="FFFFFF"/>
                </a:solidFill>
                <a:latin typeface="Gill Sans" charset="0"/>
              </a:rPr>
              <a:t>Tier 2</a:t>
            </a:r>
          </a:p>
        </p:txBody>
      </p:sp>
      <p:sp>
        <p:nvSpPr>
          <p:cNvPr id="77827" name="Title 1"/>
          <p:cNvSpPr>
            <a:spLocks noGrp="1"/>
          </p:cNvSpPr>
          <p:nvPr>
            <p:ph type="title"/>
          </p:nvPr>
        </p:nvSpPr>
        <p:spPr>
          <a:xfrm>
            <a:off x="1981200" y="274638"/>
            <a:ext cx="8229600" cy="817562"/>
          </a:xfrm>
        </p:spPr>
        <p:txBody>
          <a:bodyPr/>
          <a:lstStyle/>
          <a:p>
            <a:r>
              <a:rPr lang="en-US" altLang="x-none" dirty="0"/>
              <a:t>Necessary Conversations (Teams)</a:t>
            </a:r>
          </a:p>
        </p:txBody>
      </p:sp>
      <p:sp>
        <p:nvSpPr>
          <p:cNvPr id="77828" name="Content Placeholder 4"/>
          <p:cNvSpPr>
            <a:spLocks noGrp="1"/>
          </p:cNvSpPr>
          <p:nvPr>
            <p:ph idx="1"/>
          </p:nvPr>
        </p:nvSpPr>
        <p:spPr/>
        <p:txBody>
          <a:bodyPr/>
          <a:lstStyle/>
          <a:p>
            <a:endParaRPr lang="x-none" altLang="x-none"/>
          </a:p>
        </p:txBody>
      </p:sp>
      <p:sp>
        <p:nvSpPr>
          <p:cNvPr id="4" name="Rounded Rectangle 3"/>
          <p:cNvSpPr/>
          <p:nvPr/>
        </p:nvSpPr>
        <p:spPr>
          <a:xfrm>
            <a:off x="2362200" y="1676400"/>
            <a:ext cx="2590800" cy="1600200"/>
          </a:xfrm>
          <a:prstGeom prst="roundRect">
            <a:avLst/>
          </a:prstGeom>
          <a:solidFill>
            <a:srgbClr val="008040"/>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1800">
                <a:solidFill>
                  <a:srgbClr val="FFFFFF"/>
                </a:solidFill>
                <a:latin typeface="Calibri" charset="0"/>
              </a:rPr>
              <a:t>SU/District Team</a:t>
            </a:r>
            <a:r>
              <a:rPr lang="en-US" altLang="x-none" sz="1500">
                <a:solidFill>
                  <a:srgbClr val="FFFFFF"/>
                </a:solidFill>
                <a:latin typeface="Calibri" charset="0"/>
              </a:rPr>
              <a:t> </a:t>
            </a:r>
          </a:p>
          <a:p>
            <a:pPr eaLnBrk="1" hangingPunct="1"/>
            <a:r>
              <a:rPr lang="en-US" altLang="x-none" sz="1500">
                <a:solidFill>
                  <a:srgbClr val="FFFFFF"/>
                </a:solidFill>
                <a:latin typeface="Calibri" charset="0"/>
              </a:rPr>
              <a:t>•Coordinates implementation</a:t>
            </a:r>
          </a:p>
          <a:p>
            <a:pPr eaLnBrk="1" hangingPunct="1"/>
            <a:r>
              <a:rPr lang="en-US" altLang="x-none" sz="1500">
                <a:solidFill>
                  <a:srgbClr val="FFFFFF"/>
                </a:solidFill>
                <a:latin typeface="Calibri" charset="0"/>
              </a:rPr>
              <a:t>•Ensures access to resources</a:t>
            </a:r>
          </a:p>
          <a:p>
            <a:pPr eaLnBrk="1" hangingPunct="1"/>
            <a:r>
              <a:rPr lang="en-US" altLang="x-none" sz="1500">
                <a:solidFill>
                  <a:srgbClr val="FFFFFF"/>
                </a:solidFill>
                <a:latin typeface="Calibri" charset="0"/>
              </a:rPr>
              <a:t>•Reviews data across schools</a:t>
            </a:r>
          </a:p>
        </p:txBody>
      </p:sp>
      <p:sp>
        <p:nvSpPr>
          <p:cNvPr id="6" name="Rounded Rectangle 5"/>
          <p:cNvSpPr/>
          <p:nvPr/>
        </p:nvSpPr>
        <p:spPr>
          <a:xfrm>
            <a:off x="5105400" y="1676400"/>
            <a:ext cx="5334000" cy="1600200"/>
          </a:xfrm>
          <a:prstGeom prst="roundRect">
            <a:avLst/>
          </a:prstGeom>
          <a:gradFill flip="none" rotWithShape="1">
            <a:gsLst>
              <a:gs pos="0">
                <a:srgbClr val="FFFF00"/>
              </a:gs>
              <a:gs pos="50000">
                <a:srgbClr val="FF6600"/>
              </a:gs>
              <a:gs pos="100000">
                <a:srgbClr val="FF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1700">
                <a:latin typeface="Calibri" charset="0"/>
              </a:rPr>
              <a:t>SU/District Team – Targeted/Intensive:</a:t>
            </a:r>
          </a:p>
          <a:p>
            <a:pPr eaLnBrk="1" hangingPunct="1"/>
            <a:r>
              <a:rPr lang="en-US" altLang="x-none" sz="1700">
                <a:latin typeface="Calibri" charset="0"/>
              </a:rPr>
              <a:t>•Secures resources</a:t>
            </a:r>
          </a:p>
          <a:p>
            <a:pPr eaLnBrk="1" hangingPunct="1"/>
            <a:r>
              <a:rPr lang="en-US" altLang="x-none" sz="1700">
                <a:latin typeface="Calibri" charset="0"/>
              </a:rPr>
              <a:t>•Focuses on student outcomes</a:t>
            </a:r>
          </a:p>
          <a:p>
            <a:pPr eaLnBrk="1" hangingPunct="1"/>
            <a:r>
              <a:rPr lang="en-US" altLang="x-none" sz="1700">
                <a:latin typeface="Calibri" charset="0"/>
              </a:rPr>
              <a:t>•Focuses on fidelity of practices across the district/SU</a:t>
            </a:r>
          </a:p>
        </p:txBody>
      </p:sp>
      <p:sp>
        <p:nvSpPr>
          <p:cNvPr id="7" name="Rounded Rectangle 6"/>
          <p:cNvSpPr/>
          <p:nvPr/>
        </p:nvSpPr>
        <p:spPr>
          <a:xfrm>
            <a:off x="2362200" y="3429000"/>
            <a:ext cx="2590800" cy="1600200"/>
          </a:xfrm>
          <a:prstGeom prst="roundRect">
            <a:avLst/>
          </a:prstGeom>
          <a:solidFill>
            <a:srgbClr val="008040"/>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1700">
                <a:solidFill>
                  <a:srgbClr val="FFFFFF"/>
                </a:solidFill>
                <a:latin typeface="Calibri" charset="0"/>
              </a:rPr>
              <a:t>School Leadership Team</a:t>
            </a:r>
          </a:p>
          <a:p>
            <a:pPr eaLnBrk="1" hangingPunct="1"/>
            <a:r>
              <a:rPr lang="en-US" altLang="x-none" sz="1700">
                <a:solidFill>
                  <a:srgbClr val="FFFFFF"/>
                </a:solidFill>
                <a:latin typeface="Calibri" charset="0"/>
              </a:rPr>
              <a:t>•Plans and implements 6 school components of PBIS</a:t>
            </a:r>
          </a:p>
        </p:txBody>
      </p:sp>
      <p:sp>
        <p:nvSpPr>
          <p:cNvPr id="8" name="Rounded Rectangle 7"/>
          <p:cNvSpPr/>
          <p:nvPr/>
        </p:nvSpPr>
        <p:spPr>
          <a:xfrm>
            <a:off x="5105400" y="5181600"/>
            <a:ext cx="2590800" cy="1600200"/>
          </a:xfrm>
          <a:prstGeom prst="round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1600">
                <a:latin typeface="Calibri" charset="0"/>
              </a:rPr>
              <a:t>Student Level Team</a:t>
            </a:r>
          </a:p>
          <a:p>
            <a:pPr eaLnBrk="1" hangingPunct="1"/>
            <a:r>
              <a:rPr lang="en-US" altLang="x-none" sz="1600">
                <a:latin typeface="Calibri" charset="0"/>
              </a:rPr>
              <a:t>•Matches students to interventions</a:t>
            </a:r>
          </a:p>
          <a:p>
            <a:pPr eaLnBrk="1" hangingPunct="1"/>
            <a:r>
              <a:rPr lang="en-US" altLang="x-none" sz="1600">
                <a:latin typeface="Calibri" charset="0"/>
              </a:rPr>
              <a:t>•Evaluates &amp; monitors student progress</a:t>
            </a:r>
          </a:p>
        </p:txBody>
      </p:sp>
      <p:sp>
        <p:nvSpPr>
          <p:cNvPr id="9" name="Rounded Rectangle 8"/>
          <p:cNvSpPr/>
          <p:nvPr/>
        </p:nvSpPr>
        <p:spPr>
          <a:xfrm>
            <a:off x="7848600" y="5181600"/>
            <a:ext cx="2590800" cy="1600200"/>
          </a:xfrm>
          <a:prstGeom prst="round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1600">
                <a:solidFill>
                  <a:srgbClr val="FFFFFF"/>
                </a:solidFill>
                <a:latin typeface="Calibri" charset="0"/>
              </a:rPr>
              <a:t>Student Level Team</a:t>
            </a:r>
          </a:p>
          <a:p>
            <a:pPr eaLnBrk="1" hangingPunct="1"/>
            <a:r>
              <a:rPr lang="en-US" altLang="x-none" sz="1600">
                <a:solidFill>
                  <a:srgbClr val="FFFFFF"/>
                </a:solidFill>
                <a:latin typeface="Calibri" charset="0"/>
              </a:rPr>
              <a:t>•Completes FBA/BIP </a:t>
            </a:r>
          </a:p>
          <a:p>
            <a:pPr eaLnBrk="1" hangingPunct="1"/>
            <a:r>
              <a:rPr lang="en-US" altLang="x-none" sz="1600">
                <a:solidFill>
                  <a:srgbClr val="FFFFFF"/>
                </a:solidFill>
                <a:latin typeface="Calibri" charset="0"/>
              </a:rPr>
              <a:t>•Evaluate &amp; monitor student progress</a:t>
            </a:r>
          </a:p>
          <a:p>
            <a:pPr eaLnBrk="1" hangingPunct="1"/>
            <a:r>
              <a:rPr lang="en-US" altLang="x-none" sz="1600">
                <a:solidFill>
                  <a:srgbClr val="FFFFFF"/>
                </a:solidFill>
                <a:latin typeface="Calibri" charset="0"/>
              </a:rPr>
              <a:t>Facilitates wraparound</a:t>
            </a:r>
          </a:p>
        </p:txBody>
      </p:sp>
      <p:sp>
        <p:nvSpPr>
          <p:cNvPr id="10" name="Rounded Rectangle 9"/>
          <p:cNvSpPr/>
          <p:nvPr/>
        </p:nvSpPr>
        <p:spPr>
          <a:xfrm>
            <a:off x="5105400" y="3429000"/>
            <a:ext cx="5334000" cy="1600200"/>
          </a:xfrm>
          <a:prstGeom prst="roundRect">
            <a:avLst/>
          </a:prstGeom>
          <a:gradFill flip="none" rotWithShape="1">
            <a:gsLst>
              <a:gs pos="0">
                <a:srgbClr val="FFFF00"/>
              </a:gs>
              <a:gs pos="50000">
                <a:srgbClr val="FF6600"/>
              </a:gs>
              <a:gs pos="100000">
                <a:srgbClr val="FF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1700">
                <a:latin typeface="Calibri" charset="0"/>
              </a:rPr>
              <a:t>School Systems Level Team – Targeted/Intensive:</a:t>
            </a:r>
          </a:p>
          <a:p>
            <a:pPr eaLnBrk="1" hangingPunct="1"/>
            <a:r>
              <a:rPr lang="en-US" altLang="x-none" sz="1700">
                <a:latin typeface="Calibri" charset="0"/>
              </a:rPr>
              <a:t>•Creates procedures for referral, screening &amp; evaluation</a:t>
            </a:r>
          </a:p>
          <a:p>
            <a:pPr eaLnBrk="1" hangingPunct="1"/>
            <a:r>
              <a:rPr lang="en-US" altLang="x-none" sz="1700">
                <a:latin typeface="Calibri" charset="0"/>
              </a:rPr>
              <a:t>•Communicates with staff and families</a:t>
            </a:r>
          </a:p>
        </p:txBody>
      </p:sp>
      <p:sp>
        <p:nvSpPr>
          <p:cNvPr id="77835" name="TextBox 10"/>
          <p:cNvSpPr txBox="1">
            <a:spLocks noChangeArrowheads="1"/>
          </p:cNvSpPr>
          <p:nvPr/>
        </p:nvSpPr>
        <p:spPr bwMode="auto">
          <a:xfrm>
            <a:off x="2971800" y="1193801"/>
            <a:ext cx="1371600" cy="523875"/>
          </a:xfrm>
          <a:prstGeom prst="rect">
            <a:avLst/>
          </a:prstGeom>
          <a:solidFill>
            <a:srgbClr val="00804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sz="2800">
                <a:solidFill>
                  <a:srgbClr val="FFFFFF"/>
                </a:solidFill>
                <a:latin typeface="Gill Sans" charset="0"/>
              </a:rPr>
              <a:t>Tier 1</a:t>
            </a:r>
          </a:p>
        </p:txBody>
      </p:sp>
      <p:sp>
        <p:nvSpPr>
          <p:cNvPr id="77836" name="TextBox 15"/>
          <p:cNvSpPr txBox="1">
            <a:spLocks noChangeArrowheads="1"/>
          </p:cNvSpPr>
          <p:nvPr/>
        </p:nvSpPr>
        <p:spPr bwMode="auto">
          <a:xfrm rot="-5400000">
            <a:off x="1183482" y="2245519"/>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latin typeface="Gill Sans" charset="0"/>
              </a:rPr>
              <a:t>SU/District</a:t>
            </a:r>
          </a:p>
        </p:txBody>
      </p:sp>
      <p:sp>
        <p:nvSpPr>
          <p:cNvPr id="77837" name="TextBox 16"/>
          <p:cNvSpPr txBox="1">
            <a:spLocks noChangeArrowheads="1"/>
          </p:cNvSpPr>
          <p:nvPr/>
        </p:nvSpPr>
        <p:spPr bwMode="auto">
          <a:xfrm rot="-5400000">
            <a:off x="1183482" y="3998119"/>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latin typeface="Gill Sans" charset="0"/>
              </a:rPr>
              <a:t>School</a:t>
            </a:r>
          </a:p>
        </p:txBody>
      </p:sp>
      <p:sp>
        <p:nvSpPr>
          <p:cNvPr id="77838" name="TextBox 17"/>
          <p:cNvSpPr txBox="1">
            <a:spLocks noChangeArrowheads="1"/>
          </p:cNvSpPr>
          <p:nvPr/>
        </p:nvSpPr>
        <p:spPr bwMode="auto">
          <a:xfrm rot="-5400000">
            <a:off x="1183482" y="5674519"/>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altLang="x-none">
                <a:latin typeface="Gill Sans" charset="0"/>
              </a:rPr>
              <a:t>Student</a:t>
            </a:r>
          </a:p>
        </p:txBody>
      </p:sp>
    </p:spTree>
    <p:extLst>
      <p:ext uri="{BB962C8B-B14F-4D97-AF65-F5344CB8AC3E}">
        <p14:creationId xmlns:p14="http://schemas.microsoft.com/office/powerpoint/2010/main" val="191821434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3"/>
          <p:cNvGraphicFramePr>
            <a:graphicFrameLocks noGrp="1"/>
          </p:cNvGraphicFramePr>
          <p:nvPr/>
        </p:nvGraphicFramePr>
        <p:xfrm>
          <a:off x="1524000" y="1638300"/>
          <a:ext cx="9144000" cy="3733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8850" name="Text Box 4"/>
          <p:cNvSpPr txBox="1">
            <a:spLocks noChangeArrowheads="1"/>
          </p:cNvSpPr>
          <p:nvPr/>
        </p:nvSpPr>
        <p:spPr bwMode="auto">
          <a:xfrm>
            <a:off x="1533525" y="1562100"/>
            <a:ext cx="76962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en-US" altLang="x-none" sz="2800" b="1" i="1">
                <a:solidFill>
                  <a:srgbClr val="FF0000"/>
                </a:solidFill>
                <a:latin typeface="Calibri" charset="0"/>
              </a:rPr>
              <a:t>Implementation of an </a:t>
            </a:r>
            <a:r>
              <a:rPr lang="en-US" altLang="en-US" sz="2800" b="1" i="1">
                <a:solidFill>
                  <a:srgbClr val="FF0000"/>
                </a:solidFill>
                <a:latin typeface="Calibri" charset="0"/>
              </a:rPr>
              <a:t>“</a:t>
            </a:r>
            <a:r>
              <a:rPr lang="en-US" altLang="x-none" sz="2800" b="1" i="1">
                <a:solidFill>
                  <a:srgbClr val="FF0000"/>
                </a:solidFill>
                <a:latin typeface="Calibri" charset="0"/>
              </a:rPr>
              <a:t>innovation</a:t>
            </a:r>
            <a:r>
              <a:rPr lang="en-US" altLang="en-US" sz="2800" b="1" i="1">
                <a:solidFill>
                  <a:srgbClr val="FF0000"/>
                </a:solidFill>
                <a:latin typeface="Calibri" charset="0"/>
              </a:rPr>
              <a:t>”</a:t>
            </a:r>
            <a:r>
              <a:rPr lang="en-US" altLang="x-none" sz="2800" b="1" i="1">
                <a:solidFill>
                  <a:srgbClr val="FF0000"/>
                </a:solidFill>
                <a:latin typeface="Calibri" charset="0"/>
              </a:rPr>
              <a:t> (PBIS) </a:t>
            </a:r>
          </a:p>
          <a:p>
            <a:pPr eaLnBrk="1" hangingPunct="1">
              <a:spcBef>
                <a:spcPct val="50000"/>
              </a:spcBef>
            </a:pPr>
            <a:r>
              <a:rPr lang="en-US" altLang="x-none" sz="2800" b="1" i="1">
                <a:solidFill>
                  <a:srgbClr val="FF0000"/>
                </a:solidFill>
                <a:latin typeface="Calibri" charset="0"/>
              </a:rPr>
              <a:t>occurs in stages</a:t>
            </a:r>
          </a:p>
        </p:txBody>
      </p:sp>
      <p:sp>
        <p:nvSpPr>
          <p:cNvPr id="78851" name="Text Box 5"/>
          <p:cNvSpPr txBox="1">
            <a:spLocks noChangeArrowheads="1"/>
          </p:cNvSpPr>
          <p:nvPr/>
        </p:nvSpPr>
        <p:spPr bwMode="auto">
          <a:xfrm>
            <a:off x="3905250" y="6386514"/>
            <a:ext cx="65532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spcBef>
                <a:spcPct val="50000"/>
              </a:spcBef>
            </a:pPr>
            <a:r>
              <a:rPr lang="en-US" altLang="x-none" sz="1600">
                <a:solidFill>
                  <a:srgbClr val="001574"/>
                </a:solidFill>
              </a:rPr>
              <a:t>Fixsen, Naoom, Blase, Friedman, &amp; Wallace, 2005</a:t>
            </a:r>
          </a:p>
        </p:txBody>
      </p:sp>
      <p:sp>
        <p:nvSpPr>
          <p:cNvPr id="6" name="Right Brace 5"/>
          <p:cNvSpPr>
            <a:spLocks/>
          </p:cNvSpPr>
          <p:nvPr/>
        </p:nvSpPr>
        <p:spPr bwMode="auto">
          <a:xfrm rot="4582621">
            <a:off x="4341813" y="1614488"/>
            <a:ext cx="990600" cy="5943600"/>
          </a:xfrm>
          <a:prstGeom prst="rightBrace">
            <a:avLst>
              <a:gd name="adj1" fmla="val 8333"/>
              <a:gd name="adj2" fmla="val 50000"/>
            </a:avLst>
          </a:prstGeom>
          <a:noFill/>
          <a:ln w="25400">
            <a:solidFill>
              <a:schemeClr val="accent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solidFill>
                  <a:srgbClr val="FFFFFF"/>
                </a:solidFill>
              </a14:hiddenFill>
            </a:ext>
          </a:extLst>
        </p:spPr>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endParaRPr lang="x-none" altLang="x-none" sz="1800">
              <a:latin typeface="Calibri" charset="0"/>
            </a:endParaRPr>
          </a:p>
        </p:txBody>
      </p:sp>
      <p:sp>
        <p:nvSpPr>
          <p:cNvPr id="7" name="Text Box 4"/>
          <p:cNvSpPr txBox="1">
            <a:spLocks noChangeArrowheads="1"/>
          </p:cNvSpPr>
          <p:nvPr/>
        </p:nvSpPr>
        <p:spPr bwMode="auto">
          <a:xfrm>
            <a:off x="4038600" y="5143501"/>
            <a:ext cx="1828800" cy="523875"/>
          </a:xfrm>
          <a:prstGeom prst="rect">
            <a:avLst/>
          </a:prstGeom>
          <a:noFill/>
          <a:ln>
            <a:noFill/>
          </a:ln>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a:lstStyle>
          <a:p>
            <a:pPr algn="ctr">
              <a:spcBef>
                <a:spcPct val="50000"/>
              </a:spcBef>
              <a:defRPr/>
            </a:pPr>
            <a:r>
              <a:rPr lang="en-US" sz="2800" b="1" i="1" dirty="0">
                <a:solidFill>
                  <a:srgbClr val="FF0000"/>
                </a:solidFill>
                <a:latin typeface="+mj-lt"/>
                <a:cs typeface="Arial" charset="0"/>
              </a:rPr>
              <a:t>2-4 years</a:t>
            </a:r>
          </a:p>
        </p:txBody>
      </p:sp>
      <p:sp>
        <p:nvSpPr>
          <p:cNvPr id="78854" name="Title 4"/>
          <p:cNvSpPr>
            <a:spLocks noGrp="1"/>
          </p:cNvSpPr>
          <p:nvPr>
            <p:ph type="title"/>
          </p:nvPr>
        </p:nvSpPr>
        <p:spPr>
          <a:xfrm>
            <a:off x="1963738" y="219075"/>
            <a:ext cx="8229600" cy="1143000"/>
          </a:xfrm>
        </p:spPr>
        <p:txBody>
          <a:bodyPr/>
          <a:lstStyle/>
          <a:p>
            <a:r>
              <a:rPr lang="en-US" altLang="x-none" dirty="0"/>
              <a:t>Stages of Implementation</a:t>
            </a:r>
          </a:p>
        </p:txBody>
      </p:sp>
    </p:spTree>
    <p:extLst>
      <p:ext uri="{BB962C8B-B14F-4D97-AF65-F5344CB8AC3E}">
        <p14:creationId xmlns:p14="http://schemas.microsoft.com/office/powerpoint/2010/main" val="1403937230"/>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ctrTitle"/>
          </p:nvPr>
        </p:nvSpPr>
        <p:spPr>
          <a:xfrm>
            <a:off x="2209800" y="660401"/>
            <a:ext cx="7772400" cy="1470025"/>
          </a:xfrm>
          <a:noFill/>
          <a:extLst>
            <a:ext uri="{909E8E84-426E-40DD-AFC4-6F175D3DCCD1}">
              <a14:hiddenFill xmlns:a14="http://schemas.microsoft.com/office/drawing/2010/main">
                <a:solidFill>
                  <a:schemeClr val="bg1">
                    <a:alpha val="83136"/>
                  </a:schemeClr>
                </a:solidFill>
              </a14:hiddenFill>
            </a:ext>
          </a:extLst>
        </p:spPr>
        <p:txBody>
          <a:bodyPr>
            <a:normAutofit fontScale="90000"/>
          </a:bodyPr>
          <a:lstStyle/>
          <a:p>
            <a:pPr eaLnBrk="1" hangingPunct="1"/>
            <a:r>
              <a:rPr lang="en-US" altLang="x-none" dirty="0"/>
              <a:t>Mental Health supports are  needed at every level of PBIS!</a:t>
            </a:r>
          </a:p>
        </p:txBody>
      </p:sp>
      <p:pic>
        <p:nvPicPr>
          <p:cNvPr id="9728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2130425"/>
            <a:ext cx="6172200" cy="414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133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solidFill>
            <a:schemeClr val="accent4">
              <a:alpha val="71000"/>
            </a:schemeClr>
          </a:solidFill>
        </p:spPr>
        <p:txBody>
          <a:bodyPr>
            <a:normAutofit/>
          </a:bodyPr>
          <a:lstStyle/>
          <a:p>
            <a:r>
              <a:rPr lang="en-US" dirty="0">
                <a:solidFill>
                  <a:srgbClr val="000000"/>
                </a:solidFill>
              </a:rPr>
              <a:t>Why Partnerships are needed:</a:t>
            </a:r>
          </a:p>
        </p:txBody>
      </p:sp>
      <p:sp>
        <p:nvSpPr>
          <p:cNvPr id="4099" name="Rectangle 3"/>
          <p:cNvSpPr>
            <a:spLocks noGrp="1" noChangeArrowheads="1"/>
          </p:cNvSpPr>
          <p:nvPr>
            <p:ph idx="1"/>
          </p:nvPr>
        </p:nvSpPr>
        <p:spPr/>
        <p:txBody>
          <a:bodyPr>
            <a:noAutofit/>
          </a:bodyPr>
          <a:lstStyle/>
          <a:p>
            <a:pPr>
              <a:spcBef>
                <a:spcPts val="0"/>
              </a:spcBef>
              <a:spcAft>
                <a:spcPts val="600"/>
              </a:spcAft>
            </a:pPr>
            <a:r>
              <a:rPr lang="en-US" sz="3200" dirty="0"/>
              <a:t>About 20% of children need MH intervention</a:t>
            </a:r>
          </a:p>
          <a:p>
            <a:pPr>
              <a:spcBef>
                <a:spcPts val="0"/>
              </a:spcBef>
              <a:spcAft>
                <a:spcPts val="600"/>
              </a:spcAft>
            </a:pPr>
            <a:r>
              <a:rPr lang="en-US" sz="3200" dirty="0"/>
              <a:t>About 70% of those get no treatment</a:t>
            </a:r>
          </a:p>
          <a:p>
            <a:pPr>
              <a:spcBef>
                <a:spcPts val="0"/>
              </a:spcBef>
              <a:spcAft>
                <a:spcPts val="600"/>
              </a:spcAft>
            </a:pPr>
            <a:r>
              <a:rPr lang="en-US" sz="3200" dirty="0"/>
              <a:t>School is </a:t>
            </a:r>
            <a:r>
              <a:rPr lang="ja-JP" altLang="en-US" sz="3200" dirty="0"/>
              <a:t>“</a:t>
            </a:r>
            <a:r>
              <a:rPr lang="en-US" sz="3200" dirty="0" err="1"/>
              <a:t>defacto</a:t>
            </a:r>
            <a:r>
              <a:rPr lang="ja-JP" altLang="en-US" sz="3200" dirty="0"/>
              <a:t>”</a:t>
            </a:r>
            <a:r>
              <a:rPr lang="en-US" sz="3200" dirty="0"/>
              <a:t> MH provider</a:t>
            </a:r>
          </a:p>
          <a:p>
            <a:pPr>
              <a:spcBef>
                <a:spcPts val="0"/>
              </a:spcBef>
              <a:spcAft>
                <a:spcPts val="600"/>
              </a:spcAft>
            </a:pPr>
            <a:r>
              <a:rPr lang="en-US" sz="3200" dirty="0"/>
              <a:t>School is ideal environment to promote protective factors and positive social/emotional development</a:t>
            </a:r>
          </a:p>
          <a:p>
            <a:pPr>
              <a:spcBef>
                <a:spcPts val="0"/>
              </a:spcBef>
              <a:spcAft>
                <a:spcPts val="600"/>
              </a:spcAft>
            </a:pPr>
            <a:r>
              <a:rPr lang="en-US" sz="3200" dirty="0"/>
              <a:t>It is challenging for educators to address the factors beyond school</a:t>
            </a:r>
          </a:p>
          <a:p>
            <a:pPr>
              <a:spcBef>
                <a:spcPts val="0"/>
              </a:spcBef>
              <a:spcAft>
                <a:spcPts val="600"/>
              </a:spcAft>
            </a:pPr>
            <a:r>
              <a:rPr lang="en-US" sz="3200" dirty="0"/>
              <a:t>It is challenging for community providers to address the factors in school</a:t>
            </a:r>
          </a:p>
        </p:txBody>
      </p:sp>
    </p:spTree>
    <p:extLst>
      <p:ext uri="{BB962C8B-B14F-4D97-AF65-F5344CB8AC3E}">
        <p14:creationId xmlns:p14="http://schemas.microsoft.com/office/powerpoint/2010/main" val="1623208913"/>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alpha val="71000"/>
            </a:schemeClr>
          </a:solidFill>
        </p:spPr>
        <p:txBody>
          <a:bodyPr>
            <a:normAutofit/>
          </a:bodyPr>
          <a:lstStyle/>
          <a:p>
            <a:r>
              <a:rPr lang="en-US" sz="4000" b="1" dirty="0">
                <a:solidFill>
                  <a:srgbClr val="000000"/>
                </a:solidFill>
              </a:rPr>
              <a:t>PBIS Provides a Solid Foundation…. but More is Needed…</a:t>
            </a:r>
          </a:p>
        </p:txBody>
      </p:sp>
      <p:sp>
        <p:nvSpPr>
          <p:cNvPr id="3" name="Content Placeholder 2"/>
          <p:cNvSpPr>
            <a:spLocks noGrp="1"/>
          </p:cNvSpPr>
          <p:nvPr>
            <p:ph idx="1"/>
          </p:nvPr>
        </p:nvSpPr>
        <p:spPr/>
        <p:txBody>
          <a:bodyPr>
            <a:normAutofit/>
          </a:bodyPr>
          <a:lstStyle/>
          <a:p>
            <a:r>
              <a:rPr lang="en-US" sz="3200" dirty="0"/>
              <a:t>Many schools implementing PBIS struggle to implement effective interventions at Tiers 2 and 3 </a:t>
            </a:r>
          </a:p>
          <a:p>
            <a:pPr marL="0" indent="0">
              <a:buNone/>
            </a:pPr>
            <a:endParaRPr lang="en-US" sz="3200" dirty="0"/>
          </a:p>
          <a:p>
            <a:r>
              <a:rPr lang="en-US" sz="3200" dirty="0"/>
              <a:t>Youth with “internalizing” issues may go undetected </a:t>
            </a:r>
          </a:p>
          <a:p>
            <a:pPr marL="0" indent="0">
              <a:buNone/>
            </a:pPr>
            <a:endParaRPr lang="en-US" sz="3200" dirty="0"/>
          </a:p>
          <a:p>
            <a:r>
              <a:rPr lang="en-US" sz="3200" dirty="0"/>
              <a:t>PBIS systems (although showing success in social climate and discipline) often do not address broader community data and mental health prevention. </a:t>
            </a:r>
          </a:p>
          <a:p>
            <a:endParaRPr lang="en-US" dirty="0"/>
          </a:p>
        </p:txBody>
      </p:sp>
    </p:spTree>
    <p:extLst>
      <p:ext uri="{BB962C8B-B14F-4D97-AF65-F5344CB8AC3E}">
        <p14:creationId xmlns:p14="http://schemas.microsoft.com/office/powerpoint/2010/main" val="5025603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solidFill>
            <a:schemeClr val="accent4">
              <a:alpha val="71000"/>
            </a:schemeClr>
          </a:solidFill>
        </p:spPr>
        <p:txBody>
          <a:bodyPr>
            <a:normAutofit/>
          </a:bodyPr>
          <a:lstStyle/>
          <a:p>
            <a:r>
              <a:rPr lang="en-US" sz="4000" dirty="0">
                <a:solidFill>
                  <a:srgbClr val="000000"/>
                </a:solidFill>
              </a:rPr>
              <a:t>Enter</a:t>
            </a:r>
            <a:r>
              <a:rPr lang="mr-IN" sz="4000" dirty="0">
                <a:solidFill>
                  <a:srgbClr val="000000"/>
                </a:solidFill>
              </a:rPr>
              <a:t>…</a:t>
            </a:r>
            <a:r>
              <a:rPr lang="en-US" sz="4000" dirty="0">
                <a:solidFill>
                  <a:srgbClr val="000000"/>
                </a:solidFill>
              </a:rPr>
              <a:t>Interconnected Systems Framework (ISF)!</a:t>
            </a:r>
          </a:p>
        </p:txBody>
      </p:sp>
      <p:sp>
        <p:nvSpPr>
          <p:cNvPr id="3" name="Content Placeholder 2"/>
          <p:cNvSpPr>
            <a:spLocks noGrp="1"/>
          </p:cNvSpPr>
          <p:nvPr>
            <p:ph idx="1"/>
          </p:nvPr>
        </p:nvSpPr>
        <p:spPr/>
        <p:txBody>
          <a:bodyPr/>
          <a:lstStyle/>
          <a:p>
            <a:pPr marL="457200" lvl="1" indent="-457200">
              <a:buClr>
                <a:schemeClr val="tx1"/>
              </a:buClr>
              <a:defRPr/>
            </a:pPr>
            <a:r>
              <a:rPr lang="en-US" sz="3200" dirty="0"/>
              <a:t>Tiered prevention logic</a:t>
            </a:r>
          </a:p>
          <a:p>
            <a:pPr marL="457200" lvl="1" indent="-457200">
              <a:buClr>
                <a:schemeClr val="tx1"/>
              </a:buClr>
              <a:defRPr/>
            </a:pPr>
            <a:r>
              <a:rPr lang="en-US" sz="3200" dirty="0"/>
              <a:t>Cross system problem solving teams </a:t>
            </a:r>
          </a:p>
          <a:p>
            <a:pPr marL="457200" lvl="1" indent="-457200">
              <a:buClr>
                <a:schemeClr val="tx1"/>
              </a:buClr>
              <a:defRPr/>
            </a:pPr>
            <a:r>
              <a:rPr lang="en-US" sz="3200" dirty="0"/>
              <a:t>Use of data to decide which evidence based practices to implement.</a:t>
            </a:r>
          </a:p>
          <a:p>
            <a:pPr marL="457200" lvl="1" indent="-457200">
              <a:buClr>
                <a:schemeClr val="tx1"/>
              </a:buClr>
            </a:pPr>
            <a:r>
              <a:rPr lang="en-US" sz="3200" dirty="0"/>
              <a:t>Progress monitoring for both fidelity and impact. </a:t>
            </a:r>
          </a:p>
          <a:p>
            <a:pPr marL="457200" lvl="1" indent="-457200">
              <a:buClr>
                <a:schemeClr val="tx1"/>
              </a:buClr>
            </a:pPr>
            <a:r>
              <a:rPr lang="en-US" sz="3200" dirty="0"/>
              <a:t>Active involvement by youth, families, and other school and community stakeholders.</a:t>
            </a:r>
          </a:p>
          <a:p>
            <a:pPr marL="0" lvl="1" indent="0" algn="ctr">
              <a:buNone/>
              <a:defRPr/>
            </a:pPr>
            <a:r>
              <a:rPr lang="en-US" dirty="0">
                <a:hlinkClick r:id="rId3"/>
              </a:rPr>
              <a:t>http://www.pbis.org/school/school_mental_health/interconnected_systems.aspx</a:t>
            </a:r>
            <a:r>
              <a:rPr lang="en-US" dirty="0"/>
              <a:t> </a:t>
            </a:r>
          </a:p>
          <a:p>
            <a:pPr marL="742950" lvl="2" indent="-342900">
              <a:defRPr/>
            </a:pPr>
            <a:endParaRPr lang="en-US" sz="2800" dirty="0"/>
          </a:p>
          <a:p>
            <a:pPr marL="342900" lvl="1" indent="-342900">
              <a:defRPr/>
            </a:pPr>
            <a:endParaRPr lang="en-US" dirty="0"/>
          </a:p>
          <a:p>
            <a:pPr marL="342900" lvl="1" indent="-342900">
              <a:defRPr/>
            </a:pPr>
            <a:endParaRPr lang="en-US" dirty="0"/>
          </a:p>
          <a:p>
            <a:pPr marL="400050" lvl="2" indent="0">
              <a:buNone/>
              <a:defRPr/>
            </a:pPr>
            <a:endParaRPr lang="en-US" sz="2800" dirty="0"/>
          </a:p>
        </p:txBody>
      </p:sp>
    </p:spTree>
    <p:extLst>
      <p:ext uri="{BB962C8B-B14F-4D97-AF65-F5344CB8AC3E}">
        <p14:creationId xmlns:p14="http://schemas.microsoft.com/office/powerpoint/2010/main" val="1200466494"/>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4009"/>
            <a:ext cx="10515600" cy="1476679"/>
          </a:xfrm>
          <a:solidFill>
            <a:schemeClr val="accent4">
              <a:alpha val="71000"/>
            </a:schemeClr>
          </a:solidFill>
        </p:spPr>
        <p:txBody>
          <a:bodyPr>
            <a:noAutofit/>
          </a:bodyPr>
          <a:lstStyle/>
          <a:p>
            <a:pPr lvl="1" algn="l" rtl="0">
              <a:lnSpc>
                <a:spcPct val="90000"/>
              </a:lnSpc>
              <a:spcBef>
                <a:spcPct val="0"/>
              </a:spcBef>
            </a:pPr>
            <a:br>
              <a:rPr lang="en-US" sz="4000" dirty="0"/>
            </a:br>
            <a:r>
              <a:rPr lang="en-US" sz="4000" dirty="0">
                <a:latin typeface="+mj-lt"/>
              </a:rPr>
              <a:t>MH Clinician as Social/Emotional/Behavioral Leader in the School</a:t>
            </a:r>
            <a:br>
              <a:rPr lang="en-US" sz="4000" dirty="0">
                <a:latin typeface="+mj-lt"/>
              </a:rPr>
            </a:br>
            <a:endParaRPr lang="en-US" sz="4000" dirty="0">
              <a:latin typeface="+mj-lt"/>
            </a:endParaRPr>
          </a:p>
        </p:txBody>
      </p:sp>
      <p:sp>
        <p:nvSpPr>
          <p:cNvPr id="3" name="Content Placeholder 2"/>
          <p:cNvSpPr>
            <a:spLocks noGrp="1"/>
          </p:cNvSpPr>
          <p:nvPr>
            <p:ph idx="1"/>
          </p:nvPr>
        </p:nvSpPr>
        <p:spPr>
          <a:xfrm>
            <a:off x="616226" y="1690688"/>
            <a:ext cx="11111948" cy="5346216"/>
          </a:xfrm>
        </p:spPr>
        <p:txBody>
          <a:bodyPr>
            <a:normAutofit fontScale="40000" lnSpcReduction="20000"/>
          </a:bodyPr>
          <a:lstStyle/>
          <a:p>
            <a:pPr marL="0" indent="0">
              <a:buNone/>
            </a:pPr>
            <a:r>
              <a:rPr lang="en-US" sz="6000" dirty="0"/>
              <a:t>Systems</a:t>
            </a:r>
          </a:p>
          <a:p>
            <a:pPr lvl="1"/>
            <a:r>
              <a:rPr lang="en-US" sz="6000" dirty="0"/>
              <a:t>Coach and consult at Tier 1</a:t>
            </a:r>
          </a:p>
          <a:p>
            <a:pPr lvl="1"/>
            <a:r>
              <a:rPr lang="en-US" sz="6000" dirty="0"/>
              <a:t>Coach and coordinate systems, teams, and interventions at Tier 2</a:t>
            </a:r>
          </a:p>
          <a:p>
            <a:pPr lvl="1"/>
            <a:r>
              <a:rPr lang="en-US" sz="6000" dirty="0"/>
              <a:t>Coach and facilitate individualized teams and work with directly with individuals</a:t>
            </a:r>
          </a:p>
          <a:p>
            <a:pPr lvl="1"/>
            <a:r>
              <a:rPr lang="en-US" sz="6000" dirty="0"/>
              <a:t>Facilitate training and support to administrators, teachers, other stakeholders</a:t>
            </a:r>
          </a:p>
          <a:p>
            <a:pPr lvl="1"/>
            <a:r>
              <a:rPr lang="en-US" sz="6000" dirty="0"/>
              <a:t>Home/School/Community Coordination</a:t>
            </a:r>
          </a:p>
          <a:p>
            <a:pPr marL="0" indent="0">
              <a:buNone/>
            </a:pPr>
            <a:r>
              <a:rPr lang="en-US" sz="6000" dirty="0"/>
              <a:t>Data</a:t>
            </a:r>
          </a:p>
          <a:p>
            <a:pPr lvl="1"/>
            <a:r>
              <a:rPr lang="en-US" sz="6000" dirty="0"/>
              <a:t>Universal Screening</a:t>
            </a:r>
          </a:p>
          <a:p>
            <a:pPr lvl="1"/>
            <a:r>
              <a:rPr lang="en-US" sz="6000" dirty="0"/>
              <a:t>Progress Monitoring</a:t>
            </a:r>
          </a:p>
          <a:p>
            <a:pPr lvl="1"/>
            <a:r>
              <a:rPr lang="en-US" sz="6000" dirty="0"/>
              <a:t>Contributing Home and Community Data</a:t>
            </a:r>
          </a:p>
          <a:p>
            <a:pPr marL="0" indent="0">
              <a:buNone/>
            </a:pPr>
            <a:r>
              <a:rPr lang="en-US" sz="6000" dirty="0"/>
              <a:t>Practices (to provide and train)</a:t>
            </a:r>
          </a:p>
          <a:p>
            <a:pPr lvl="1"/>
            <a:r>
              <a:rPr lang="en-US" sz="6000" dirty="0"/>
              <a:t>Targeted Interventions (CICO, Social Skills groups, etc.)</a:t>
            </a:r>
          </a:p>
          <a:p>
            <a:pPr lvl="1"/>
            <a:r>
              <a:rPr lang="en-US" sz="6000" dirty="0"/>
              <a:t>Classroom practices</a:t>
            </a:r>
          </a:p>
          <a:p>
            <a:pPr lvl="1"/>
            <a:r>
              <a:rPr lang="en-US" sz="6000" dirty="0"/>
              <a:t>Restorative Practices</a:t>
            </a:r>
          </a:p>
          <a:p>
            <a:pPr lvl="1"/>
            <a:r>
              <a:rPr lang="en-US" sz="6000" dirty="0"/>
              <a:t>Function-based Thinking</a:t>
            </a:r>
          </a:p>
          <a:p>
            <a:pPr lvl="1"/>
            <a:r>
              <a:rPr lang="en-US" sz="6000" dirty="0"/>
              <a:t>MH Diagnoses and Concerns</a:t>
            </a:r>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8997540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4638" y="50800"/>
            <a:ext cx="6809361" cy="6763862"/>
          </a:xfrm>
          <a:prstGeom prst="rect">
            <a:avLst/>
          </a:prstGeom>
        </p:spPr>
      </p:pic>
    </p:spTree>
    <p:extLst>
      <p:ext uri="{BB962C8B-B14F-4D97-AF65-F5344CB8AC3E}">
        <p14:creationId xmlns:p14="http://schemas.microsoft.com/office/powerpoint/2010/main" val="17913233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alpha val="71000"/>
            </a:schemeClr>
          </a:solidFill>
        </p:spPr>
        <p:txBody>
          <a:bodyPr/>
          <a:lstStyle/>
          <a:p>
            <a:r>
              <a:rPr lang="en-US" dirty="0"/>
              <a:t>You are already doing it! What else is needed?</a:t>
            </a:r>
          </a:p>
        </p:txBody>
      </p:sp>
      <p:sp>
        <p:nvSpPr>
          <p:cNvPr id="3" name="Content Placeholder 2"/>
          <p:cNvSpPr>
            <a:spLocks noGrp="1"/>
          </p:cNvSpPr>
          <p:nvPr>
            <p:ph idx="1"/>
          </p:nvPr>
        </p:nvSpPr>
        <p:spPr/>
        <p:txBody>
          <a:bodyPr/>
          <a:lstStyle/>
          <a:p>
            <a:r>
              <a:rPr lang="en-US" dirty="0"/>
              <a:t>Change in roles and functions of staff</a:t>
            </a:r>
          </a:p>
          <a:p>
            <a:r>
              <a:rPr lang="en-US" dirty="0"/>
              <a:t>Change in routine and procedures</a:t>
            </a:r>
          </a:p>
          <a:p>
            <a:r>
              <a:rPr lang="en-US" dirty="0"/>
              <a:t>Change in how interventions are selected and monitored</a:t>
            </a:r>
          </a:p>
          <a:p>
            <a:r>
              <a:rPr lang="en-US" dirty="0"/>
              <a:t>Professional development of MH Clinicians </a:t>
            </a:r>
          </a:p>
          <a:p>
            <a:r>
              <a:rPr lang="en-US" dirty="0"/>
              <a:t>Change in the language we use</a:t>
            </a:r>
          </a:p>
          <a:p>
            <a:endParaRPr lang="en-US" dirty="0"/>
          </a:p>
          <a:p>
            <a:r>
              <a:rPr lang="en-US" b="1" i="1" dirty="0"/>
              <a:t>What else?</a:t>
            </a:r>
          </a:p>
          <a:p>
            <a:endParaRPr lang="en-US" dirty="0"/>
          </a:p>
          <a:p>
            <a:endParaRPr lang="en-US" dirty="0"/>
          </a:p>
        </p:txBody>
      </p:sp>
    </p:spTree>
    <p:extLst>
      <p:ext uri="{BB962C8B-B14F-4D97-AF65-F5344CB8AC3E}">
        <p14:creationId xmlns:p14="http://schemas.microsoft.com/office/powerpoint/2010/main" val="6682261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alpha val="71000"/>
            </a:schemeClr>
          </a:solidFill>
        </p:spPr>
        <p:txBody>
          <a:bodyPr/>
          <a:lstStyle/>
          <a:p>
            <a:r>
              <a:rPr lang="en-US" dirty="0"/>
              <a:t>Strengths of this Approach</a:t>
            </a:r>
          </a:p>
        </p:txBody>
      </p:sp>
      <p:sp>
        <p:nvSpPr>
          <p:cNvPr id="3" name="Content Placeholder 2"/>
          <p:cNvSpPr>
            <a:spLocks noGrp="1"/>
          </p:cNvSpPr>
          <p:nvPr>
            <p:ph idx="1"/>
          </p:nvPr>
        </p:nvSpPr>
        <p:spPr/>
        <p:txBody>
          <a:bodyPr/>
          <a:lstStyle/>
          <a:p>
            <a:r>
              <a:rPr lang="en-US" dirty="0"/>
              <a:t>Most efficient use of expertise and resources</a:t>
            </a:r>
          </a:p>
          <a:p>
            <a:r>
              <a:rPr lang="en-US" dirty="0"/>
              <a:t>Greater opportunity to expand services and supports beyond the school</a:t>
            </a:r>
          </a:p>
          <a:p>
            <a:r>
              <a:rPr lang="en-US" dirty="0"/>
              <a:t>Continuity of care between home and school</a:t>
            </a:r>
          </a:p>
          <a:p>
            <a:r>
              <a:rPr lang="en-US" dirty="0"/>
              <a:t>Contracts are already in place</a:t>
            </a:r>
          </a:p>
          <a:p>
            <a:r>
              <a:rPr lang="en-US" dirty="0"/>
              <a:t>Funding can support this change</a:t>
            </a:r>
          </a:p>
          <a:p>
            <a:endParaRPr lang="en-US" dirty="0"/>
          </a:p>
          <a:p>
            <a:r>
              <a:rPr lang="en-US" b="1" i="1" dirty="0"/>
              <a:t>What else?</a:t>
            </a:r>
          </a:p>
        </p:txBody>
      </p:sp>
    </p:spTree>
    <p:extLst>
      <p:ext uri="{BB962C8B-B14F-4D97-AF65-F5344CB8AC3E}">
        <p14:creationId xmlns:p14="http://schemas.microsoft.com/office/powerpoint/2010/main" val="20259709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2"/>
          <p:cNvSpPr>
            <a:spLocks noGrp="1"/>
          </p:cNvSpPr>
          <p:nvPr>
            <p:ph type="title"/>
          </p:nvPr>
        </p:nvSpPr>
        <p:spPr>
          <a:xfrm>
            <a:off x="1948070" y="2266122"/>
            <a:ext cx="8070643" cy="1589917"/>
          </a:xfrm>
          <a:solidFill>
            <a:srgbClr val="FFC000">
              <a:alpha val="71000"/>
            </a:srgbClr>
          </a:solidFill>
        </p:spPr>
        <p:txBody>
          <a:bodyPr anchor="ctr"/>
          <a:lstStyle/>
          <a:p>
            <a:pPr algn="ctr"/>
            <a:r>
              <a:rPr lang="en-US" altLang="x-none" cap="none" dirty="0"/>
              <a:t>THE PBIS FRAMEWORK</a:t>
            </a:r>
          </a:p>
        </p:txBody>
      </p:sp>
      <p:sp>
        <p:nvSpPr>
          <p:cNvPr id="2" name="TextBox 1">
            <a:extLst>
              <a:ext uri="{FF2B5EF4-FFF2-40B4-BE49-F238E27FC236}">
                <a16:creationId xmlns:a16="http://schemas.microsoft.com/office/drawing/2014/main" id="{C9E9B58D-A01C-9B4E-9286-BAD97A4279D7}"/>
              </a:ext>
            </a:extLst>
          </p:cNvPr>
          <p:cNvSpPr txBox="1"/>
          <p:nvPr/>
        </p:nvSpPr>
        <p:spPr>
          <a:xfrm>
            <a:off x="4020449" y="4220308"/>
            <a:ext cx="3925883" cy="584775"/>
          </a:xfrm>
          <a:prstGeom prst="rect">
            <a:avLst/>
          </a:prstGeom>
          <a:noFill/>
        </p:spPr>
        <p:txBody>
          <a:bodyPr wrap="none" rtlCol="0">
            <a:spAutoFit/>
          </a:bodyPr>
          <a:lstStyle/>
          <a:p>
            <a:r>
              <a:rPr lang="en-US" sz="3200" dirty="0"/>
              <a:t>What’s your headline?</a:t>
            </a:r>
          </a:p>
        </p:txBody>
      </p:sp>
    </p:spTree>
    <p:extLst>
      <p:ext uri="{BB962C8B-B14F-4D97-AF65-F5344CB8AC3E}">
        <p14:creationId xmlns:p14="http://schemas.microsoft.com/office/powerpoint/2010/main" val="14044947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alpha val="71000"/>
            </a:schemeClr>
          </a:solidFill>
        </p:spPr>
        <p:txBody>
          <a:bodyPr/>
          <a:lstStyle/>
          <a:p>
            <a:r>
              <a:rPr lang="en-US" dirty="0"/>
              <a:t>Challenges of this Approach</a:t>
            </a:r>
          </a:p>
        </p:txBody>
      </p:sp>
      <p:sp>
        <p:nvSpPr>
          <p:cNvPr id="3" name="Content Placeholder 2"/>
          <p:cNvSpPr>
            <a:spLocks noGrp="1"/>
          </p:cNvSpPr>
          <p:nvPr>
            <p:ph idx="1"/>
          </p:nvPr>
        </p:nvSpPr>
        <p:spPr/>
        <p:txBody>
          <a:bodyPr/>
          <a:lstStyle/>
          <a:p>
            <a:r>
              <a:rPr lang="en-US" dirty="0"/>
              <a:t>Some of this is not what you were trained to do</a:t>
            </a:r>
          </a:p>
          <a:p>
            <a:r>
              <a:rPr lang="en-US" dirty="0"/>
              <a:t>Changing roles can be threatening</a:t>
            </a:r>
          </a:p>
          <a:p>
            <a:r>
              <a:rPr lang="en-US" dirty="0"/>
              <a:t>Professional development and Community of Practice is needed for MH Clinicians</a:t>
            </a:r>
          </a:p>
          <a:p>
            <a:endParaRPr lang="en-US" dirty="0"/>
          </a:p>
          <a:p>
            <a:endParaRPr lang="en-US" dirty="0"/>
          </a:p>
        </p:txBody>
      </p:sp>
    </p:spTree>
    <p:extLst>
      <p:ext uri="{BB962C8B-B14F-4D97-AF65-F5344CB8AC3E}">
        <p14:creationId xmlns:p14="http://schemas.microsoft.com/office/powerpoint/2010/main" val="1894920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alpha val="71000"/>
            </a:schemeClr>
          </a:solidFill>
        </p:spPr>
        <p:txBody>
          <a:bodyPr/>
          <a:lstStyle/>
          <a:p>
            <a:r>
              <a:rPr lang="en-US" dirty="0"/>
              <a:t>Next Steps</a:t>
            </a:r>
          </a:p>
        </p:txBody>
      </p:sp>
      <p:sp>
        <p:nvSpPr>
          <p:cNvPr id="3" name="Content Placeholder 2"/>
          <p:cNvSpPr>
            <a:spLocks noGrp="1"/>
          </p:cNvSpPr>
          <p:nvPr>
            <p:ph idx="1"/>
          </p:nvPr>
        </p:nvSpPr>
        <p:spPr/>
        <p:txBody>
          <a:bodyPr/>
          <a:lstStyle/>
          <a:p>
            <a:r>
              <a:rPr lang="en-US" dirty="0"/>
              <a:t>Engage your school and MH leaders in a dialogue about furthering PBIS/MH interconnections</a:t>
            </a:r>
          </a:p>
          <a:p>
            <a:r>
              <a:rPr lang="en-US" dirty="0"/>
              <a:t>Can you become members of the systems level teams?</a:t>
            </a:r>
          </a:p>
          <a:p>
            <a:r>
              <a:rPr lang="en-US" dirty="0"/>
              <a:t>Do a gap analysis of what is in place and what’s missing?</a:t>
            </a:r>
          </a:p>
          <a:p>
            <a:r>
              <a:rPr lang="en-US" dirty="0"/>
              <a:t>Examine what kind of PD you might need and create a plan</a:t>
            </a:r>
          </a:p>
          <a:p>
            <a:r>
              <a:rPr lang="en-US" dirty="0"/>
              <a:t>Attend the VTPBIS Leadership Forum on October 10</a:t>
            </a:r>
            <a:r>
              <a:rPr lang="en-US" baseline="30000" dirty="0"/>
              <a:t>th</a:t>
            </a:r>
            <a:endParaRPr lang="en-US" dirty="0"/>
          </a:p>
          <a:p>
            <a:endParaRPr lang="en-US" dirty="0"/>
          </a:p>
          <a:p>
            <a:r>
              <a:rPr lang="en-US" b="1" i="1" dirty="0"/>
              <a:t>What else?</a:t>
            </a:r>
          </a:p>
          <a:p>
            <a:endParaRPr lang="en-US" dirty="0"/>
          </a:p>
          <a:p>
            <a:endParaRPr lang="en-US" dirty="0"/>
          </a:p>
        </p:txBody>
      </p:sp>
    </p:spTree>
    <p:extLst>
      <p:ext uri="{BB962C8B-B14F-4D97-AF65-F5344CB8AC3E}">
        <p14:creationId xmlns:p14="http://schemas.microsoft.com/office/powerpoint/2010/main" val="1888158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descr="http://sd.keepcalm-o-matic.co.uk/i/change-is-good-you-go-first-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2713" y="278296"/>
            <a:ext cx="6440556" cy="628153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2122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alpha val="71000"/>
            </a:schemeClr>
          </a:solidFill>
        </p:spPr>
        <p:txBody>
          <a:bodyPr/>
          <a:lstStyle/>
          <a:p>
            <a:r>
              <a:rPr lang="en-US" dirty="0"/>
              <a:t>Resources</a:t>
            </a:r>
          </a:p>
        </p:txBody>
      </p:sp>
      <p:sp>
        <p:nvSpPr>
          <p:cNvPr id="3" name="Content Placeholder 2"/>
          <p:cNvSpPr>
            <a:spLocks noGrp="1"/>
          </p:cNvSpPr>
          <p:nvPr>
            <p:ph idx="1"/>
          </p:nvPr>
        </p:nvSpPr>
        <p:spPr/>
        <p:txBody>
          <a:bodyPr/>
          <a:lstStyle/>
          <a:p>
            <a:r>
              <a:rPr lang="en-US" dirty="0">
                <a:hlinkClick r:id="rId2"/>
              </a:rPr>
              <a:t>www.pbis.org</a:t>
            </a:r>
          </a:p>
          <a:p>
            <a:r>
              <a:rPr lang="en-US" dirty="0">
                <a:hlinkClick r:id="rId2"/>
              </a:rPr>
              <a:t>www.pbisvermont.org</a:t>
            </a:r>
            <a:endParaRPr lang="en-US" dirty="0"/>
          </a:p>
          <a:p>
            <a:r>
              <a:rPr lang="en-US" dirty="0"/>
              <a:t>PBIS/MH Practice Brief: </a:t>
            </a:r>
            <a:r>
              <a:rPr lang="en-US" u="sng" dirty="0">
                <a:hlinkClick r:id="rId3" invalidUrl="https://www.pbis.org/Common/Cms/files/Forum15_Presentations/RDQ 3 Brief - Clinician Role.pdf"/>
              </a:rPr>
              <a:t>https://www.pbis.org/Common/Cms/files/Forum15_Presentations/RDQ%203%20Brief%20-%20Clinician%20Role.pdf</a:t>
            </a:r>
            <a:r>
              <a:rPr lang="en-US" u="sng" dirty="0"/>
              <a:t> </a:t>
            </a:r>
            <a:endParaRPr lang="en-US" dirty="0"/>
          </a:p>
          <a:p>
            <a:r>
              <a:rPr lang="en-US" dirty="0"/>
              <a:t>Family engagement resources at:  </a:t>
            </a:r>
            <a:r>
              <a:rPr lang="en-US" dirty="0">
                <a:hlinkClick r:id="rId4"/>
              </a:rPr>
              <a:t>http://www.pbisvermont.org/resources/for-families/family-resources</a:t>
            </a:r>
            <a:r>
              <a:rPr lang="en-US" dirty="0"/>
              <a:t> </a:t>
            </a:r>
          </a:p>
          <a:p>
            <a:pPr marL="228600" lvl="1">
              <a:spcBef>
                <a:spcPts val="1000"/>
              </a:spcBef>
            </a:pPr>
            <a:r>
              <a:rPr lang="en-US" sz="2800" dirty="0"/>
              <a:t>Interconnected Systems Framework: </a:t>
            </a:r>
            <a:r>
              <a:rPr lang="en-US" dirty="0">
                <a:hlinkClick r:id="rId5"/>
              </a:rPr>
              <a:t>http://www.pbis.org/school/school_mental_health/interconnected_systems.aspx</a:t>
            </a:r>
            <a:r>
              <a:rPr lang="en-US" dirty="0"/>
              <a:t> </a:t>
            </a:r>
          </a:p>
          <a:p>
            <a:endParaRPr lang="en-US" dirty="0"/>
          </a:p>
        </p:txBody>
      </p:sp>
    </p:spTree>
    <p:extLst>
      <p:ext uri="{BB962C8B-B14F-4D97-AF65-F5344CB8AC3E}">
        <p14:creationId xmlns:p14="http://schemas.microsoft.com/office/powerpoint/2010/main" val="625752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981200" y="1600200"/>
          <a:ext cx="8229600" cy="4446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3554" name="Title 7"/>
          <p:cNvSpPr>
            <a:spLocks noGrp="1"/>
          </p:cNvSpPr>
          <p:nvPr>
            <p:ph type="title"/>
          </p:nvPr>
        </p:nvSpPr>
        <p:spPr/>
        <p:txBody>
          <a:bodyPr/>
          <a:lstStyle/>
          <a:p>
            <a:pPr eaLnBrk="1" hangingPunct="1"/>
            <a:r>
              <a:rPr lang="en-US" altLang="x-none" dirty="0">
                <a:latin typeface="Arial" charset="0"/>
              </a:rPr>
              <a:t>What is School-wide PBIS?</a:t>
            </a:r>
          </a:p>
        </p:txBody>
      </p:sp>
    </p:spTree>
    <p:extLst>
      <p:ext uri="{BB962C8B-B14F-4D97-AF65-F5344CB8AC3E}">
        <p14:creationId xmlns:p14="http://schemas.microsoft.com/office/powerpoint/2010/main" val="202511216"/>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alpha val="71000"/>
            </a:schemeClr>
          </a:solidFill>
        </p:spPr>
        <p:txBody>
          <a:bodyPr/>
          <a:lstStyle/>
          <a:p>
            <a:r>
              <a:rPr lang="en-US" dirty="0"/>
              <a:t>Advantages</a:t>
            </a:r>
          </a:p>
        </p:txBody>
      </p:sp>
      <p:sp>
        <p:nvSpPr>
          <p:cNvPr id="3" name="Content Placeholder 2"/>
          <p:cNvSpPr>
            <a:spLocks noGrp="1"/>
          </p:cNvSpPr>
          <p:nvPr>
            <p:ph idx="1"/>
          </p:nvPr>
        </p:nvSpPr>
        <p:spPr/>
        <p:txBody>
          <a:bodyPr>
            <a:normAutofit/>
          </a:bodyPr>
          <a:lstStyle/>
          <a:p>
            <a:r>
              <a:rPr lang="en-US" sz="3200" dirty="0"/>
              <a:t>Promotes effective decision making</a:t>
            </a:r>
          </a:p>
          <a:p>
            <a:r>
              <a:rPr lang="en-US" sz="3200" dirty="0"/>
              <a:t>Improves climate &amp; learning environment</a:t>
            </a:r>
          </a:p>
          <a:p>
            <a:r>
              <a:rPr lang="en-US" sz="3200" dirty="0"/>
              <a:t>Changes adult  behavior</a:t>
            </a:r>
          </a:p>
          <a:p>
            <a:r>
              <a:rPr lang="en-US" sz="3200" dirty="0"/>
              <a:t>Reduces punitive approaches</a:t>
            </a:r>
          </a:p>
          <a:p>
            <a:r>
              <a:rPr lang="en-US" sz="3200" dirty="0"/>
              <a:t>Reduces OSS and ODRs</a:t>
            </a:r>
          </a:p>
          <a:p>
            <a:r>
              <a:rPr lang="en-US" sz="3200" dirty="0"/>
              <a:t>Improves student academic performance</a:t>
            </a:r>
          </a:p>
          <a:p>
            <a:r>
              <a:rPr lang="en-US" sz="3200" b="1" i="1" dirty="0"/>
              <a:t>What else?</a:t>
            </a:r>
          </a:p>
        </p:txBody>
      </p:sp>
    </p:spTree>
    <p:extLst>
      <p:ext uri="{BB962C8B-B14F-4D97-AF65-F5344CB8AC3E}">
        <p14:creationId xmlns:p14="http://schemas.microsoft.com/office/powerpoint/2010/main" val="1552149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29" name="Rectangle 2"/>
          <p:cNvSpPr>
            <a:spLocks noGrp="1" noChangeArrowheads="1"/>
          </p:cNvSpPr>
          <p:nvPr>
            <p:ph type="title"/>
          </p:nvPr>
        </p:nvSpPr>
        <p:spPr/>
        <p:txBody>
          <a:bodyPr/>
          <a:lstStyle/>
          <a:p>
            <a:pPr eaLnBrk="1" hangingPunct="1">
              <a:defRPr/>
            </a:pPr>
            <a:endParaRPr lang="en-US">
              <a:ea typeface="ＭＳ Ｐゴシック" charset="0"/>
              <a:cs typeface="ＭＳ Ｐゴシック" charset="0"/>
            </a:endParaRPr>
          </a:p>
        </p:txBody>
      </p:sp>
      <p:sp>
        <p:nvSpPr>
          <p:cNvPr id="28674" name="Rectangle 3"/>
          <p:cNvSpPr>
            <a:spLocks noGrp="1" noChangeArrowheads="1"/>
          </p:cNvSpPr>
          <p:nvPr>
            <p:ph type="body" sz="half" idx="4294967295"/>
          </p:nvPr>
        </p:nvSpPr>
        <p:spPr>
          <a:xfrm>
            <a:off x="1524000" y="1600200"/>
            <a:ext cx="8534400" cy="5257800"/>
          </a:xfrm>
        </p:spPr>
        <p:txBody>
          <a:bodyPr/>
          <a:lstStyle/>
          <a:p>
            <a:pPr eaLnBrk="1" hangingPunct="1">
              <a:lnSpc>
                <a:spcPct val="90000"/>
              </a:lnSpc>
              <a:buFontTx/>
              <a:buNone/>
            </a:pPr>
            <a:endParaRPr lang="en-US" altLang="x-none"/>
          </a:p>
          <a:p>
            <a:pPr eaLnBrk="1" hangingPunct="1">
              <a:lnSpc>
                <a:spcPct val="90000"/>
              </a:lnSpc>
            </a:pPr>
            <a:endParaRPr lang="en-US" altLang="x-none"/>
          </a:p>
          <a:p>
            <a:pPr eaLnBrk="1" hangingPunct="1">
              <a:lnSpc>
                <a:spcPct val="90000"/>
              </a:lnSpc>
            </a:pPr>
            <a:endParaRPr lang="en-US" altLang="x-none"/>
          </a:p>
          <a:p>
            <a:pPr eaLnBrk="1" hangingPunct="1">
              <a:lnSpc>
                <a:spcPct val="90000"/>
              </a:lnSpc>
              <a:buFontTx/>
              <a:buNone/>
            </a:pPr>
            <a:endParaRPr lang="en-US" altLang="x-none"/>
          </a:p>
          <a:p>
            <a:pPr eaLnBrk="1" hangingPunct="1">
              <a:lnSpc>
                <a:spcPct val="90000"/>
              </a:lnSpc>
            </a:pPr>
            <a:endParaRPr lang="en-US" altLang="x-none"/>
          </a:p>
          <a:p>
            <a:pPr eaLnBrk="1" hangingPunct="1">
              <a:lnSpc>
                <a:spcPct val="90000"/>
              </a:lnSpc>
            </a:pPr>
            <a:endParaRPr lang="en-US" altLang="x-none"/>
          </a:p>
          <a:p>
            <a:pPr eaLnBrk="1" hangingPunct="1">
              <a:lnSpc>
                <a:spcPct val="90000"/>
              </a:lnSpc>
            </a:pPr>
            <a:endParaRPr lang="en-US" altLang="x-none"/>
          </a:p>
          <a:p>
            <a:pPr eaLnBrk="1" hangingPunct="1">
              <a:lnSpc>
                <a:spcPct val="90000"/>
              </a:lnSpc>
            </a:pPr>
            <a:endParaRPr lang="en-US" altLang="x-none" sz="1400" b="1"/>
          </a:p>
          <a:p>
            <a:pPr eaLnBrk="1" hangingPunct="1">
              <a:lnSpc>
                <a:spcPct val="90000"/>
              </a:lnSpc>
            </a:pPr>
            <a:endParaRPr lang="en-US" altLang="x-none" sz="1200" b="1"/>
          </a:p>
          <a:p>
            <a:pPr eaLnBrk="1" hangingPunct="1">
              <a:lnSpc>
                <a:spcPct val="90000"/>
              </a:lnSpc>
            </a:pPr>
            <a:r>
              <a:rPr lang="en-US" altLang="x-none" sz="1200" b="1"/>
              <a:t>(Close to Home c Reprinted with permission of Universal Press Syndicate. All rights reserved.)</a:t>
            </a:r>
          </a:p>
        </p:txBody>
      </p:sp>
      <p:pic>
        <p:nvPicPr>
          <p:cNvPr id="28675" name="Picture 4" descr="ms"/>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1524000" y="0"/>
            <a:ext cx="9144000" cy="6858000"/>
          </a:xfrm>
        </p:spPr>
      </p:pic>
      <p:sp>
        <p:nvSpPr>
          <p:cNvPr id="5" name="&quot;No&quot; Symbol 4"/>
          <p:cNvSpPr/>
          <p:nvPr/>
        </p:nvSpPr>
        <p:spPr bwMode="auto">
          <a:xfrm>
            <a:off x="1876426" y="152400"/>
            <a:ext cx="8537575" cy="6705600"/>
          </a:xfrm>
          <a:prstGeom prst="noSmoking">
            <a:avLst/>
          </a:prstGeom>
          <a:solidFill>
            <a:srgbClr val="FF0000">
              <a:alpha val="45000"/>
            </a:srgbClr>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US" sz="2400">
              <a:cs typeface="ＭＳ Ｐゴシック" charset="-128"/>
            </a:endParaRPr>
          </a:p>
        </p:txBody>
      </p:sp>
    </p:spTree>
    <p:extLst>
      <p:ext uri="{BB962C8B-B14F-4D97-AF65-F5344CB8AC3E}">
        <p14:creationId xmlns:p14="http://schemas.microsoft.com/office/powerpoint/2010/main" val="20035825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a:solidFill>
            <a:schemeClr val="accent4">
              <a:alpha val="71000"/>
            </a:schemeClr>
          </a:solidFill>
        </p:spPr>
        <p:txBody>
          <a:bodyPr>
            <a:normAutofit/>
          </a:bodyPr>
          <a:lstStyle/>
          <a:p>
            <a:pPr eaLnBrk="1" hangingPunct="1"/>
            <a:r>
              <a:rPr lang="en-US" altLang="x-none" dirty="0"/>
              <a:t>PBIS and ABA:  </a:t>
            </a:r>
            <a:br>
              <a:rPr lang="en-US" altLang="x-none" dirty="0"/>
            </a:br>
            <a:r>
              <a:rPr lang="en-US" altLang="x-none" dirty="0"/>
              <a:t>Understanding the Connections </a:t>
            </a:r>
          </a:p>
        </p:txBody>
      </p:sp>
      <p:sp>
        <p:nvSpPr>
          <p:cNvPr id="26626" name="Content Placeholder 2"/>
          <p:cNvSpPr>
            <a:spLocks noGrp="1"/>
          </p:cNvSpPr>
          <p:nvPr>
            <p:ph idx="1"/>
          </p:nvPr>
        </p:nvSpPr>
        <p:spPr/>
        <p:txBody>
          <a:bodyPr/>
          <a:lstStyle/>
          <a:p>
            <a:pPr eaLnBrk="1" hangingPunct="1">
              <a:buFontTx/>
              <a:buNone/>
            </a:pPr>
            <a:r>
              <a:rPr lang="en-US" altLang="x-none" b="1" i="1" dirty="0"/>
              <a:t>   </a:t>
            </a:r>
          </a:p>
          <a:p>
            <a:pPr marL="0" indent="0" algn="ctr">
              <a:buNone/>
            </a:pPr>
            <a:endParaRPr lang="en-US" altLang="x-none" sz="3200" dirty="0"/>
          </a:p>
          <a:p>
            <a:pPr marL="0" indent="0" algn="ctr">
              <a:buNone/>
            </a:pPr>
            <a:r>
              <a:rPr lang="en-US" altLang="x-none" sz="3200" dirty="0"/>
              <a:t>Positive Behavior Interventions and Supports (PBIS) emerged from Applied Behavior Analysis (ABA), established in the 1960</a:t>
            </a:r>
            <a:r>
              <a:rPr lang="en-US" altLang="en-US" sz="3200" dirty="0"/>
              <a:t>’</a:t>
            </a:r>
            <a:r>
              <a:rPr lang="en-US" altLang="ja-JP" sz="3200" dirty="0"/>
              <a:t>s as an approach to problems of behavior adaptation.  </a:t>
            </a:r>
          </a:p>
          <a:p>
            <a:pPr eaLnBrk="1" hangingPunct="1">
              <a:buFontTx/>
              <a:buNone/>
            </a:pPr>
            <a:endParaRPr lang="en-US" altLang="x-none" dirty="0"/>
          </a:p>
        </p:txBody>
      </p:sp>
    </p:spTree>
    <p:extLst>
      <p:ext uri="{BB962C8B-B14F-4D97-AF65-F5344CB8AC3E}">
        <p14:creationId xmlns:p14="http://schemas.microsoft.com/office/powerpoint/2010/main" val="13180996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4732</TotalTime>
  <Words>2466</Words>
  <Application>Microsoft Macintosh PowerPoint</Application>
  <PresentationFormat>Widescreen</PresentationFormat>
  <Paragraphs>515</Paragraphs>
  <Slides>53</Slides>
  <Notes>24</Notes>
  <HiddenSlides>1</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53</vt:i4>
      </vt:variant>
    </vt:vector>
  </HeadingPairs>
  <TitlesOfParts>
    <vt:vector size="68" baseType="lpstr">
      <vt:lpstr>ＭＳ Ｐゴシック</vt:lpstr>
      <vt:lpstr>Yu Gothic</vt:lpstr>
      <vt:lpstr>Yu Gothic Light</vt:lpstr>
      <vt:lpstr>Arial</vt:lpstr>
      <vt:lpstr>Berlin Sans FB</vt:lpstr>
      <vt:lpstr>Calibri</vt:lpstr>
      <vt:lpstr>Calibri Light</vt:lpstr>
      <vt:lpstr>Century Gothic</vt:lpstr>
      <vt:lpstr>Constantia</vt:lpstr>
      <vt:lpstr>Gill Sans</vt:lpstr>
      <vt:lpstr>Mangal</vt:lpstr>
      <vt:lpstr>Symbol</vt:lpstr>
      <vt:lpstr>Times New Roman</vt:lpstr>
      <vt:lpstr>Wingdings</vt:lpstr>
      <vt:lpstr>Office Theme</vt:lpstr>
      <vt:lpstr>PowerPoint Presentation</vt:lpstr>
      <vt:lpstr>PowerPoint Presentation</vt:lpstr>
      <vt:lpstr>A little about you…</vt:lpstr>
      <vt:lpstr>Today’s Objectives:</vt:lpstr>
      <vt:lpstr>THE PBIS FRAMEWORK</vt:lpstr>
      <vt:lpstr>What is School-wide PBIS?</vt:lpstr>
      <vt:lpstr>Advantages</vt:lpstr>
      <vt:lpstr>PowerPoint Presentation</vt:lpstr>
      <vt:lpstr>PBIS and ABA:   Understanding the Connections </vt:lpstr>
      <vt:lpstr>PowerPoint Presentation</vt:lpstr>
      <vt:lpstr>Sustainability of VTPBIS Over Time</vt:lpstr>
      <vt:lpstr>PBIS</vt:lpstr>
      <vt:lpstr>PowerPoint Presentation</vt:lpstr>
      <vt:lpstr>PowerPoint Presentation</vt:lpstr>
      <vt:lpstr>School-wide (Universal/Tier 1) PBIS is about.. </vt:lpstr>
      <vt:lpstr>Defining Behavior Expectations:</vt:lpstr>
      <vt:lpstr>Do you know the behavioral expectations of the PBIS schools that you work in?  How are you using them?</vt:lpstr>
      <vt:lpstr>PowerPoint Presentation</vt:lpstr>
      <vt:lpstr>Teaching Expectations:</vt:lpstr>
      <vt:lpstr>What role do you/can you play in teaching lessons about the behavior expectations? How could these lessons be shared with families?</vt:lpstr>
      <vt:lpstr>Acknowledging Behavior:</vt:lpstr>
      <vt:lpstr>PowerPoint Presentation</vt:lpstr>
      <vt:lpstr>PBIS Big Ideas!</vt:lpstr>
      <vt:lpstr> In your role within a school, how can you use the following school-wide (Tier 1) practices with your students?       Defining Behavior Expectations      Teaching Behavior Expectations      Rewarding Behaviors  </vt:lpstr>
      <vt:lpstr>Discouraging Problem Behavior:</vt:lpstr>
      <vt:lpstr>Preventing Problem Behavior:</vt:lpstr>
      <vt:lpstr>Discouraging Problem Behavior:</vt:lpstr>
      <vt:lpstr> How do you/can you collaborate with school staff to develop common strategies for your students in the following areas?      -Preventing problem behaviors      -Responding to problem behaviors      -Following school procedures for       -responding to problem behaviors </vt:lpstr>
      <vt:lpstr>Continuum of Supports at the Targeted/Intensive Levels </vt:lpstr>
      <vt:lpstr>Examples: Targeted Interventions Based on Functions of Behavior </vt:lpstr>
      <vt:lpstr>Function Based Supports for Challenging Behaviors at School</vt:lpstr>
      <vt:lpstr>Building Supports along the Tiered Framework</vt:lpstr>
      <vt:lpstr>PowerPoint Presentation</vt:lpstr>
      <vt:lpstr>Moving Away from Admiring the Problem</vt:lpstr>
      <vt:lpstr>Types of Data to Consider:</vt:lpstr>
      <vt:lpstr>Student Outcome Data:</vt:lpstr>
      <vt:lpstr>Process for Problem-Solving/ Decision-Making: </vt:lpstr>
      <vt:lpstr>PowerPoint Presentation</vt:lpstr>
      <vt:lpstr>PowerPoint Presentation</vt:lpstr>
      <vt:lpstr>Necessary Conversations (Teams)</vt:lpstr>
      <vt:lpstr>Stages of Implementation</vt:lpstr>
      <vt:lpstr>Mental Health supports are  needed at every level of PBIS!</vt:lpstr>
      <vt:lpstr>Why Partnerships are needed:</vt:lpstr>
      <vt:lpstr>PBIS Provides a Solid Foundation…. but More is Needed…</vt:lpstr>
      <vt:lpstr>Enter…Interconnected Systems Framework (ISF)!</vt:lpstr>
      <vt:lpstr> MH Clinician as Social/Emotional/Behavioral Leader in the School </vt:lpstr>
      <vt:lpstr>PowerPoint Presentation</vt:lpstr>
      <vt:lpstr>You are already doing it! What else is needed?</vt:lpstr>
      <vt:lpstr>Strengths of this Approach</vt:lpstr>
      <vt:lpstr>Challenges of this Approach</vt:lpstr>
      <vt:lpstr>Next Steps</vt:lpstr>
      <vt:lpstr>PowerPoint Presentation</vt:lpstr>
      <vt:lpstr>Resources</vt:lpstr>
    </vt:vector>
  </TitlesOfParts>
  <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Mental Health and PBIS</dc:title>
  <dc:creator>Microsoft Office User</dc:creator>
  <cp:lastModifiedBy>Microsoft Office User</cp:lastModifiedBy>
  <cp:revision>47</cp:revision>
  <dcterms:created xsi:type="dcterms:W3CDTF">2017-08-02T14:46:28Z</dcterms:created>
  <dcterms:modified xsi:type="dcterms:W3CDTF">2018-08-01T17:47:26Z</dcterms:modified>
</cp:coreProperties>
</file>