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Lst>
  <p:notesMasterIdLst>
    <p:notesMasterId r:id="rId8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Lst>
  <p:sldSz cx="12192000" cy="6858000"/>
  <p:notesSz cx="6858000" cy="9144000"/>
  <p:embeddedFontLst>
    <p:embeddedFont>
      <p:font typeface="Calibri" panose="020F0502020204030204" pitchFamily="34" charset="0"/>
      <p:regular r:id="rId83"/>
      <p:bold r:id="rId84"/>
      <p:italic r:id="rId85"/>
      <p:boldItalic r:id="rId86"/>
    </p:embeddedFont>
    <p:embeddedFont>
      <p:font typeface="Cambria" panose="02040503050406030204" pitchFamily="18" charset="0"/>
      <p:regular r:id="rId87"/>
      <p:bold r:id="rId88"/>
      <p:italic r:id="rId89"/>
      <p:boldItalic r:id="rId90"/>
    </p:embeddedFont>
    <p:embeddedFont>
      <p:font typeface="Comic Sans MS" panose="030F0902030302020204" pitchFamily="66" charset="0"/>
      <p:regular r:id="rId91"/>
    </p:embeddedFont>
    <p:embeddedFont>
      <p:font typeface="Corbel" panose="020B0503020204020204" pitchFamily="34" charset="0"/>
      <p:regular r:id="rId92"/>
      <p:bold r:id="rId93"/>
      <p:italic r:id="rId94"/>
      <p:boldItalic r:id="rId95"/>
    </p:embeddedFont>
    <p:embeddedFont>
      <p:font typeface="Didact Gothic" pitchFamily="2" charset="0"/>
      <p:regular r:id="rId96"/>
    </p:embeddedFont>
    <p:embeddedFont>
      <p:font typeface="Gill Sans" panose="020B0502020104020203" pitchFamily="34" charset="-79"/>
      <p:regular r:id="rId97"/>
      <p:bold r:id="rId98"/>
    </p:embeddedFont>
    <p:embeddedFont>
      <p:font typeface="Helvetica Neue" panose="02000503000000020004" pitchFamily="2" charset="0"/>
      <p:regular r:id="rId99"/>
      <p:bold r:id="rId100"/>
      <p:italic r:id="rId101"/>
      <p:boldItalic r:id="rId102"/>
    </p:embeddedFont>
    <p:embeddedFont>
      <p:font typeface="Open Sans" panose="020B0606030504020204" pitchFamily="34" charset="0"/>
      <p:regular r:id="rId103"/>
      <p:bold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5" roundtripDataSignature="AMtx7mglt1rZsKWEBR10mUUTV1Us1ktGB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CB65C6-EF9D-4C67-A913-62F9AF1EA1E8}">
  <a:tblStyle styleId="{68CB65C6-EF9D-4C67-A913-62F9AF1EA1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3F5DF2D-AEE0-483E-B68D-95E6C410CEC8}"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E7C7262-588A-41DC-9B1F-BF9FE3AFF24E}" styleName="Table_2">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4.xml"/><Relationship Id="rId107" Type="http://schemas.openxmlformats.org/officeDocument/2006/relationships/viewProps" Target="view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20.fntdata"/><Relationship Id="rId5" Type="http://schemas.openxmlformats.org/officeDocument/2006/relationships/slide" Target="slides/slide3.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font" Target="fonts/font3.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21.fntdata"/><Relationship Id="rId108"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5.fntdata"/><Relationship Id="rId104" Type="http://schemas.openxmlformats.org/officeDocument/2006/relationships/font" Target="fonts/font22.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5.fntdata"/><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8.fntdata"/><Relationship Id="rId105" Type="http://customschemas.google.com/relationships/presentationmetadata" Target="meta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font" Target="fonts/font1.fntdata"/><Relationship Id="rId8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df8a4cf82e_33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5" name="Google Shape;155;gdf8a4cf82e_33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df8a4cf82e_33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Effective - in that the systems and practices in place are effecting </a:t>
            </a:r>
            <a:r>
              <a:rPr lang="en-US" b="1"/>
              <a:t>LONG</a:t>
            </a:r>
            <a:r>
              <a:rPr lang="en-US"/>
              <a:t>-term positive outcomes</a:t>
            </a:r>
            <a:endParaRPr/>
          </a:p>
          <a:p>
            <a:pPr marL="0" lvl="0" indent="0" algn="l" rtl="0">
              <a:lnSpc>
                <a:spcPct val="100000"/>
              </a:lnSpc>
              <a:spcBef>
                <a:spcPts val="0"/>
              </a:spcBef>
              <a:spcAft>
                <a:spcPts val="0"/>
              </a:spcAft>
              <a:buClr>
                <a:schemeClr val="dk1"/>
              </a:buClr>
              <a:buSzPts val="1200"/>
              <a:buFont typeface="Calibri"/>
              <a:buNone/>
            </a:pPr>
            <a:r>
              <a:rPr lang="en-US"/>
              <a:t>Equitable - all students have the opportunity to access the learning and the opportunities to learn regardless of their abilities, gender, culture or other.</a:t>
            </a:r>
            <a:endParaRPr/>
          </a:p>
          <a:p>
            <a:pPr marL="0" lvl="0" indent="0" algn="l" rtl="0">
              <a:lnSpc>
                <a:spcPct val="100000"/>
              </a:lnSpc>
              <a:spcBef>
                <a:spcPts val="0"/>
              </a:spcBef>
              <a:spcAft>
                <a:spcPts val="0"/>
              </a:spcAft>
              <a:buClr>
                <a:schemeClr val="dk1"/>
              </a:buClr>
              <a:buSzPts val="1200"/>
              <a:buFont typeface="Calibri"/>
              <a:buNone/>
            </a:pPr>
            <a:r>
              <a:rPr lang="en-US"/>
              <a:t>What conversations could your Universal PBIS teams be having to ensure that your systems, data and practices are not only in place, but that marginalized students are being considered, particularly those who may have suffered additional barriers during the pandemic.</a:t>
            </a:r>
            <a:endParaRPr/>
          </a:p>
          <a:p>
            <a:pPr marL="0" lvl="0" indent="0" algn="l" rtl="0">
              <a:lnSpc>
                <a:spcPct val="100000"/>
              </a:lnSpc>
              <a:spcBef>
                <a:spcPts val="0"/>
              </a:spcBef>
              <a:spcAft>
                <a:spcPts val="0"/>
              </a:spcAft>
              <a:buClr>
                <a:schemeClr val="dk1"/>
              </a:buClr>
              <a:buSzPts val="1200"/>
              <a:buFont typeface="Calibri"/>
              <a:buNone/>
            </a:pPr>
            <a:r>
              <a:rPr lang="en-US"/>
              <a:t>How do we shift and move our systems so that student needs are being met in the classroom setting?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df8a52cb7d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df8a52cb7d_0_3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Effective - in that the systems and practices in place are effecting </a:t>
            </a:r>
            <a:r>
              <a:rPr lang="en-US" b="1"/>
              <a:t>LONG</a:t>
            </a:r>
            <a:r>
              <a:rPr lang="en-US"/>
              <a:t>-term positive outcomes</a:t>
            </a:r>
            <a:endParaRPr/>
          </a:p>
          <a:p>
            <a:pPr marL="0" lvl="0" indent="0" algn="l" rtl="0">
              <a:lnSpc>
                <a:spcPct val="100000"/>
              </a:lnSpc>
              <a:spcBef>
                <a:spcPts val="0"/>
              </a:spcBef>
              <a:spcAft>
                <a:spcPts val="0"/>
              </a:spcAft>
              <a:buClr>
                <a:schemeClr val="dk1"/>
              </a:buClr>
              <a:buSzPts val="1200"/>
              <a:buFont typeface="Calibri"/>
              <a:buNone/>
            </a:pPr>
            <a:r>
              <a:rPr lang="en-US"/>
              <a:t>Equitable - all students have the opportunity to access the learning and the opportunities to learn regardless of their abilities, gender, culture or other.</a:t>
            </a:r>
            <a:endParaRPr/>
          </a:p>
          <a:p>
            <a:pPr marL="0" lvl="0" indent="0" algn="l" rtl="0">
              <a:lnSpc>
                <a:spcPct val="100000"/>
              </a:lnSpc>
              <a:spcBef>
                <a:spcPts val="0"/>
              </a:spcBef>
              <a:spcAft>
                <a:spcPts val="0"/>
              </a:spcAft>
              <a:buClr>
                <a:schemeClr val="dk1"/>
              </a:buClr>
              <a:buSzPts val="1200"/>
              <a:buFont typeface="Calibri"/>
              <a:buNone/>
            </a:pPr>
            <a:r>
              <a:rPr lang="en-US"/>
              <a:t>What conversations could your Universal PBIS teams be having to ensure that your systems, data and practices are not only in place, but that marginalized students are being considered, particularly those who may have suffered additional barriers during the pandemic.</a:t>
            </a:r>
            <a:endParaRPr/>
          </a:p>
          <a:p>
            <a:pPr marL="0" lvl="0" indent="0" algn="l" rtl="0">
              <a:lnSpc>
                <a:spcPct val="100000"/>
              </a:lnSpc>
              <a:spcBef>
                <a:spcPts val="0"/>
              </a:spcBef>
              <a:spcAft>
                <a:spcPts val="0"/>
              </a:spcAft>
              <a:buClr>
                <a:schemeClr val="dk1"/>
              </a:buClr>
              <a:buSzPts val="1200"/>
              <a:buFont typeface="Calibri"/>
              <a:buNone/>
            </a:pPr>
            <a:r>
              <a:rPr lang="en-US"/>
              <a:t>How do we shift and move our systems so that student needs are being met in the classroom setting?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Although we are going to be focusing on Targeted Level supports, we have to stress that if a system’s universal supports are not in place with fidelity, it will be difficult to implement and sustain practices that are equitable and sustainable.  </a:t>
            </a:r>
            <a:endParaRPr/>
          </a:p>
          <a:p>
            <a:pPr marL="0" lvl="0" indent="0" algn="l" rtl="0">
              <a:lnSpc>
                <a:spcPct val="100000"/>
              </a:lnSpc>
              <a:spcBef>
                <a:spcPts val="0"/>
              </a:spcBef>
              <a:spcAft>
                <a:spcPts val="0"/>
              </a:spcAft>
              <a:buClr>
                <a:schemeClr val="dk1"/>
              </a:buClr>
              <a:buSzPts val="1200"/>
              <a:buFont typeface="Calibri"/>
              <a:buNone/>
            </a:pPr>
            <a:r>
              <a:rPr lang="en-US"/>
              <a:t>Like building a house on a crumbling foundation: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df8a52cb7d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df8a52cb7d_0_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df8a52cb7d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df8a52cb7d_0_1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Provide students with a sense of safety, they know what to expect from the environment.</a:t>
            </a:r>
            <a:endParaRPr/>
          </a:p>
          <a:p>
            <a:pPr marL="457200" marR="0" lvl="0" indent="-228600" algn="l" rtl="0">
              <a:lnSpc>
                <a:spcPct val="100000"/>
              </a:lnSpc>
              <a:spcBef>
                <a:spcPts val="0"/>
              </a:spcBef>
              <a:spcAft>
                <a:spcPts val="0"/>
              </a:spcAft>
              <a:buSzPts val="1400"/>
              <a:buNone/>
            </a:pPr>
            <a:r>
              <a:rPr lang="en-US"/>
              <a:t>As we head into the Recovery year, it will be even more important to consider how schools and staff can positively impact families and student:</a:t>
            </a:r>
            <a:endParaRPr/>
          </a:p>
          <a:p>
            <a:pPr marL="457200" lvl="0" indent="-228600" algn="l" rtl="0">
              <a:lnSpc>
                <a:spcPct val="100000"/>
              </a:lnSpc>
              <a:spcBef>
                <a:spcPts val="0"/>
              </a:spcBef>
              <a:spcAft>
                <a:spcPts val="0"/>
              </a:spcAft>
              <a:buSzPts val="1400"/>
              <a:buFont typeface="Calibri"/>
              <a:buChar char="-"/>
            </a:pPr>
            <a:r>
              <a:rPr lang="en-US"/>
              <a:t>Alleviate worry</a:t>
            </a:r>
            <a:endParaRPr/>
          </a:p>
          <a:p>
            <a:pPr marL="457200" lvl="0" indent="-228600" algn="l" rtl="0">
              <a:lnSpc>
                <a:spcPct val="100000"/>
              </a:lnSpc>
              <a:spcBef>
                <a:spcPts val="0"/>
              </a:spcBef>
              <a:spcAft>
                <a:spcPts val="0"/>
              </a:spcAft>
              <a:buSzPts val="1400"/>
              <a:buFont typeface="Calibri"/>
              <a:buChar char="-"/>
            </a:pPr>
            <a:r>
              <a:rPr lang="en-US"/>
              <a:t>Ensure safety</a:t>
            </a:r>
            <a:endParaRPr/>
          </a:p>
          <a:p>
            <a:pPr marL="457200" lvl="0" indent="-228600" algn="l" rtl="0">
              <a:lnSpc>
                <a:spcPct val="100000"/>
              </a:lnSpc>
              <a:spcBef>
                <a:spcPts val="0"/>
              </a:spcBef>
              <a:spcAft>
                <a:spcPts val="0"/>
              </a:spcAft>
              <a:buSzPts val="1400"/>
              <a:buFont typeface="Calibri"/>
              <a:buChar char="-"/>
            </a:pPr>
            <a:r>
              <a:rPr lang="en-US"/>
              <a:t>Incorporate and discuss various practices used in homes to support students</a:t>
            </a:r>
            <a:endParaRPr/>
          </a:p>
          <a:p>
            <a:pPr marL="457200" lvl="0" indent="-228600" algn="l" rtl="0">
              <a:lnSpc>
                <a:spcPct val="100000"/>
              </a:lnSpc>
              <a:spcBef>
                <a:spcPts val="0"/>
              </a:spcBef>
              <a:spcAft>
                <a:spcPts val="0"/>
              </a:spcAft>
              <a:buSzPts val="1400"/>
              <a:buFont typeface="Calibri"/>
              <a:buChar char="-"/>
            </a:pPr>
            <a:r>
              <a:rPr lang="en-US"/>
              <a:t>Build (in some cases re-build) academic confidence and momentum </a:t>
            </a:r>
            <a:endParaRPr/>
          </a:p>
        </p:txBody>
      </p:sp>
      <p:sp>
        <p:nvSpPr>
          <p:cNvPr id="312" name="Google Shape;31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Times"/>
              <a:buNone/>
            </a:pPr>
            <a:fld id="{00000000-1234-1234-1234-123412341234}" type="slidenum">
              <a:rPr lang="en-US" sz="1200">
                <a:solidFill>
                  <a:schemeClr val="dk1"/>
                </a:solidFill>
                <a:latin typeface="Times"/>
                <a:ea typeface="Times"/>
                <a:cs typeface="Times"/>
                <a:sym typeface="Times"/>
              </a:rPr>
              <a:t>17</a:t>
            </a:fld>
            <a:endParaRPr sz="1200">
              <a:solidFill>
                <a:schemeClr val="dk1"/>
              </a:solidFill>
              <a:latin typeface="Times"/>
              <a:ea typeface="Times"/>
              <a:cs typeface="Times"/>
              <a:sym typeface="Times"/>
            </a:endParaRPr>
          </a:p>
        </p:txBody>
      </p:sp>
      <p:sp>
        <p:nvSpPr>
          <p:cNvPr id="323" name="Google Shape;32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4" name="Google Shape;32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latin typeface="Times"/>
              <a:ea typeface="Times"/>
              <a:cs typeface="Times"/>
              <a:sym typeface="Time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Offering supports when the need arises, not having students have to wait or fail to receive support, takes a shift in mindset.  Implementing and sustaining MTSS efforts has caught many schools in a place of considering where they fall on this continuum.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Moving towards less exclusionary practices, making decisions with students and families, helping students to build the skills they need to be more successful – Our schools and individual staff members are at various places on this continuum.  It is important to continue the efforts and move the conversations so that students can get their needs met.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36" name="Google Shape;33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We bring this up to highlight the fact that not only should your universal supports be in place with fidelity, but your Targeted interventions must also be implemented with fidelity.  If something is not working well, we have to not throw out the baby with the bathwater.  We have to use our teams to analyze the areas that need to be strengthened.  This can lead to difficult conversations, but the goal is to be responsive to student needs.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f8a4cf82e_33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4" name="Google Shape;164;gdf8a4cf82e_33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Please change your name so it indicates which school you are in.</a:t>
            </a:r>
            <a:endParaRPr/>
          </a:p>
          <a:p>
            <a:pPr marL="0" lvl="0" indent="0" algn="l" rtl="0">
              <a:spcBef>
                <a:spcPts val="0"/>
              </a:spcBef>
              <a:spcAft>
                <a:spcPts val="0"/>
              </a:spcAft>
              <a:buNone/>
            </a:pPr>
            <a:endParaRPr/>
          </a:p>
        </p:txBody>
      </p:sp>
      <p:sp>
        <p:nvSpPr>
          <p:cNvPr id="165" name="Google Shape;165;gdf8a4cf82e_33_1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By using student first language, we are acknowledging that students can access different levels of support at different times, there will be many opportunities where we hear language that labels or categorizes students.  It will be important to help our colleagues and ourselves to ensure that we are not contributing to a fixed mindset of students being something rather than receiving something.</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df8a4cf82e_33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df8a4cf82e_33_1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gdf8a4cf82e_33_1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In order for students to move fluidly between levels of support, there has to be consistent conversation related to progress.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We are also going to assume that schools are maintaining all necessary conversations….Or Teaming effectively.  Schools should be maintaining a Universal team that looks at school-wide data, trends, areas to focus on for teaching and practicing skills.  A targeted team that has specific conversations related to the targeted school system of request for assistance as well as individual students and their progress.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df3b3da724_19_2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df3b3da724_19_2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gdf3b3da724_19_2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f8a52cb7d_0_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df8a52cb7d_0_2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Cassandra:  I am wondering if this could be a break out discussion, an opportunity for them to work together on day 1, consider what they have in place, consider shifts/changes they may need to make to support tier 2?</a:t>
            </a:r>
            <a:endParaRPr/>
          </a:p>
        </p:txBody>
      </p:sp>
      <p:sp>
        <p:nvSpPr>
          <p:cNvPr id="390" name="Google Shape;39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Activity here?  Perhaps they evaluate their targeted systems and determine how to ensure equitable access?  Have them report back any aha’s or big ideas.</a:t>
            </a:r>
            <a:endParaRPr/>
          </a:p>
        </p:txBody>
      </p:sp>
      <p:sp>
        <p:nvSpPr>
          <p:cNvPr id="397" name="Google Shape;39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df8a52cb7d_0_3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100"/>
              <a:buFont typeface="Arial"/>
              <a:buNone/>
            </a:pPr>
            <a:fld id="{00000000-1234-1234-1234-123412341234}" type="slidenum">
              <a:rPr lang="en-US" sz="1100" b="0" i="0" u="none" strike="noStrike" cap="none">
                <a:solidFill>
                  <a:schemeClr val="dk1"/>
                </a:solidFill>
                <a:latin typeface="Arial"/>
                <a:ea typeface="Arial"/>
                <a:cs typeface="Arial"/>
                <a:sym typeface="Arial"/>
              </a:rPr>
              <a:t>27</a:t>
            </a:fld>
            <a:endParaRPr sz="1100" b="0" i="0" u="none" strike="noStrike" cap="none">
              <a:solidFill>
                <a:schemeClr val="dk1"/>
              </a:solidFill>
              <a:latin typeface="Arial"/>
              <a:ea typeface="Arial"/>
              <a:cs typeface="Arial"/>
              <a:sym typeface="Arial"/>
            </a:endParaRPr>
          </a:p>
        </p:txBody>
      </p:sp>
      <p:sp>
        <p:nvSpPr>
          <p:cNvPr id="405" name="Google Shape;405;gdf8a52cb7d_0_377:notes"/>
          <p:cNvSpPr/>
          <p:nvPr/>
        </p:nvSpPr>
        <p:spPr>
          <a:xfrm>
            <a:off x="4164013" y="0"/>
            <a:ext cx="3184500" cy="457200"/>
          </a:xfrm>
          <a:prstGeom prst="rect">
            <a:avLst/>
          </a:prstGeom>
          <a:noFill/>
          <a:ln>
            <a:noFill/>
          </a:ln>
        </p:spPr>
        <p:txBody>
          <a:bodyPr spcFirstLastPara="1" wrap="square" lIns="91400" tIns="45700" rIns="91400" bIns="45700" anchor="ctr" anchorCtr="0">
            <a:noAutofit/>
          </a:bodyPr>
          <a:lstStyle/>
          <a:p>
            <a:pPr marL="0" marR="0" lvl="0" indent="0" algn="l" rtl="0">
              <a:spcBef>
                <a:spcPts val="0"/>
              </a:spcBef>
              <a:spcAft>
                <a:spcPts val="0"/>
              </a:spcAft>
              <a:buClr>
                <a:schemeClr val="dk1"/>
              </a:buClr>
              <a:buSzPts val="1800"/>
              <a:buFont typeface="Arial"/>
              <a:buNone/>
            </a:pPr>
            <a:endParaRPr sz="1800" b="0" u="none">
              <a:solidFill>
                <a:schemeClr val="dk1"/>
              </a:solidFill>
              <a:latin typeface="Arial"/>
              <a:ea typeface="Arial"/>
              <a:cs typeface="Arial"/>
              <a:sym typeface="Arial"/>
            </a:endParaRPr>
          </a:p>
        </p:txBody>
      </p:sp>
      <p:sp>
        <p:nvSpPr>
          <p:cNvPr id="406" name="Google Shape;406;gdf8a52cb7d_0_377:notes"/>
          <p:cNvSpPr/>
          <p:nvPr/>
        </p:nvSpPr>
        <p:spPr>
          <a:xfrm>
            <a:off x="4164013" y="8686800"/>
            <a:ext cx="3184500" cy="457200"/>
          </a:xfrm>
          <a:prstGeom prst="rect">
            <a:avLst/>
          </a:prstGeom>
          <a:noFill/>
          <a:ln>
            <a:noFill/>
          </a:ln>
        </p:spPr>
        <p:txBody>
          <a:bodyPr spcFirstLastPara="1" wrap="square" lIns="90500" tIns="44450" rIns="90500" bIns="44450" anchor="b" anchorCtr="0">
            <a:noAutofit/>
          </a:bodyPr>
          <a:lstStyle/>
          <a:p>
            <a:pPr marL="0" marR="0" lvl="0" indent="0" algn="r" rtl="0">
              <a:spcBef>
                <a:spcPts val="0"/>
              </a:spcBef>
              <a:spcAft>
                <a:spcPts val="0"/>
              </a:spcAft>
              <a:buClr>
                <a:schemeClr val="dk1"/>
              </a:buClr>
              <a:buSzPts val="1300"/>
              <a:buFont typeface="Times New Roman"/>
              <a:buNone/>
            </a:pPr>
            <a:r>
              <a:rPr lang="en-US" sz="1300" b="0" u="none">
                <a:solidFill>
                  <a:schemeClr val="dk1"/>
                </a:solidFill>
                <a:latin typeface="Times New Roman"/>
                <a:ea typeface="Times New Roman"/>
                <a:cs typeface="Times New Roman"/>
                <a:sym typeface="Times New Roman"/>
              </a:rPr>
              <a:t>3</a:t>
            </a:r>
            <a:endParaRPr sz="1800">
              <a:solidFill>
                <a:schemeClr val="dk1"/>
              </a:solidFill>
              <a:latin typeface="Arial"/>
              <a:ea typeface="Arial"/>
              <a:cs typeface="Arial"/>
              <a:sym typeface="Arial"/>
            </a:endParaRPr>
          </a:p>
        </p:txBody>
      </p:sp>
      <p:sp>
        <p:nvSpPr>
          <p:cNvPr id="407" name="Google Shape;407;gdf8a52cb7d_0_377:notes"/>
          <p:cNvSpPr/>
          <p:nvPr/>
        </p:nvSpPr>
        <p:spPr>
          <a:xfrm>
            <a:off x="0" y="8686800"/>
            <a:ext cx="3184500" cy="457200"/>
          </a:xfrm>
          <a:prstGeom prst="rect">
            <a:avLst/>
          </a:prstGeom>
          <a:noFill/>
          <a:ln>
            <a:noFill/>
          </a:ln>
        </p:spPr>
        <p:txBody>
          <a:bodyPr spcFirstLastPara="1" wrap="square" lIns="91400" tIns="45700" rIns="91400" bIns="45700" anchor="ctr" anchorCtr="0">
            <a:noAutofit/>
          </a:bodyPr>
          <a:lstStyle/>
          <a:p>
            <a:pPr marL="0" marR="0" lvl="0" indent="0" algn="l" rtl="0">
              <a:spcBef>
                <a:spcPts val="0"/>
              </a:spcBef>
              <a:spcAft>
                <a:spcPts val="0"/>
              </a:spcAft>
              <a:buClr>
                <a:schemeClr val="dk1"/>
              </a:buClr>
              <a:buSzPts val="1800"/>
              <a:buFont typeface="Arial"/>
              <a:buNone/>
            </a:pPr>
            <a:endParaRPr sz="1800" b="0" u="none">
              <a:solidFill>
                <a:schemeClr val="dk1"/>
              </a:solidFill>
              <a:latin typeface="Arial"/>
              <a:ea typeface="Arial"/>
              <a:cs typeface="Arial"/>
              <a:sym typeface="Arial"/>
            </a:endParaRPr>
          </a:p>
        </p:txBody>
      </p:sp>
      <p:sp>
        <p:nvSpPr>
          <p:cNvPr id="408" name="Google Shape;408;gdf8a52cb7d_0_377:notes"/>
          <p:cNvSpPr/>
          <p:nvPr/>
        </p:nvSpPr>
        <p:spPr>
          <a:xfrm>
            <a:off x="0" y="0"/>
            <a:ext cx="3184500" cy="457200"/>
          </a:xfrm>
          <a:prstGeom prst="rect">
            <a:avLst/>
          </a:prstGeom>
          <a:noFill/>
          <a:ln>
            <a:noFill/>
          </a:ln>
        </p:spPr>
        <p:txBody>
          <a:bodyPr spcFirstLastPara="1" wrap="square" lIns="91400" tIns="45700" rIns="91400" bIns="45700" anchor="ctr" anchorCtr="0">
            <a:noAutofit/>
          </a:bodyPr>
          <a:lstStyle/>
          <a:p>
            <a:pPr marL="0" marR="0" lvl="0" indent="0" algn="l" rtl="0">
              <a:spcBef>
                <a:spcPts val="0"/>
              </a:spcBef>
              <a:spcAft>
                <a:spcPts val="0"/>
              </a:spcAft>
              <a:buClr>
                <a:schemeClr val="dk1"/>
              </a:buClr>
              <a:buSzPts val="1800"/>
              <a:buFont typeface="Arial"/>
              <a:buNone/>
            </a:pPr>
            <a:endParaRPr sz="1800" b="0" u="none">
              <a:solidFill>
                <a:schemeClr val="dk1"/>
              </a:solidFill>
              <a:latin typeface="Arial"/>
              <a:ea typeface="Arial"/>
              <a:cs typeface="Arial"/>
              <a:sym typeface="Arial"/>
            </a:endParaRPr>
          </a:p>
        </p:txBody>
      </p:sp>
      <p:sp>
        <p:nvSpPr>
          <p:cNvPr id="409" name="Google Shape;409;gdf8a52cb7d_0_377:notes"/>
          <p:cNvSpPr>
            <a:spLocks noGrp="1" noRot="1" noChangeAspect="1"/>
          </p:cNvSpPr>
          <p:nvPr>
            <p:ph type="sldImg" idx="2"/>
          </p:nvPr>
        </p:nvSpPr>
        <p:spPr>
          <a:xfrm>
            <a:off x="398463" y="693738"/>
            <a:ext cx="6065700" cy="3413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0" name="Google Shape;410;gdf8a52cb7d_0_377:notes"/>
          <p:cNvSpPr txBox="1">
            <a:spLocks noGrp="1"/>
          </p:cNvSpPr>
          <p:nvPr>
            <p:ph type="body" idx="1"/>
          </p:nvPr>
        </p:nvSpPr>
        <p:spPr>
          <a:xfrm>
            <a:off x="985838" y="4343400"/>
            <a:ext cx="5029200" cy="4114800"/>
          </a:xfrm>
          <a:prstGeom prst="rect">
            <a:avLst/>
          </a:prstGeom>
          <a:noFill/>
          <a:ln>
            <a:noFill/>
          </a:ln>
        </p:spPr>
        <p:txBody>
          <a:bodyPr spcFirstLastPara="1" wrap="square" lIns="90500" tIns="44450" rIns="90500" bIns="44450" anchor="t" anchorCtr="0">
            <a:noAutofit/>
          </a:bodyPr>
          <a:lstStyle/>
          <a:p>
            <a:pPr marL="0" lvl="0" indent="0" algn="l" rtl="0">
              <a:lnSpc>
                <a:spcPct val="100000"/>
              </a:lnSpc>
              <a:spcBef>
                <a:spcPts val="0"/>
              </a:spcBef>
              <a:spcAft>
                <a:spcPts val="0"/>
              </a:spcAft>
              <a:buSzPts val="1400"/>
              <a:buNone/>
            </a:pPr>
            <a:r>
              <a:rPr lang="en-US"/>
              <a:t>SYSTEMS – we may need to shift our systems a bit to accommodate the needs of families and students post-pandemic.  How can we beef up our universal supports or rethink the implementation of targeted supports for all students?  We have to use our DATA (or anticipated data) to proactively keep many students who may be behind from exhausting our available supports or overwhelming referrals for special education.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
        <p:nvSpPr>
          <p:cNvPr id="431" name="Google Shape;431;p1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2" name="Google Shape;432;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609600" lvl="0" indent="-609600" algn="l" rtl="0">
              <a:lnSpc>
                <a:spcPct val="80000"/>
              </a:lnSpc>
              <a:spcBef>
                <a:spcPts val="0"/>
              </a:spcBef>
              <a:spcAft>
                <a:spcPts val="0"/>
              </a:spcAft>
              <a:buSzPts val="1400"/>
              <a:buNone/>
            </a:pPr>
            <a:r>
              <a:rPr lang="en-US"/>
              <a:t>An intervention (or set of  interventions) known by all staff and available for students during the school day. </a:t>
            </a:r>
            <a:endParaRPr/>
          </a:p>
          <a:p>
            <a:pPr marL="609600" lvl="0" indent="-609600" algn="l" rtl="0">
              <a:lnSpc>
                <a:spcPct val="80000"/>
              </a:lnSpc>
              <a:spcBef>
                <a:spcPts val="0"/>
              </a:spcBef>
              <a:spcAft>
                <a:spcPts val="0"/>
              </a:spcAft>
              <a:buSzPts val="1400"/>
              <a:buNone/>
            </a:pPr>
            <a:r>
              <a:rPr lang="en-US"/>
              <a:t>Interventions provide additional student support in academic, organizational, and/ or social support areas.</a:t>
            </a:r>
            <a:endParaRPr i="1"/>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df3b3da724_19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df3b3da724_19_2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gdf3b3da724_19_2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df8a4cf82e_33_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82" name="Google Shape;182;gdf8a4cf82e_33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df8a52cb7d_0_4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
        <p:nvSpPr>
          <p:cNvPr id="451" name="Google Shape;451;gdf8a52cb7d_0_408: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2" name="Google Shape;452;gdf8a52cb7d_0_40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609600" lvl="0" indent="-609600" algn="l" rtl="0">
              <a:lnSpc>
                <a:spcPct val="80000"/>
              </a:lnSpc>
              <a:spcBef>
                <a:spcPts val="0"/>
              </a:spcBef>
              <a:spcAft>
                <a:spcPts val="0"/>
              </a:spcAft>
              <a:buSzPts val="1400"/>
              <a:buNone/>
            </a:pPr>
            <a:r>
              <a:rPr lang="en-US"/>
              <a:t>An intervention (or set of  interventions) known by all staff and available for students during the school day. </a:t>
            </a:r>
            <a:endParaRPr/>
          </a:p>
          <a:p>
            <a:pPr marL="609600" lvl="0" indent="-609600" algn="l" rtl="0">
              <a:lnSpc>
                <a:spcPct val="80000"/>
              </a:lnSpc>
              <a:spcBef>
                <a:spcPts val="0"/>
              </a:spcBef>
              <a:spcAft>
                <a:spcPts val="0"/>
              </a:spcAft>
              <a:buSzPts val="1400"/>
              <a:buNone/>
            </a:pPr>
            <a:r>
              <a:rPr lang="en-US"/>
              <a:t>Interventions provide additional student support in academic, organizational, and/ or social support areas.</a:t>
            </a:r>
            <a:endParaRPr i="1"/>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0" name="Google Shape;46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Most common review for eligibility is to look at ODRs.  However, other “screens” for determining targeted interventions include academic stats, nursing visits, attendance, etc.  Also, if you are worried about a students due to withdrawal or change in affect, the student might benefit.  The idea, however, is to match intervention with student need.</a:t>
            </a:r>
            <a:endParaRPr/>
          </a:p>
        </p:txBody>
      </p:sp>
      <p:sp>
        <p:nvSpPr>
          <p:cNvPr id="461" name="Google Shape;46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31</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df3b3da724_19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df3b3da724_19_2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is currently in place in your school and what might need some strengthening?</a:t>
            </a:r>
            <a:endParaRPr/>
          </a:p>
        </p:txBody>
      </p:sp>
      <p:sp>
        <p:nvSpPr>
          <p:cNvPr id="469" name="Google Shape;469;gdf3b3da724_19_2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6" name="Google Shape;47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77" name="Google Shape;47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US" sz="1200">
                <a:solidFill>
                  <a:schemeClr val="dk1"/>
                </a:solidFill>
                <a:latin typeface="Arial"/>
                <a:ea typeface="Arial"/>
                <a:cs typeface="Arial"/>
                <a:sym typeface="Arial"/>
              </a:rPr>
              <a:t>33</a:t>
            </a:fld>
            <a:endParaRPr sz="1200">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5" name="Google Shape;48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School created simple 3-point scale for each of the school-wide expectations</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Teachers given instructions for rating students and they provide overall rating to each expectation</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How would this work in your school?</a:t>
            </a:r>
            <a:endParaRPr/>
          </a:p>
        </p:txBody>
      </p:sp>
      <p:sp>
        <p:nvSpPr>
          <p:cNvPr id="486" name="Google Shape;48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US" sz="1200">
                <a:solidFill>
                  <a:schemeClr val="dk1"/>
                </a:solidFill>
                <a:latin typeface="Arial"/>
                <a:ea typeface="Arial"/>
                <a:cs typeface="Arial"/>
                <a:sym typeface="Arial"/>
              </a:rPr>
              <a:t>34</a:t>
            </a:fld>
            <a:endParaRPr sz="1200">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 targeted inventory can assist your teams identifying what types of data you may want to use to identify students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What assessment or screening data is your school using that could be incorporated into your targeted inventory and part of your request for assistance?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df8a52cb7d_0_4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37</a:t>
            </a:fld>
            <a:endParaRPr sz="1200">
              <a:solidFill>
                <a:schemeClr val="dk1"/>
              </a:solidFill>
              <a:latin typeface="Calibri"/>
              <a:ea typeface="Calibri"/>
              <a:cs typeface="Calibri"/>
              <a:sym typeface="Calibri"/>
            </a:endParaRPr>
          </a:p>
        </p:txBody>
      </p:sp>
      <p:sp>
        <p:nvSpPr>
          <p:cNvPr id="508" name="Google Shape;508;gdf8a52cb7d_0_416: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9" name="Google Shape;509;gdf8a52cb7d_0_4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609600" lvl="0" indent="-609600" algn="l" rtl="0">
              <a:lnSpc>
                <a:spcPct val="80000"/>
              </a:lnSpc>
              <a:spcBef>
                <a:spcPts val="0"/>
              </a:spcBef>
              <a:spcAft>
                <a:spcPts val="0"/>
              </a:spcAft>
              <a:buSzPts val="1400"/>
              <a:buNone/>
            </a:pPr>
            <a:r>
              <a:rPr lang="en-US"/>
              <a:t>An intervention (or set of  interventions) known by all staff and available for students during the school day. </a:t>
            </a:r>
            <a:endParaRPr/>
          </a:p>
          <a:p>
            <a:pPr marL="609600" lvl="0" indent="-609600" algn="l" rtl="0">
              <a:lnSpc>
                <a:spcPct val="80000"/>
              </a:lnSpc>
              <a:spcBef>
                <a:spcPts val="0"/>
              </a:spcBef>
              <a:spcAft>
                <a:spcPts val="0"/>
              </a:spcAft>
              <a:buSzPts val="1400"/>
              <a:buNone/>
            </a:pPr>
            <a:r>
              <a:rPr lang="en-US"/>
              <a:t>Interventions provide additional student support in academic, organizational, and/ or social support areas.</a:t>
            </a:r>
            <a:endParaRPr i="1"/>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df3b3da724_19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df3b3da724_19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df8a4cf82e_33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9" name="Google Shape;189;gdf8a4cf82e_33_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Introduce “To Do” Checklist </a:t>
            </a:r>
            <a:endParaRPr>
              <a:latin typeface="Arial"/>
              <a:ea typeface="Arial"/>
              <a:cs typeface="Arial"/>
              <a:sym typeface="Arial"/>
            </a:endParaRPr>
          </a:p>
        </p:txBody>
      </p:sp>
      <p:sp>
        <p:nvSpPr>
          <p:cNvPr id="190" name="Google Shape;190;gdf8a4cf82e_33_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df3b3da724_19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df3b3da724_19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How do we choose an intervention?  Well…</a:t>
            </a:r>
            <a:endParaRPr/>
          </a:p>
          <a:p>
            <a:pPr marL="0" lvl="0" indent="0" algn="l" rtl="0">
              <a:spcBef>
                <a:spcPts val="0"/>
              </a:spcBef>
              <a:spcAft>
                <a:spcPts val="0"/>
              </a:spcAft>
              <a:buNone/>
            </a:pPr>
            <a:r>
              <a:rPr lang="en-US"/>
              <a:t>Do we close our eyes and throw a dart?  No, we consider the data that shows indicators of risk, we use pre-determined cut-off for tier II interventions, and we match the student’s needs/lagging skills/function with the interventions.  </a:t>
            </a:r>
            <a:endParaRPr/>
          </a:p>
          <a:p>
            <a:pPr marL="0" lvl="0" indent="0" algn="l" rtl="0">
              <a:spcBef>
                <a:spcPts val="0"/>
              </a:spcBef>
              <a:spcAft>
                <a:spcPts val="0"/>
              </a:spcAft>
              <a:buNone/>
            </a:pPr>
            <a:r>
              <a:rPr lang="en-US"/>
              <a:t>Once you have chosen the intervention, you already know what the goals would be and how to track them. This was developed by the Target Level Systems team.</a:t>
            </a: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df3b3da724_19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df3b3da724_19_1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df3b3da724_19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df3b3da724_19_1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gdf3b3da724_19_1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5" name="Google Shape;55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 wonder if we could change these questions to reflect their interventions and potential addition of interventions rather than the process, which we are assuming is in tact before coming to this…Just a thought.</a:t>
            </a:r>
            <a:endParaRPr/>
          </a:p>
        </p:txBody>
      </p:sp>
      <p:sp>
        <p:nvSpPr>
          <p:cNvPr id="556" name="Google Shape;556;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43</a:t>
            </a:fld>
            <a:endParaRPr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3" name="Google Shape;563;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Here’s the really direct connection between academic and behavior within a mtss.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 love this slide, but perhaps could be used in a different way? </a:t>
            </a:r>
            <a:endParaRPr/>
          </a:p>
        </p:txBody>
      </p:sp>
      <p:sp>
        <p:nvSpPr>
          <p:cNvPr id="564" name="Google Shape;564;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44</a:t>
            </a:fld>
            <a:endParaRPr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ALSUP - Assessment of Lagging Skills and Unsolved Problems - Dr. Ross Green</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9" name="Google Shape;579;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46</a:t>
            </a:fld>
            <a:endParaRPr sz="120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f8a52cb7d_0_4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f8a52cb7d_0_4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gdf8a52cb7d_0_4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df8a52cb7d_0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df8a52cb7d_0_4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 name="Google Shape;596;gdf8a52cb7d_0_4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3" name="Google Shape;60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df8a4cf82e_33_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96" name="Google Shape;196;gdf8a4cf82e_33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50</a:t>
            </a:fld>
            <a:endParaRPr sz="1200">
              <a:solidFill>
                <a:schemeClr val="dk1"/>
              </a:solidFill>
              <a:latin typeface="Calibri"/>
              <a:ea typeface="Calibri"/>
              <a:cs typeface="Calibri"/>
              <a:sym typeface="Calibri"/>
            </a:endParaRPr>
          </a:p>
        </p:txBody>
      </p:sp>
      <p:sp>
        <p:nvSpPr>
          <p:cNvPr id="610" name="Google Shape;610;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1" name="Google Shape;61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It is important that staff know what to be looking for in terms of progress to assist in celebrating with the student, staff can support progress in conversations with families, students can feel a sense of pride not just with a check-in person, but with any staff that connects with them regularly.</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df8a52cb7d_0_4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df8a52cb7d_0_4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700" b="1"/>
              <a:t>Yes -</a:t>
            </a:r>
            <a:r>
              <a:rPr lang="en-US" sz="1700"/>
              <a:t> Great work, you may be considering adding another intervention.</a:t>
            </a:r>
            <a:endParaRPr sz="1700"/>
          </a:p>
          <a:p>
            <a:pPr marL="0" lvl="0" indent="0" algn="l" rtl="0">
              <a:lnSpc>
                <a:spcPct val="90000"/>
              </a:lnSpc>
              <a:spcBef>
                <a:spcPts val="1000"/>
              </a:spcBef>
              <a:spcAft>
                <a:spcPts val="0"/>
              </a:spcAft>
              <a:buClr>
                <a:schemeClr val="dk1"/>
              </a:buClr>
              <a:buSzPts val="1100"/>
              <a:buFont typeface="Arial"/>
              <a:buNone/>
            </a:pPr>
            <a:r>
              <a:rPr lang="en-US" sz="1700" b="1"/>
              <a:t>No - </a:t>
            </a:r>
            <a:r>
              <a:rPr lang="en-US" sz="1700"/>
              <a:t>Keep working towards fidelity, implementation takes time.</a:t>
            </a:r>
            <a:endParaRPr sz="100"/>
          </a:p>
          <a:p>
            <a:pPr marL="0" lvl="0" indent="0" algn="l" rtl="0">
              <a:spcBef>
                <a:spcPts val="0"/>
              </a:spcBef>
              <a:spcAft>
                <a:spcPts val="0"/>
              </a:spcAft>
              <a:buNone/>
            </a:pPr>
            <a:endParaRPr/>
          </a:p>
        </p:txBody>
      </p:sp>
      <p:sp>
        <p:nvSpPr>
          <p:cNvPr id="621" name="Google Shape;621;gdf8a52cb7d_0_4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100"/>
              <a:buFont typeface="Arial"/>
              <a:buNone/>
            </a:pPr>
            <a:fld id="{00000000-1234-1234-1234-123412341234}" type="slidenum">
              <a:rPr lang="en-US" sz="1100">
                <a:solidFill>
                  <a:schemeClr val="dk1"/>
                </a:solidFill>
                <a:latin typeface="Arial"/>
                <a:ea typeface="Arial"/>
                <a:cs typeface="Arial"/>
                <a:sym typeface="Arial"/>
              </a:rPr>
              <a:t>52</a:t>
            </a:fld>
            <a:endParaRPr sz="1100">
              <a:solidFill>
                <a:schemeClr val="dk1"/>
              </a:solidFill>
              <a:latin typeface="Arial"/>
              <a:ea typeface="Arial"/>
              <a:cs typeface="Arial"/>
              <a:sym typeface="Arial"/>
            </a:endParaRPr>
          </a:p>
        </p:txBody>
      </p:sp>
      <p:sp>
        <p:nvSpPr>
          <p:cNvPr id="629" name="Google Shape;629;p40:notes"/>
          <p:cNvSpPr/>
          <p:nvPr/>
        </p:nvSpPr>
        <p:spPr>
          <a:xfrm>
            <a:off x="4164013" y="0"/>
            <a:ext cx="3184525" cy="457200"/>
          </a:xfrm>
          <a:prstGeom prst="rect">
            <a:avLst/>
          </a:prstGeom>
          <a:noFill/>
          <a:ln>
            <a:noFill/>
          </a:ln>
        </p:spPr>
        <p:txBody>
          <a:bodyPr spcFirstLastPara="1" wrap="square" lIns="91400" tIns="45700" rIns="91400"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0" name="Google Shape;630;p40:notes"/>
          <p:cNvSpPr/>
          <p:nvPr/>
        </p:nvSpPr>
        <p:spPr>
          <a:xfrm>
            <a:off x="4164013" y="8686800"/>
            <a:ext cx="3184525" cy="457200"/>
          </a:xfrm>
          <a:prstGeom prst="rect">
            <a:avLst/>
          </a:prstGeom>
          <a:noFill/>
          <a:ln>
            <a:noFill/>
          </a:ln>
        </p:spPr>
        <p:txBody>
          <a:bodyPr spcFirstLastPara="1" wrap="square" lIns="90500" tIns="44450" rIns="90500" bIns="44450" anchor="b" anchorCtr="0">
            <a:noAutofit/>
          </a:bodyPr>
          <a:lstStyle/>
          <a:p>
            <a:pPr marL="0" marR="0" lvl="0" indent="0" algn="r" rtl="0">
              <a:spcBef>
                <a:spcPts val="0"/>
              </a:spcBef>
              <a:spcAft>
                <a:spcPts val="0"/>
              </a:spcAft>
              <a:buClr>
                <a:schemeClr val="dk1"/>
              </a:buClr>
              <a:buSzPts val="1300"/>
              <a:buFont typeface="Times New Roman"/>
              <a:buNone/>
            </a:pPr>
            <a:r>
              <a:rPr lang="en-US" sz="1300">
                <a:solidFill>
                  <a:schemeClr val="dk1"/>
                </a:solidFill>
                <a:latin typeface="Times New Roman"/>
                <a:ea typeface="Times New Roman"/>
                <a:cs typeface="Times New Roman"/>
                <a:sym typeface="Times New Roman"/>
              </a:rPr>
              <a:t>3</a:t>
            </a:r>
            <a:endParaRPr sz="1800">
              <a:solidFill>
                <a:schemeClr val="dk1"/>
              </a:solidFill>
              <a:latin typeface="Arial"/>
              <a:ea typeface="Arial"/>
              <a:cs typeface="Arial"/>
              <a:sym typeface="Arial"/>
            </a:endParaRPr>
          </a:p>
        </p:txBody>
      </p:sp>
      <p:sp>
        <p:nvSpPr>
          <p:cNvPr id="631" name="Google Shape;631;p40:notes"/>
          <p:cNvSpPr/>
          <p:nvPr/>
        </p:nvSpPr>
        <p:spPr>
          <a:xfrm>
            <a:off x="0" y="8686800"/>
            <a:ext cx="3184525" cy="457200"/>
          </a:xfrm>
          <a:prstGeom prst="rect">
            <a:avLst/>
          </a:prstGeom>
          <a:noFill/>
          <a:ln>
            <a:noFill/>
          </a:ln>
        </p:spPr>
        <p:txBody>
          <a:bodyPr spcFirstLastPara="1" wrap="square" lIns="91400" tIns="45700" rIns="91400"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2" name="Google Shape;632;p40:notes"/>
          <p:cNvSpPr/>
          <p:nvPr/>
        </p:nvSpPr>
        <p:spPr>
          <a:xfrm>
            <a:off x="0" y="0"/>
            <a:ext cx="3184525" cy="457200"/>
          </a:xfrm>
          <a:prstGeom prst="rect">
            <a:avLst/>
          </a:prstGeom>
          <a:noFill/>
          <a:ln>
            <a:noFill/>
          </a:ln>
        </p:spPr>
        <p:txBody>
          <a:bodyPr spcFirstLastPara="1" wrap="square" lIns="91400" tIns="45700" rIns="91400"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3" name="Google Shape;633;p40:notes"/>
          <p:cNvSpPr>
            <a:spLocks noGrp="1" noRot="1" noChangeAspect="1"/>
          </p:cNvSpPr>
          <p:nvPr>
            <p:ph type="sldImg" idx="2"/>
          </p:nvPr>
        </p:nvSpPr>
        <p:spPr>
          <a:xfrm>
            <a:off x="398463" y="693738"/>
            <a:ext cx="6065837"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4" name="Google Shape;634;p40:notes"/>
          <p:cNvSpPr txBox="1">
            <a:spLocks noGrp="1"/>
          </p:cNvSpPr>
          <p:nvPr>
            <p:ph type="body" idx="1"/>
          </p:nvPr>
        </p:nvSpPr>
        <p:spPr>
          <a:xfrm>
            <a:off x="985838" y="4343400"/>
            <a:ext cx="5029200" cy="4114800"/>
          </a:xfrm>
          <a:prstGeom prst="rect">
            <a:avLst/>
          </a:prstGeom>
          <a:noFill/>
          <a:ln>
            <a:noFill/>
          </a:ln>
        </p:spPr>
        <p:txBody>
          <a:bodyPr spcFirstLastPara="1" wrap="square" lIns="90500" tIns="44450" rIns="90500" bIns="44450" anchor="t" anchorCtr="0">
            <a:noAutofit/>
          </a:bodyPr>
          <a:lstStyle/>
          <a:p>
            <a:pPr marL="0" lvl="0" indent="0" algn="l" rtl="0">
              <a:lnSpc>
                <a:spcPct val="100000"/>
              </a:lnSpc>
              <a:spcBef>
                <a:spcPts val="0"/>
              </a:spcBef>
              <a:spcAft>
                <a:spcPts val="0"/>
              </a:spcAft>
              <a:buSzPts val="1400"/>
              <a:buNone/>
            </a:pPr>
            <a:r>
              <a:rPr lang="en-US"/>
              <a:t>One research-based intervention, CICO, has proven to provide positive student outcomes when implemetnated with fidelity.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Research-based intervention</a:t>
            </a:r>
            <a:endParaRPr/>
          </a:p>
          <a:p>
            <a:pPr marL="0" lvl="0" indent="0" algn="l" rtl="0">
              <a:lnSpc>
                <a:spcPct val="100000"/>
              </a:lnSpc>
              <a:spcBef>
                <a:spcPts val="0"/>
              </a:spcBef>
              <a:spcAft>
                <a:spcPts val="0"/>
              </a:spcAft>
              <a:buSzPts val="1400"/>
              <a:buNone/>
            </a:pPr>
            <a:r>
              <a:rPr lang="en-US"/>
              <a:t>Evidence that school can successfully implement</a:t>
            </a:r>
            <a:endParaRPr/>
          </a:p>
          <a:p>
            <a:pPr marL="0" lvl="0" indent="0" algn="l" rtl="0">
              <a:lnSpc>
                <a:spcPct val="100000"/>
              </a:lnSpc>
              <a:spcBef>
                <a:spcPts val="0"/>
              </a:spcBef>
              <a:spcAft>
                <a:spcPts val="0"/>
              </a:spcAft>
              <a:buSzPts val="1400"/>
              <a:buNone/>
            </a:pPr>
            <a:r>
              <a:rPr lang="en-US"/>
              <a:t>Evidence of decreased problem behavior</a:t>
            </a:r>
            <a:endParaRPr/>
          </a:p>
          <a:p>
            <a:pPr marL="0" lvl="0" indent="0" algn="l" rtl="0">
              <a:lnSpc>
                <a:spcPct val="100000"/>
              </a:lnSpc>
              <a:spcBef>
                <a:spcPts val="0"/>
              </a:spcBef>
              <a:spcAft>
                <a:spcPts val="0"/>
              </a:spcAft>
              <a:buSzPts val="1400"/>
              <a:buNone/>
            </a:pPr>
            <a:r>
              <a:rPr lang="en-US"/>
              <a:t>Effective for 60-75% of students in need of Targeted supports</a:t>
            </a:r>
            <a:endParaRPr/>
          </a:p>
          <a:p>
            <a:pPr marL="0" lvl="0" indent="0" algn="l" rtl="0">
              <a:lnSpc>
                <a:spcPct val="100000"/>
              </a:lnSpc>
              <a:spcBef>
                <a:spcPts val="0"/>
              </a:spcBef>
              <a:spcAft>
                <a:spcPts val="0"/>
              </a:spcAft>
              <a:buSzPts val="1400"/>
              <a:buNone/>
            </a:pPr>
            <a:r>
              <a:rPr lang="en-US"/>
              <a:t>Less effective for students who do not find adult attention reinforcing, but research is promising!</a:t>
            </a: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US" sz="1200">
                <a:solidFill>
                  <a:schemeClr val="dk1"/>
                </a:solidFill>
                <a:latin typeface="Arial"/>
                <a:ea typeface="Arial"/>
                <a:cs typeface="Arial"/>
                <a:sym typeface="Arial"/>
              </a:rPr>
              <a:t>55</a:t>
            </a:fld>
            <a:endParaRPr sz="1200">
              <a:solidFill>
                <a:schemeClr val="dk1"/>
              </a:solidFill>
              <a:latin typeface="Arial"/>
              <a:ea typeface="Arial"/>
              <a:cs typeface="Arial"/>
              <a:sym typeface="Arial"/>
            </a:endParaRPr>
          </a:p>
        </p:txBody>
      </p:sp>
      <p:sp>
        <p:nvSpPr>
          <p:cNvPr id="671" name="Google Shape;671;p43:notes"/>
          <p:cNvSpPr txBox="1"/>
          <p:nvPr/>
        </p:nvSpPr>
        <p:spPr>
          <a:xfrm>
            <a:off x="3884027" y="8684926"/>
            <a:ext cx="2972421" cy="4575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US" sz="1200">
                <a:solidFill>
                  <a:schemeClr val="dk1"/>
                </a:solidFill>
                <a:latin typeface="Arial"/>
                <a:ea typeface="Arial"/>
                <a:cs typeface="Arial"/>
                <a:sym typeface="Arial"/>
              </a:rPr>
              <a:t>55</a:t>
            </a:fld>
            <a:endParaRPr sz="1200">
              <a:solidFill>
                <a:schemeClr val="dk1"/>
              </a:solidFill>
              <a:latin typeface="Arial"/>
              <a:ea typeface="Arial"/>
              <a:cs typeface="Arial"/>
              <a:sym typeface="Arial"/>
            </a:endParaRPr>
          </a:p>
        </p:txBody>
      </p:sp>
      <p:sp>
        <p:nvSpPr>
          <p:cNvPr id="672" name="Google Shape;67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3" name="Google Shape;67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to review this in slide show so you can see that it is animated.</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8" name="Google Shape;68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SzPts val="1400"/>
              <a:buNone/>
            </a:pPr>
            <a:r>
              <a:rPr lang="en-US"/>
              <a:t>Distance learning - Work completion</a:t>
            </a:r>
            <a:endParaRPr/>
          </a:p>
          <a:p>
            <a:pPr marL="457200" lvl="1" indent="0" algn="l" rtl="0">
              <a:lnSpc>
                <a:spcPct val="100000"/>
              </a:lnSpc>
              <a:spcBef>
                <a:spcPts val="0"/>
              </a:spcBef>
              <a:spcAft>
                <a:spcPts val="0"/>
              </a:spcAft>
              <a:buSzPts val="1400"/>
              <a:buNone/>
            </a:pPr>
            <a:r>
              <a:rPr lang="en-US"/>
              <a:t>Engaging in virtual environment without interrupting/disrupting others </a:t>
            </a:r>
            <a:endParaRPr/>
          </a:p>
          <a:p>
            <a:pPr marL="457200" lvl="1" indent="0" algn="l" rtl="0">
              <a:lnSpc>
                <a:spcPct val="100000"/>
              </a:lnSpc>
              <a:spcBef>
                <a:spcPts val="0"/>
              </a:spcBef>
              <a:spcAft>
                <a:spcPts val="0"/>
              </a:spcAft>
              <a:buSzPts val="1400"/>
              <a:buNone/>
            </a:pPr>
            <a:r>
              <a:rPr lang="en-US"/>
              <a:t>Showing up for virtual learning/attendance</a:t>
            </a:r>
            <a:endParaRPr/>
          </a:p>
          <a:p>
            <a:pPr marL="457200" lvl="1" indent="0" algn="l" rtl="0">
              <a:lnSpc>
                <a:spcPct val="100000"/>
              </a:lnSpc>
              <a:spcBef>
                <a:spcPts val="0"/>
              </a:spcBef>
              <a:spcAft>
                <a:spcPts val="0"/>
              </a:spcAft>
              <a:buSzPts val="1400"/>
              <a:buNone/>
            </a:pPr>
            <a:r>
              <a:rPr lang="en-US"/>
              <a:t>Participating in learning and social interactions</a:t>
            </a:r>
            <a:endParaRPr/>
          </a:p>
          <a:p>
            <a:pPr marL="457200" lvl="1" indent="0" algn="l" rtl="0">
              <a:lnSpc>
                <a:spcPct val="100000"/>
              </a:lnSpc>
              <a:spcBef>
                <a:spcPts val="0"/>
              </a:spcBef>
              <a:spcAft>
                <a:spcPts val="0"/>
              </a:spcAft>
              <a:buSzPts val="1400"/>
              <a:buNone/>
            </a:pPr>
            <a:r>
              <a:rPr lang="en-US"/>
              <a:t>Checking in and out with family member</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Sherry</a:t>
            </a:r>
            <a:endParaRPr/>
          </a:p>
        </p:txBody>
      </p:sp>
      <p:sp>
        <p:nvSpPr>
          <p:cNvPr id="702" name="Google Shape;70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df8a52cb7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df8a52cb7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Why was the Enhancing your Targeted Interventions added?</a:t>
            </a:r>
            <a:endParaRPr/>
          </a:p>
        </p:txBody>
      </p:sp>
      <p:sp>
        <p:nvSpPr>
          <p:cNvPr id="205" name="Google Shape;205;gdf8a52cb7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6" name="Google Shape;71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23" name="Google Shape;72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Char char="•"/>
            </a:pPr>
            <a:r>
              <a:rPr lang="en-US" sz="1200"/>
              <a:t> Assess current status and fidelity of implementation (school-wide)</a:t>
            </a:r>
            <a:endParaRPr/>
          </a:p>
          <a:p>
            <a:pPr marL="0" lvl="0" indent="0" algn="l" rtl="0">
              <a:lnSpc>
                <a:spcPct val="100000"/>
              </a:lnSpc>
              <a:spcBef>
                <a:spcPts val="0"/>
              </a:spcBef>
              <a:spcAft>
                <a:spcPts val="0"/>
              </a:spcAft>
              <a:buClr>
                <a:schemeClr val="dk1"/>
              </a:buClr>
              <a:buSzPts val="1200"/>
              <a:buFont typeface="Arial"/>
              <a:buChar char="•"/>
            </a:pPr>
            <a:r>
              <a:rPr lang="en-US" sz="1200"/>
              <a:t> Assess impact on students</a:t>
            </a:r>
            <a:endParaRPr/>
          </a:p>
          <a:p>
            <a:pPr marL="0" lvl="0" indent="0" algn="l" rtl="0">
              <a:lnSpc>
                <a:spcPct val="100000"/>
              </a:lnSpc>
              <a:spcBef>
                <a:spcPts val="0"/>
              </a:spcBef>
              <a:spcAft>
                <a:spcPts val="0"/>
              </a:spcAft>
              <a:buClr>
                <a:schemeClr val="dk1"/>
              </a:buClr>
              <a:buSzPts val="1200"/>
              <a:buFont typeface="Arial"/>
              <a:buChar char="•"/>
            </a:pPr>
            <a:r>
              <a:rPr lang="en-US" sz="1200"/>
              <a:t> Prioritize areas for change</a:t>
            </a:r>
            <a:endParaRPr/>
          </a:p>
          <a:p>
            <a:pPr marL="0" lvl="0" indent="0" algn="l" rtl="0">
              <a:lnSpc>
                <a:spcPct val="100000"/>
              </a:lnSpc>
              <a:spcBef>
                <a:spcPts val="0"/>
              </a:spcBef>
              <a:spcAft>
                <a:spcPts val="0"/>
              </a:spcAft>
              <a:buClr>
                <a:schemeClr val="dk1"/>
              </a:buClr>
              <a:buSzPts val="1200"/>
              <a:buFont typeface="Arial"/>
              <a:buChar char="•"/>
            </a:pPr>
            <a:r>
              <a:rPr lang="en-US" sz="1200"/>
              <a:t> Acknowledge incremental success along the way</a:t>
            </a:r>
            <a:endParaRPr/>
          </a:p>
          <a:p>
            <a:pPr marL="0" lvl="0" indent="0" algn="l" rtl="0">
              <a:lnSpc>
                <a:spcPct val="100000"/>
              </a:lnSpc>
              <a:spcBef>
                <a:spcPts val="0"/>
              </a:spcBef>
              <a:spcAft>
                <a:spcPts val="0"/>
              </a:spcAft>
              <a:buClr>
                <a:schemeClr val="dk1"/>
              </a:buClr>
              <a:buSzPts val="1200"/>
              <a:buFont typeface="Arial"/>
              <a:buChar char="•"/>
            </a:pPr>
            <a:r>
              <a:rPr lang="en-US" sz="1200"/>
              <a:t> Show staff you value and use their input to make changes (SAS)</a:t>
            </a:r>
            <a:endParaRPr/>
          </a:p>
          <a:p>
            <a:pPr marL="0" lvl="0" indent="0" algn="l" rtl="0">
              <a:lnSpc>
                <a:spcPct val="100000"/>
              </a:lnSpc>
              <a:spcBef>
                <a:spcPts val="0"/>
              </a:spcBef>
              <a:spcAft>
                <a:spcPts val="0"/>
              </a:spcAft>
              <a:buClr>
                <a:schemeClr val="dk1"/>
              </a:buClr>
              <a:buSzPts val="1200"/>
              <a:buFont typeface="Arial"/>
              <a:buChar char="•"/>
            </a:pPr>
            <a:r>
              <a:rPr lang="en-US" sz="1200"/>
              <a:t> Reward staff and student performance</a:t>
            </a:r>
            <a:endParaRPr/>
          </a:p>
          <a:p>
            <a:pPr marL="0" lvl="0" indent="0" algn="l" rtl="0">
              <a:lnSpc>
                <a:spcPct val="100000"/>
              </a:lnSpc>
              <a:spcBef>
                <a:spcPts val="0"/>
              </a:spcBef>
              <a:spcAft>
                <a:spcPts val="0"/>
              </a:spcAft>
              <a:buClr>
                <a:schemeClr val="dk1"/>
              </a:buClr>
              <a:buSzPts val="1200"/>
              <a:buFont typeface="Arial"/>
              <a:buChar char="•"/>
            </a:pPr>
            <a:r>
              <a:rPr lang="en-US" sz="1200"/>
              <a:t> Determine breaks between “roll-outs”</a:t>
            </a:r>
            <a:endParaRPr sz="1200"/>
          </a:p>
          <a:p>
            <a:pPr marL="0" lvl="0" indent="0" algn="l" rtl="0">
              <a:lnSpc>
                <a:spcPct val="100000"/>
              </a:lnSpc>
              <a:spcBef>
                <a:spcPts val="0"/>
              </a:spcBef>
              <a:spcAft>
                <a:spcPts val="0"/>
              </a:spcAft>
              <a:buClr>
                <a:schemeClr val="dk1"/>
              </a:buClr>
              <a:buSzPts val="1200"/>
              <a:buFont typeface="Arial"/>
              <a:buChar char="•"/>
            </a:pPr>
            <a:r>
              <a:rPr lang="en-US" sz="1200"/>
              <a:t> Share results with stakeholders</a:t>
            </a:r>
            <a:endParaRPr/>
          </a:p>
          <a:p>
            <a:pPr marL="0" lvl="0" indent="0" algn="l" rtl="0">
              <a:lnSpc>
                <a:spcPct val="100000"/>
              </a:lnSpc>
              <a:spcBef>
                <a:spcPts val="0"/>
              </a:spcBef>
              <a:spcAft>
                <a:spcPts val="0"/>
              </a:spcAft>
              <a:buClr>
                <a:schemeClr val="dk1"/>
              </a:buClr>
              <a:buSzPts val="1200"/>
              <a:buFont typeface="Arial"/>
              <a:buNone/>
            </a:pPr>
            <a:endParaRPr sz="1200"/>
          </a:p>
          <a:p>
            <a:pPr marL="0" lvl="0" indent="0" algn="l" rtl="0">
              <a:lnSpc>
                <a:spcPct val="100000"/>
              </a:lnSpc>
              <a:spcBef>
                <a:spcPts val="0"/>
              </a:spcBef>
              <a:spcAft>
                <a:spcPts val="0"/>
              </a:spcAft>
              <a:buSzPts val="1400"/>
              <a:buNone/>
            </a:pPr>
            <a:endParaRPr/>
          </a:p>
        </p:txBody>
      </p:sp>
      <p:sp>
        <p:nvSpPr>
          <p:cNvPr id="724" name="Google Shape;724;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61</a:t>
            </a:fld>
            <a:endParaRPr sz="1200">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Another question to consider if you have all of the components in place is are these interventions successful?</a:t>
            </a:r>
            <a:endParaRPr/>
          </a:p>
          <a:p>
            <a:pPr marL="0" lvl="0" indent="0" algn="l" rtl="0">
              <a:lnSpc>
                <a:spcPct val="100000"/>
              </a:lnSpc>
              <a:spcBef>
                <a:spcPts val="0"/>
              </a:spcBef>
              <a:spcAft>
                <a:spcPts val="0"/>
              </a:spcAft>
              <a:buClr>
                <a:schemeClr val="dk1"/>
              </a:buClr>
              <a:buSzPts val="1200"/>
              <a:buFont typeface="Calibri"/>
              <a:buNone/>
            </a:pPr>
            <a:r>
              <a:rPr lang="en-US"/>
              <a:t>If not, here are some things to consider.</a:t>
            </a:r>
            <a:endParaRPr/>
          </a:p>
          <a:p>
            <a:pPr marL="0" lvl="0" indent="0" algn="l" rtl="0">
              <a:lnSpc>
                <a:spcPct val="100000"/>
              </a:lnSpc>
              <a:spcBef>
                <a:spcPts val="0"/>
              </a:spcBef>
              <a:spcAft>
                <a:spcPts val="0"/>
              </a:spcAft>
              <a:buClr>
                <a:schemeClr val="dk1"/>
              </a:buClr>
              <a:buSzPts val="1200"/>
              <a:buFont typeface="Calibri"/>
              <a:buNone/>
            </a:pPr>
            <a:r>
              <a:rPr lang="en-US"/>
              <a:t>Fidelity - the degree to which the intervention is delivered as intended.  Research tells us that this significantly improves student outcomes.  An example might be, if a student’s identified function is adult attention and they have a CICO, are they happening at the right time and consistently?  </a:t>
            </a:r>
            <a:endParaRPr/>
          </a:p>
          <a:p>
            <a:pPr marL="0" lvl="0" indent="0" algn="l" rtl="0">
              <a:lnSpc>
                <a:spcPct val="100000"/>
              </a:lnSpc>
              <a:spcBef>
                <a:spcPts val="0"/>
              </a:spcBef>
              <a:spcAft>
                <a:spcPts val="0"/>
              </a:spcAft>
              <a:buClr>
                <a:schemeClr val="dk1"/>
              </a:buClr>
              <a:buSzPts val="1200"/>
              <a:buFont typeface="Calibri"/>
              <a:buNone/>
            </a:pPr>
            <a:r>
              <a:rPr lang="en-US"/>
              <a:t>Lack of buy-in - I had a teacher who refused to circle the points for a child after their class so the para was doing the circling but had not been trained on definitions and criteria which resulted in inconsistencies and lack of buy-in from the child.</a:t>
            </a:r>
            <a:endParaRPr/>
          </a:p>
          <a:p>
            <a:pPr marL="0" lvl="0" indent="0" algn="l" rtl="0">
              <a:lnSpc>
                <a:spcPct val="100000"/>
              </a:lnSpc>
              <a:spcBef>
                <a:spcPts val="0"/>
              </a:spcBef>
              <a:spcAft>
                <a:spcPts val="0"/>
              </a:spcAft>
              <a:buClr>
                <a:schemeClr val="dk1"/>
              </a:buClr>
              <a:buSzPts val="1200"/>
              <a:buFont typeface="Calibri"/>
              <a:buNone/>
            </a:pPr>
            <a:r>
              <a:rPr lang="en-US"/>
              <a:t>Administrators are a key piece in intervention success - carving out time for resources to be available, making certain there is a back-up plan, and speaking regularly to the impact interventions have on student success.</a:t>
            </a:r>
            <a:endParaRPr/>
          </a:p>
          <a:p>
            <a:pPr marL="0" lvl="0" indent="0" algn="l" rtl="0">
              <a:lnSpc>
                <a:spcPct val="100000"/>
              </a:lnSpc>
              <a:spcBef>
                <a:spcPts val="0"/>
              </a:spcBef>
              <a:spcAft>
                <a:spcPts val="0"/>
              </a:spcAft>
              <a:buClr>
                <a:schemeClr val="dk1"/>
              </a:buClr>
              <a:buSzPts val="1200"/>
              <a:buFont typeface="Calibri"/>
              <a:buNone/>
            </a:pPr>
            <a:r>
              <a:rPr lang="en-US"/>
              <a:t>Contextual fit is important - do the interventions match the school environment.  Are the interventions in line with your school-wide expectations and your goals for that child.</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e0c8ba4318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e0c8ba4318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ge0c8ba4318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4" name="Google Shape;764;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df8a52cb7d_0_4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100"/>
              <a:buFont typeface="Arial"/>
              <a:buNone/>
            </a:pPr>
            <a:fld id="{00000000-1234-1234-1234-123412341234}" type="slidenum">
              <a:rPr lang="en-US" sz="1100" b="0" i="0" u="none" strike="noStrike" cap="none">
                <a:solidFill>
                  <a:schemeClr val="dk1"/>
                </a:solidFill>
                <a:latin typeface="Arial"/>
                <a:ea typeface="Arial"/>
                <a:cs typeface="Arial"/>
                <a:sym typeface="Arial"/>
              </a:rPr>
              <a:t>67</a:t>
            </a:fld>
            <a:endParaRPr sz="1100" b="0" i="0" u="none" strike="noStrike" cap="none">
              <a:solidFill>
                <a:schemeClr val="dk1"/>
              </a:solidFill>
              <a:latin typeface="Arial"/>
              <a:ea typeface="Arial"/>
              <a:cs typeface="Arial"/>
              <a:sym typeface="Arial"/>
            </a:endParaRPr>
          </a:p>
        </p:txBody>
      </p:sp>
      <p:sp>
        <p:nvSpPr>
          <p:cNvPr id="771" name="Google Shape;771;gdf8a52cb7d_0_458:notes"/>
          <p:cNvSpPr/>
          <p:nvPr/>
        </p:nvSpPr>
        <p:spPr>
          <a:xfrm>
            <a:off x="4164013" y="0"/>
            <a:ext cx="3184500" cy="457200"/>
          </a:xfrm>
          <a:prstGeom prst="rect">
            <a:avLst/>
          </a:prstGeom>
          <a:noFill/>
          <a:ln>
            <a:noFill/>
          </a:ln>
        </p:spPr>
        <p:txBody>
          <a:bodyPr spcFirstLastPara="1" wrap="square" lIns="91400" tIns="45700" rIns="91400" bIns="45700" anchor="ctr" anchorCtr="0">
            <a:noAutofit/>
          </a:bodyPr>
          <a:lstStyle/>
          <a:p>
            <a:pPr marL="0" marR="0" lvl="0" indent="0" algn="l" rtl="0">
              <a:spcBef>
                <a:spcPts val="0"/>
              </a:spcBef>
              <a:spcAft>
                <a:spcPts val="0"/>
              </a:spcAft>
              <a:buClr>
                <a:schemeClr val="dk1"/>
              </a:buClr>
              <a:buSzPts val="1800"/>
              <a:buFont typeface="Arial"/>
              <a:buNone/>
            </a:pPr>
            <a:endParaRPr sz="1800" b="0" u="none">
              <a:solidFill>
                <a:schemeClr val="dk1"/>
              </a:solidFill>
              <a:latin typeface="Arial"/>
              <a:ea typeface="Arial"/>
              <a:cs typeface="Arial"/>
              <a:sym typeface="Arial"/>
            </a:endParaRPr>
          </a:p>
        </p:txBody>
      </p:sp>
      <p:sp>
        <p:nvSpPr>
          <p:cNvPr id="772" name="Google Shape;772;gdf8a52cb7d_0_458:notes"/>
          <p:cNvSpPr/>
          <p:nvPr/>
        </p:nvSpPr>
        <p:spPr>
          <a:xfrm>
            <a:off x="4164013" y="8686800"/>
            <a:ext cx="3184500" cy="457200"/>
          </a:xfrm>
          <a:prstGeom prst="rect">
            <a:avLst/>
          </a:prstGeom>
          <a:noFill/>
          <a:ln>
            <a:noFill/>
          </a:ln>
        </p:spPr>
        <p:txBody>
          <a:bodyPr spcFirstLastPara="1" wrap="square" lIns="90500" tIns="44450" rIns="90500" bIns="44450" anchor="b" anchorCtr="0">
            <a:noAutofit/>
          </a:bodyPr>
          <a:lstStyle/>
          <a:p>
            <a:pPr marL="0" marR="0" lvl="0" indent="0" algn="r" rtl="0">
              <a:spcBef>
                <a:spcPts val="0"/>
              </a:spcBef>
              <a:spcAft>
                <a:spcPts val="0"/>
              </a:spcAft>
              <a:buClr>
                <a:schemeClr val="dk1"/>
              </a:buClr>
              <a:buSzPts val="1300"/>
              <a:buFont typeface="Times New Roman"/>
              <a:buNone/>
            </a:pPr>
            <a:r>
              <a:rPr lang="en-US" sz="1300" b="0" u="none">
                <a:solidFill>
                  <a:schemeClr val="dk1"/>
                </a:solidFill>
                <a:latin typeface="Times New Roman"/>
                <a:ea typeface="Times New Roman"/>
                <a:cs typeface="Times New Roman"/>
                <a:sym typeface="Times New Roman"/>
              </a:rPr>
              <a:t>3</a:t>
            </a:r>
            <a:endParaRPr sz="1800">
              <a:solidFill>
                <a:schemeClr val="dk1"/>
              </a:solidFill>
              <a:latin typeface="Arial"/>
              <a:ea typeface="Arial"/>
              <a:cs typeface="Arial"/>
              <a:sym typeface="Arial"/>
            </a:endParaRPr>
          </a:p>
        </p:txBody>
      </p:sp>
      <p:sp>
        <p:nvSpPr>
          <p:cNvPr id="773" name="Google Shape;773;gdf8a52cb7d_0_458:notes"/>
          <p:cNvSpPr/>
          <p:nvPr/>
        </p:nvSpPr>
        <p:spPr>
          <a:xfrm>
            <a:off x="0" y="8686800"/>
            <a:ext cx="3184500" cy="457200"/>
          </a:xfrm>
          <a:prstGeom prst="rect">
            <a:avLst/>
          </a:prstGeom>
          <a:noFill/>
          <a:ln>
            <a:noFill/>
          </a:ln>
        </p:spPr>
        <p:txBody>
          <a:bodyPr spcFirstLastPara="1" wrap="square" lIns="91400" tIns="45700" rIns="91400" bIns="45700" anchor="ctr" anchorCtr="0">
            <a:noAutofit/>
          </a:bodyPr>
          <a:lstStyle/>
          <a:p>
            <a:pPr marL="0" marR="0" lvl="0" indent="0" algn="l" rtl="0">
              <a:spcBef>
                <a:spcPts val="0"/>
              </a:spcBef>
              <a:spcAft>
                <a:spcPts val="0"/>
              </a:spcAft>
              <a:buClr>
                <a:schemeClr val="dk1"/>
              </a:buClr>
              <a:buSzPts val="1800"/>
              <a:buFont typeface="Arial"/>
              <a:buNone/>
            </a:pPr>
            <a:endParaRPr sz="1800" b="0" u="none">
              <a:solidFill>
                <a:schemeClr val="dk1"/>
              </a:solidFill>
              <a:latin typeface="Arial"/>
              <a:ea typeface="Arial"/>
              <a:cs typeface="Arial"/>
              <a:sym typeface="Arial"/>
            </a:endParaRPr>
          </a:p>
        </p:txBody>
      </p:sp>
      <p:sp>
        <p:nvSpPr>
          <p:cNvPr id="774" name="Google Shape;774;gdf8a52cb7d_0_458:notes"/>
          <p:cNvSpPr/>
          <p:nvPr/>
        </p:nvSpPr>
        <p:spPr>
          <a:xfrm>
            <a:off x="0" y="0"/>
            <a:ext cx="3184500" cy="457200"/>
          </a:xfrm>
          <a:prstGeom prst="rect">
            <a:avLst/>
          </a:prstGeom>
          <a:noFill/>
          <a:ln>
            <a:noFill/>
          </a:ln>
        </p:spPr>
        <p:txBody>
          <a:bodyPr spcFirstLastPara="1" wrap="square" lIns="91400" tIns="45700" rIns="91400" bIns="45700" anchor="ctr" anchorCtr="0">
            <a:noAutofit/>
          </a:bodyPr>
          <a:lstStyle/>
          <a:p>
            <a:pPr marL="0" marR="0" lvl="0" indent="0" algn="l" rtl="0">
              <a:spcBef>
                <a:spcPts val="0"/>
              </a:spcBef>
              <a:spcAft>
                <a:spcPts val="0"/>
              </a:spcAft>
              <a:buClr>
                <a:schemeClr val="dk1"/>
              </a:buClr>
              <a:buSzPts val="1800"/>
              <a:buFont typeface="Arial"/>
              <a:buNone/>
            </a:pPr>
            <a:endParaRPr sz="1800" b="0" u="none">
              <a:solidFill>
                <a:schemeClr val="dk1"/>
              </a:solidFill>
              <a:latin typeface="Arial"/>
              <a:ea typeface="Arial"/>
              <a:cs typeface="Arial"/>
              <a:sym typeface="Arial"/>
            </a:endParaRPr>
          </a:p>
        </p:txBody>
      </p:sp>
      <p:sp>
        <p:nvSpPr>
          <p:cNvPr id="775" name="Google Shape;775;gdf8a52cb7d_0_458:notes"/>
          <p:cNvSpPr>
            <a:spLocks noGrp="1" noRot="1" noChangeAspect="1"/>
          </p:cNvSpPr>
          <p:nvPr>
            <p:ph type="sldImg" idx="2"/>
          </p:nvPr>
        </p:nvSpPr>
        <p:spPr>
          <a:xfrm>
            <a:off x="398463" y="693738"/>
            <a:ext cx="6065700" cy="3413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6" name="Google Shape;776;gdf8a52cb7d_0_458:notes"/>
          <p:cNvSpPr txBox="1">
            <a:spLocks noGrp="1"/>
          </p:cNvSpPr>
          <p:nvPr>
            <p:ph type="body" idx="1"/>
          </p:nvPr>
        </p:nvSpPr>
        <p:spPr>
          <a:xfrm>
            <a:off x="985838" y="4343400"/>
            <a:ext cx="5029200" cy="4114800"/>
          </a:xfrm>
          <a:prstGeom prst="rect">
            <a:avLst/>
          </a:prstGeom>
          <a:noFill/>
          <a:ln>
            <a:noFill/>
          </a:ln>
        </p:spPr>
        <p:txBody>
          <a:bodyPr spcFirstLastPara="1" wrap="square" lIns="90500" tIns="44450" rIns="90500" bIns="44450" anchor="t" anchorCtr="0">
            <a:noAutofit/>
          </a:bodyPr>
          <a:lstStyle/>
          <a:p>
            <a:pPr marL="0" lvl="0" indent="0" algn="l" rtl="0">
              <a:lnSpc>
                <a:spcPct val="100000"/>
              </a:lnSpc>
              <a:spcBef>
                <a:spcPts val="0"/>
              </a:spcBef>
              <a:spcAft>
                <a:spcPts val="0"/>
              </a:spcAft>
              <a:buSzPts val="1400"/>
              <a:buNone/>
            </a:pPr>
            <a:r>
              <a:rPr lang="en-US"/>
              <a:t>SYSTEMS – we may need to shift our systems a bit to accommodate the needs of families and students post-pandemic.  How can we beef up our universal supports or rethink the implementation of targeted supports for all students?  We have to use our DATA (or anticipated data) to proactively keep many students who may be behind from exhausting our available supports or overwhelming referrals for special education.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df8a4cf82e_33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df8a4cf82e_33_2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Cassandra - this link will take you to the word cloud.  Each participant can enter up to 3 different types of data.</a:t>
            </a:r>
            <a:endParaRPr/>
          </a:p>
        </p:txBody>
      </p:sp>
      <p:sp>
        <p:nvSpPr>
          <p:cNvPr id="798" name="Google Shape;798;gdf8a4cf82e_33_2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06" name="Google Shape;80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else?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a:solidFill>
                  <a:schemeClr val="dk1"/>
                </a:solidFill>
                <a:latin typeface="Calibri"/>
                <a:ea typeface="Calibri"/>
                <a:cs typeface="Calibri"/>
                <a:sym typeface="Calibri"/>
              </a:rPr>
              <a:t>All data should serve a purpose </a:t>
            </a:r>
            <a:endParaRPr/>
          </a:p>
          <a:p>
            <a:pPr marL="0" lvl="0" indent="0" algn="l" rtl="0">
              <a:lnSpc>
                <a:spcPct val="100000"/>
              </a:lnSpc>
              <a:spcBef>
                <a:spcPts val="0"/>
              </a:spcBef>
              <a:spcAft>
                <a:spcPts val="0"/>
              </a:spcAft>
              <a:buSzPts val="1400"/>
              <a:buNone/>
            </a:pPr>
            <a:r>
              <a:rPr lang="en-US" sz="1100">
                <a:solidFill>
                  <a:schemeClr val="dk1"/>
                </a:solidFill>
                <a:latin typeface="Calibri"/>
                <a:ea typeface="Calibri"/>
                <a:cs typeface="Calibri"/>
                <a:sym typeface="Calibri"/>
              </a:rPr>
              <a:t>Collect data with fidelity </a:t>
            </a:r>
            <a:endParaRPr/>
          </a:p>
          <a:p>
            <a:pPr marL="0" lvl="0" indent="0" algn="l" rtl="0">
              <a:lnSpc>
                <a:spcPct val="100000"/>
              </a:lnSpc>
              <a:spcBef>
                <a:spcPts val="0"/>
              </a:spcBef>
              <a:spcAft>
                <a:spcPts val="0"/>
              </a:spcAft>
              <a:buSzPts val="1400"/>
              <a:buNone/>
            </a:pPr>
            <a:r>
              <a:rPr lang="en-US" sz="1100">
                <a:solidFill>
                  <a:schemeClr val="dk1"/>
                </a:solidFill>
                <a:latin typeface="Calibri"/>
                <a:ea typeface="Calibri"/>
                <a:cs typeface="Calibri"/>
                <a:sym typeface="Calibri"/>
              </a:rPr>
              <a:t>Be prompt about looking at data and acting upon it </a:t>
            </a:r>
            <a:endParaRPr/>
          </a:p>
          <a:p>
            <a:pPr marL="0" lvl="0" indent="0" algn="l" rtl="0">
              <a:lnSpc>
                <a:spcPct val="100000"/>
              </a:lnSpc>
              <a:spcBef>
                <a:spcPts val="0"/>
              </a:spcBef>
              <a:spcAft>
                <a:spcPts val="0"/>
              </a:spcAft>
              <a:buSzPts val="1400"/>
              <a:buNone/>
            </a:pPr>
            <a:r>
              <a:rPr lang="en-US" sz="1100">
                <a:solidFill>
                  <a:schemeClr val="dk1"/>
                </a:solidFill>
                <a:latin typeface="Calibri"/>
                <a:ea typeface="Calibri"/>
                <a:cs typeface="Calibri"/>
                <a:sym typeface="Calibri"/>
              </a:rPr>
              <a:t>Use multiple sources of data to confirm what you see </a:t>
            </a:r>
            <a:endParaRPr/>
          </a:p>
          <a:p>
            <a:pPr marL="0" lvl="0" indent="0" algn="l" rtl="0">
              <a:lnSpc>
                <a:spcPct val="100000"/>
              </a:lnSpc>
              <a:spcBef>
                <a:spcPts val="0"/>
              </a:spcBef>
              <a:spcAft>
                <a:spcPts val="0"/>
              </a:spcAft>
              <a:buSzPts val="1400"/>
              <a:buNone/>
            </a:pPr>
            <a:r>
              <a:rPr lang="en-US" sz="1100">
                <a:solidFill>
                  <a:schemeClr val="dk1"/>
                </a:solidFill>
                <a:latin typeface="Calibri"/>
                <a:ea typeface="Calibri"/>
                <a:cs typeface="Calibri"/>
                <a:sym typeface="Calibri"/>
              </a:rPr>
              <a:t>Use data to support, not punish </a:t>
            </a:r>
            <a:endParaRPr/>
          </a:p>
          <a:p>
            <a:pPr marL="0" lvl="0" indent="0" algn="l" rtl="0">
              <a:lnSpc>
                <a:spcPct val="100000"/>
              </a:lnSpc>
              <a:spcBef>
                <a:spcPts val="0"/>
              </a:spcBef>
              <a:spcAft>
                <a:spcPts val="0"/>
              </a:spcAft>
              <a:buSzPts val="1400"/>
              <a:buNone/>
            </a:pPr>
            <a:endParaRPr/>
          </a:p>
        </p:txBody>
      </p:sp>
      <p:sp>
        <p:nvSpPr>
          <p:cNvPr id="807" name="Google Shape;80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69</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df3b3da724_19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df3b3da724_19_2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modify this</a:t>
            </a:r>
            <a:endParaRPr/>
          </a:p>
        </p:txBody>
      </p:sp>
      <p:sp>
        <p:nvSpPr>
          <p:cNvPr id="213" name="Google Shape;213;gdf3b3da724_19_2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20" name="Google Shape;82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Green Circle to remind all participants that while a student may be receiving targeted or intensive interventions, all students still have access to universal supports! </a:t>
            </a:r>
            <a:endParaRPr/>
          </a:p>
        </p:txBody>
      </p:sp>
      <p:sp>
        <p:nvSpPr>
          <p:cNvPr id="821" name="Google Shape;82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70</a:t>
            </a:fld>
            <a:endParaRPr sz="1200">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3" name="Google Shape;83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0" name="Google Shape;84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Consider Universal Screening!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Ask and connect: what types of universal screeners do people use for academics?</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9" name="Google Shape;84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 we already said, we’re doing a multitude of screenings in schools anyway. Just like with our other screenings, early identification leads to early intervention. Using formalized screening measures allows schools to select interventions that are based on results of rating scales rather than guesses.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Screening allows us to be objective.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Matching interventions to what is going on with the student.  A simplistic example would be supporting a shy, withdrawn student with a standard CICO intervention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Academic Success is linked with social and behavioral skills</a:t>
            </a:r>
            <a:endParaRPr/>
          </a:p>
          <a:p>
            <a:pPr marL="0" lvl="0" indent="0" algn="l" rtl="0">
              <a:lnSpc>
                <a:spcPct val="100000"/>
              </a:lnSpc>
              <a:spcBef>
                <a:spcPts val="0"/>
              </a:spcBef>
              <a:spcAft>
                <a:spcPts val="0"/>
              </a:spcAft>
              <a:buSzPts val="1400"/>
              <a:buNone/>
            </a:pPr>
            <a:endParaRPr sz="800"/>
          </a:p>
          <a:p>
            <a:pPr marL="0" lvl="0" indent="0" algn="l" rtl="0">
              <a:lnSpc>
                <a:spcPct val="100000"/>
              </a:lnSpc>
              <a:spcBef>
                <a:spcPts val="0"/>
              </a:spcBef>
              <a:spcAft>
                <a:spcPts val="0"/>
              </a:spcAft>
              <a:buSzPts val="1400"/>
              <a:buNone/>
            </a:pPr>
            <a:r>
              <a:rPr lang="en-US"/>
              <a:t>Early identification with intervention can decrease the likelihood of academic failure</a:t>
            </a:r>
            <a:endParaRPr/>
          </a:p>
          <a:p>
            <a:pPr marL="0" lvl="0" indent="0" algn="l" rtl="0">
              <a:lnSpc>
                <a:spcPct val="100000"/>
              </a:lnSpc>
              <a:spcBef>
                <a:spcPts val="0"/>
              </a:spcBef>
              <a:spcAft>
                <a:spcPts val="0"/>
              </a:spcAft>
              <a:buSzPts val="1400"/>
              <a:buNone/>
            </a:pPr>
            <a:endParaRPr sz="800"/>
          </a:p>
          <a:p>
            <a:pPr marL="0" lvl="0" indent="0" algn="l" rtl="0">
              <a:lnSpc>
                <a:spcPct val="100000"/>
              </a:lnSpc>
              <a:spcBef>
                <a:spcPts val="0"/>
              </a:spcBef>
              <a:spcAft>
                <a:spcPts val="0"/>
              </a:spcAft>
              <a:buSzPts val="1400"/>
              <a:buNone/>
            </a:pPr>
            <a:r>
              <a:rPr lang="en-US"/>
              <a:t>Preventive supports reduce the need for more intensive supports later</a:t>
            </a:r>
            <a:endParaRPr/>
          </a:p>
          <a:p>
            <a:pPr marL="0" lvl="0" indent="0" algn="l" rtl="0">
              <a:lnSpc>
                <a:spcPct val="100000"/>
              </a:lnSpc>
              <a:spcBef>
                <a:spcPts val="0"/>
              </a:spcBef>
              <a:spcAft>
                <a:spcPts val="0"/>
              </a:spcAft>
              <a:buSzPts val="1400"/>
              <a:buNone/>
            </a:pPr>
            <a:endParaRPr/>
          </a:p>
        </p:txBody>
      </p:sp>
      <p:sp>
        <p:nvSpPr>
          <p:cNvPr id="850" name="Google Shape;85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73</a:t>
            </a:fld>
            <a:endParaRPr sz="1200">
              <a:solidFill>
                <a:schemeClr val="dk1"/>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57" name="Google Shape;85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60000"/>
              </a:lnSpc>
              <a:spcBef>
                <a:spcPts val="0"/>
              </a:spcBef>
              <a:spcAft>
                <a:spcPts val="0"/>
              </a:spcAft>
              <a:buSzPts val="1400"/>
              <a:buNone/>
            </a:pPr>
            <a:r>
              <a:rPr lang="en-US" sz="1700"/>
              <a:t>More students labeled EBD are not eligible for special ed (1% nationally).  </a:t>
            </a:r>
            <a:endParaRPr/>
          </a:p>
          <a:p>
            <a:pPr marL="0" lvl="0" indent="0" algn="l" rtl="0">
              <a:lnSpc>
                <a:spcPct val="60000"/>
              </a:lnSpc>
              <a:spcBef>
                <a:spcPts val="0"/>
              </a:spcBef>
              <a:spcAft>
                <a:spcPts val="0"/>
              </a:spcAft>
              <a:buSzPts val="1400"/>
              <a:buNone/>
            </a:pPr>
            <a:r>
              <a:rPr lang="en-US" sz="1700"/>
              <a:t>But EBD still have needs must be identified and addressed for academic success.  </a:t>
            </a:r>
            <a:endParaRPr/>
          </a:p>
          <a:p>
            <a:pPr marL="0" lvl="0" indent="0" algn="l" rtl="0">
              <a:lnSpc>
                <a:spcPct val="60000"/>
              </a:lnSpc>
              <a:spcBef>
                <a:spcPts val="0"/>
              </a:spcBef>
              <a:spcAft>
                <a:spcPts val="0"/>
              </a:spcAft>
              <a:buClr>
                <a:schemeClr val="dk1"/>
              </a:buClr>
              <a:buSzPts val="1700"/>
              <a:buFont typeface="Noto Sans Symbols"/>
              <a:buNone/>
            </a:pPr>
            <a:endParaRPr sz="1700">
              <a:latin typeface="Arial"/>
              <a:ea typeface="Arial"/>
              <a:cs typeface="Arial"/>
              <a:sym typeface="Arial"/>
            </a:endParaRPr>
          </a:p>
          <a:p>
            <a:pPr marL="0" lvl="0" indent="-107950" algn="l" rtl="0">
              <a:lnSpc>
                <a:spcPct val="60000"/>
              </a:lnSpc>
              <a:spcBef>
                <a:spcPts val="0"/>
              </a:spcBef>
              <a:spcAft>
                <a:spcPts val="0"/>
              </a:spcAft>
              <a:buClr>
                <a:schemeClr val="dk1"/>
              </a:buClr>
              <a:buSzPts val="1700"/>
              <a:buFont typeface="Noto Sans Symbols"/>
              <a:buChar char="🞭"/>
            </a:pPr>
            <a:r>
              <a:rPr lang="en-US" sz="1700">
                <a:latin typeface="Arial"/>
                <a:ea typeface="Arial"/>
                <a:cs typeface="Arial"/>
                <a:sym typeface="Arial"/>
              </a:rPr>
              <a:t>“</a:t>
            </a:r>
            <a:r>
              <a:rPr lang="en-US" sz="1700">
                <a:solidFill>
                  <a:srgbClr val="FF3300"/>
                </a:solidFill>
                <a:latin typeface="Arial"/>
                <a:ea typeface="Arial"/>
                <a:cs typeface="Arial"/>
                <a:sym typeface="Arial"/>
              </a:rPr>
              <a:t>Untreated emotional problems</a:t>
            </a:r>
            <a:r>
              <a:rPr lang="en-US" sz="1700">
                <a:latin typeface="Arial"/>
                <a:ea typeface="Arial"/>
                <a:cs typeface="Arial"/>
                <a:sym typeface="Arial"/>
              </a:rPr>
              <a:t> have the potential to </a:t>
            </a:r>
            <a:r>
              <a:rPr lang="en-US" sz="1700">
                <a:solidFill>
                  <a:srgbClr val="FF3300"/>
                </a:solidFill>
                <a:latin typeface="Arial"/>
                <a:ea typeface="Arial"/>
                <a:cs typeface="Arial"/>
                <a:sym typeface="Arial"/>
              </a:rPr>
              <a:t>create barriers</a:t>
            </a:r>
            <a:r>
              <a:rPr lang="en-US" sz="1700">
                <a:latin typeface="Arial"/>
                <a:ea typeface="Arial"/>
                <a:cs typeface="Arial"/>
                <a:sym typeface="Arial"/>
              </a:rPr>
              <a:t> </a:t>
            </a:r>
            <a:r>
              <a:rPr lang="en-US" sz="1700">
                <a:solidFill>
                  <a:srgbClr val="FF3300"/>
                </a:solidFill>
                <a:latin typeface="Arial"/>
                <a:ea typeface="Arial"/>
                <a:cs typeface="Arial"/>
                <a:sym typeface="Arial"/>
              </a:rPr>
              <a:t>to learning</a:t>
            </a:r>
            <a:r>
              <a:rPr lang="en-US" sz="1700">
                <a:latin typeface="Arial"/>
                <a:ea typeface="Arial"/>
                <a:cs typeface="Arial"/>
                <a:sym typeface="Arial"/>
              </a:rPr>
              <a:t> that interfere with the mission of schools to educate all children.” (Adelman &amp; Taylor, 2002)</a:t>
            </a:r>
            <a:endParaRPr/>
          </a:p>
          <a:p>
            <a:pPr marL="615950" lvl="2" indent="-342900" algn="l" rtl="0">
              <a:lnSpc>
                <a:spcPct val="60000"/>
              </a:lnSpc>
              <a:spcBef>
                <a:spcPts val="0"/>
              </a:spcBef>
              <a:spcAft>
                <a:spcPts val="0"/>
              </a:spcAft>
              <a:buClr>
                <a:schemeClr val="dk1"/>
              </a:buClr>
              <a:buSzPts val="1700"/>
              <a:buFont typeface="Arial"/>
              <a:buChar char="•"/>
            </a:pPr>
            <a:r>
              <a:rPr lang="en-US" sz="1700">
                <a:latin typeface="Arial"/>
                <a:ea typeface="Arial"/>
                <a:cs typeface="Arial"/>
                <a:sym typeface="Arial"/>
              </a:rPr>
              <a:t>“</a:t>
            </a:r>
            <a:r>
              <a:rPr lang="en-US" sz="1700">
                <a:solidFill>
                  <a:srgbClr val="FF3300"/>
                </a:solidFill>
                <a:latin typeface="Arial"/>
                <a:ea typeface="Arial"/>
                <a:cs typeface="Arial"/>
                <a:sym typeface="Arial"/>
              </a:rPr>
              <a:t>Without early intervention</a:t>
            </a:r>
            <a:r>
              <a:rPr lang="en-US" sz="1700">
                <a:latin typeface="Arial"/>
                <a:ea typeface="Arial"/>
                <a:cs typeface="Arial"/>
                <a:sym typeface="Arial"/>
              </a:rPr>
              <a:t>, children who routinely engage in </a:t>
            </a:r>
            <a:r>
              <a:rPr lang="en-US" sz="1700" b="1">
                <a:latin typeface="Arial"/>
                <a:ea typeface="Arial"/>
                <a:cs typeface="Arial"/>
                <a:sym typeface="Arial"/>
              </a:rPr>
              <a:t>aggressive, coercive actions, </a:t>
            </a:r>
            <a:r>
              <a:rPr lang="en-US" sz="1700" b="1">
                <a:solidFill>
                  <a:srgbClr val="FF3300"/>
                </a:solidFill>
                <a:latin typeface="Arial"/>
                <a:ea typeface="Arial"/>
                <a:cs typeface="Arial"/>
                <a:sym typeface="Arial"/>
              </a:rPr>
              <a:t>are likely to develop more serious anti-social patterns of behaviors</a:t>
            </a:r>
            <a:r>
              <a:rPr lang="en-US" sz="1700" b="1">
                <a:latin typeface="Arial"/>
                <a:ea typeface="Arial"/>
                <a:cs typeface="Arial"/>
                <a:sym typeface="Arial"/>
              </a:rPr>
              <a:t> that are resistant to intervention</a:t>
            </a:r>
            <a:r>
              <a:rPr lang="en-US" sz="1700">
                <a:latin typeface="Arial"/>
                <a:ea typeface="Arial"/>
                <a:cs typeface="Arial"/>
                <a:sym typeface="Arial"/>
              </a:rPr>
              <a:t>.” (Walker, Ramsey, &amp; Gresham, 2004)</a:t>
            </a:r>
            <a:endParaRPr/>
          </a:p>
          <a:p>
            <a:pPr marL="0" lvl="0" indent="-107950" algn="l" rtl="0">
              <a:lnSpc>
                <a:spcPct val="60000"/>
              </a:lnSpc>
              <a:spcBef>
                <a:spcPts val="0"/>
              </a:spcBef>
              <a:spcAft>
                <a:spcPts val="0"/>
              </a:spcAft>
              <a:buClr>
                <a:schemeClr val="dk1"/>
              </a:buClr>
              <a:buSzPts val="1700"/>
              <a:buFont typeface="Noto Sans Symbols"/>
              <a:buChar char="🞭"/>
            </a:pPr>
            <a:r>
              <a:rPr lang="en-US" sz="1700">
                <a:latin typeface="Arial"/>
                <a:ea typeface="Arial"/>
                <a:cs typeface="Arial"/>
                <a:sym typeface="Arial"/>
              </a:rPr>
              <a:t>Youth who are </a:t>
            </a:r>
            <a:r>
              <a:rPr lang="en-US" sz="1700" b="1">
                <a:latin typeface="Arial"/>
                <a:ea typeface="Arial"/>
                <a:cs typeface="Arial"/>
                <a:sym typeface="Arial"/>
              </a:rPr>
              <a:t>the victims of bullying </a:t>
            </a:r>
            <a:r>
              <a:rPr lang="en-US" sz="1700" b="1" i="1">
                <a:latin typeface="Arial"/>
                <a:ea typeface="Arial"/>
                <a:cs typeface="Arial"/>
                <a:sym typeface="Arial"/>
              </a:rPr>
              <a:t>and </a:t>
            </a:r>
            <a:r>
              <a:rPr lang="en-US" sz="1700" b="1">
                <a:latin typeface="Arial"/>
                <a:ea typeface="Arial"/>
                <a:cs typeface="Arial"/>
                <a:sym typeface="Arial"/>
              </a:rPr>
              <a:t>who lack adequate peer supports are vulnerable to </a:t>
            </a:r>
            <a:r>
              <a:rPr lang="en-US" sz="1700" b="1">
                <a:solidFill>
                  <a:srgbClr val="FF3300"/>
                </a:solidFill>
                <a:latin typeface="Arial"/>
                <a:ea typeface="Arial"/>
                <a:cs typeface="Arial"/>
                <a:sym typeface="Arial"/>
              </a:rPr>
              <a:t>mood and anxiety disorders</a:t>
            </a:r>
            <a:r>
              <a:rPr lang="en-US" sz="1700" b="1">
                <a:latin typeface="Arial"/>
                <a:ea typeface="Arial"/>
                <a:cs typeface="Arial"/>
                <a:sym typeface="Arial"/>
              </a:rPr>
              <a:t> </a:t>
            </a:r>
            <a:r>
              <a:rPr lang="en-US" sz="1700">
                <a:latin typeface="Arial"/>
                <a:ea typeface="Arial"/>
                <a:cs typeface="Arial"/>
                <a:sym typeface="Arial"/>
              </a:rPr>
              <a:t>(Deater-Deckard, 2001; Hawker &amp; Boulton, 2000) </a:t>
            </a:r>
            <a:endParaRPr/>
          </a:p>
          <a:p>
            <a:pPr marL="0" lvl="0" indent="-107950" algn="l" rtl="0">
              <a:lnSpc>
                <a:spcPct val="60000"/>
              </a:lnSpc>
              <a:spcBef>
                <a:spcPts val="0"/>
              </a:spcBef>
              <a:spcAft>
                <a:spcPts val="0"/>
              </a:spcAft>
              <a:buClr>
                <a:schemeClr val="dk1"/>
              </a:buClr>
              <a:buSzPts val="1700"/>
              <a:buFont typeface="Noto Sans Symbols"/>
              <a:buChar char="🞭"/>
            </a:pPr>
            <a:r>
              <a:rPr lang="en-US" sz="1700">
                <a:latin typeface="Arial"/>
                <a:ea typeface="Arial"/>
                <a:cs typeface="Arial"/>
                <a:sym typeface="Arial"/>
              </a:rPr>
              <a:t>“</a:t>
            </a:r>
            <a:r>
              <a:rPr lang="en-US" sz="1700">
                <a:solidFill>
                  <a:srgbClr val="FF3300"/>
                </a:solidFill>
                <a:latin typeface="Arial"/>
                <a:ea typeface="Arial"/>
                <a:cs typeface="Arial"/>
                <a:sym typeface="Arial"/>
              </a:rPr>
              <a:t>Depressive disorders</a:t>
            </a:r>
            <a:r>
              <a:rPr lang="en-US" sz="1700">
                <a:latin typeface="Arial"/>
                <a:ea typeface="Arial"/>
                <a:cs typeface="Arial"/>
                <a:sym typeface="Arial"/>
              </a:rPr>
              <a:t> are consistently the most prevalent disorders among adolescent </a:t>
            </a:r>
            <a:r>
              <a:rPr lang="en-US" sz="1700">
                <a:solidFill>
                  <a:srgbClr val="FF3300"/>
                </a:solidFill>
                <a:latin typeface="Arial"/>
                <a:ea typeface="Arial"/>
                <a:cs typeface="Arial"/>
                <a:sym typeface="Arial"/>
              </a:rPr>
              <a:t>suicide</a:t>
            </a:r>
            <a:r>
              <a:rPr lang="en-US" sz="1700">
                <a:latin typeface="Arial"/>
                <a:ea typeface="Arial"/>
                <a:cs typeface="Arial"/>
                <a:sym typeface="Arial"/>
              </a:rPr>
              <a:t> victims (Gould, Greenberg, Velting, &amp; Shaffer, 2003)</a:t>
            </a:r>
            <a:endParaRPr/>
          </a:p>
          <a:p>
            <a:pPr marL="0" lvl="0" indent="0" algn="l" rtl="0">
              <a:lnSpc>
                <a:spcPct val="60000"/>
              </a:lnSpc>
              <a:spcBef>
                <a:spcPts val="0"/>
              </a:spcBef>
              <a:spcAft>
                <a:spcPts val="0"/>
              </a:spcAft>
              <a:buClr>
                <a:schemeClr val="dk1"/>
              </a:buClr>
              <a:buSzPts val="255"/>
              <a:buFont typeface="Noto Sans Symbols"/>
              <a:buNone/>
            </a:pPr>
            <a:endParaRPr sz="255">
              <a:latin typeface="Arial"/>
              <a:ea typeface="Arial"/>
              <a:cs typeface="Arial"/>
              <a:sym typeface="Arial"/>
            </a:endParaRPr>
          </a:p>
          <a:p>
            <a:pPr marL="0" lvl="0" indent="0" algn="l" rtl="0">
              <a:lnSpc>
                <a:spcPct val="60000"/>
              </a:lnSpc>
              <a:spcBef>
                <a:spcPts val="0"/>
              </a:spcBef>
              <a:spcAft>
                <a:spcPts val="0"/>
              </a:spcAft>
              <a:buClr>
                <a:schemeClr val="dk1"/>
              </a:buClr>
              <a:buSzPts val="255"/>
              <a:buFont typeface="Noto Sans Symbols"/>
              <a:buNone/>
            </a:pPr>
            <a:endParaRPr sz="255">
              <a:latin typeface="Arial"/>
              <a:ea typeface="Arial"/>
              <a:cs typeface="Arial"/>
              <a:sym typeface="Arial"/>
            </a:endParaRPr>
          </a:p>
          <a:p>
            <a:pPr marL="0" lvl="0" indent="0" algn="l" rtl="0">
              <a:lnSpc>
                <a:spcPct val="60000"/>
              </a:lnSpc>
              <a:spcBef>
                <a:spcPts val="0"/>
              </a:spcBef>
              <a:spcAft>
                <a:spcPts val="0"/>
              </a:spcAft>
              <a:buSzPts val="1400"/>
              <a:buNone/>
            </a:pPr>
            <a:r>
              <a:rPr lang="en-US" sz="255">
                <a:latin typeface="Arial"/>
                <a:ea typeface="Arial"/>
                <a:cs typeface="Arial"/>
                <a:sym typeface="Arial"/>
              </a:rPr>
              <a:t>.</a:t>
            </a:r>
            <a:endParaRPr/>
          </a:p>
          <a:p>
            <a:pPr marL="0" lvl="0" indent="0" algn="l" rtl="0">
              <a:lnSpc>
                <a:spcPct val="60000"/>
              </a:lnSpc>
              <a:spcBef>
                <a:spcPts val="0"/>
              </a:spcBef>
              <a:spcAft>
                <a:spcPts val="0"/>
              </a:spcAft>
              <a:buSzPts val="1400"/>
              <a:buNone/>
            </a:pPr>
            <a:endParaRPr sz="255">
              <a:latin typeface="Arial"/>
              <a:ea typeface="Arial"/>
              <a:cs typeface="Arial"/>
              <a:sym typeface="Arial"/>
            </a:endParaRPr>
          </a:p>
        </p:txBody>
      </p:sp>
      <p:sp>
        <p:nvSpPr>
          <p:cNvPr id="858" name="Google Shape;85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74</a:t>
            </a:fld>
            <a:endParaRPr sz="120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6" name="Google Shape;86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SSBD – Ssystematic Screening for Behavior Disorders</a:t>
            </a:r>
            <a:endParaRPr/>
          </a:p>
          <a:p>
            <a:pPr marL="0" lvl="0" indent="0" algn="l" rtl="0">
              <a:lnSpc>
                <a:spcPct val="100000"/>
              </a:lnSpc>
              <a:spcBef>
                <a:spcPts val="0"/>
              </a:spcBef>
              <a:spcAft>
                <a:spcPts val="0"/>
              </a:spcAft>
              <a:buSzPts val="1400"/>
              <a:buNone/>
            </a:pPr>
            <a:r>
              <a:rPr lang="en-US"/>
              <a:t>Basc 2 BESS</a:t>
            </a:r>
            <a:endParaRPr/>
          </a:p>
          <a:p>
            <a:pPr marL="0" lvl="0" indent="0" algn="l" rtl="0">
              <a:lnSpc>
                <a:spcPct val="100000"/>
              </a:lnSpc>
              <a:spcBef>
                <a:spcPts val="0"/>
              </a:spcBef>
              <a:spcAft>
                <a:spcPts val="0"/>
              </a:spcAft>
              <a:buSzPts val="1400"/>
              <a:buNone/>
            </a:pPr>
            <a:r>
              <a:rPr lang="en-US"/>
              <a:t>Strengths and Difficulties Questionnaire</a:t>
            </a:r>
            <a:endParaRPr/>
          </a:p>
          <a:p>
            <a:pPr marL="0" lvl="0" indent="0" algn="l" rtl="0">
              <a:lnSpc>
                <a:spcPct val="100000"/>
              </a:lnSpc>
              <a:spcBef>
                <a:spcPts val="0"/>
              </a:spcBef>
              <a:spcAft>
                <a:spcPts val="0"/>
              </a:spcAft>
              <a:buSzPts val="1400"/>
              <a:buNone/>
            </a:pPr>
            <a:r>
              <a:rPr lang="en-US"/>
              <a:t>SSIS – Social Skills Improvement System</a:t>
            </a:r>
            <a:endParaRPr/>
          </a:p>
          <a:p>
            <a:pPr marL="0" lvl="0" indent="0" algn="l" rtl="0">
              <a:lnSpc>
                <a:spcPct val="100000"/>
              </a:lnSpc>
              <a:spcBef>
                <a:spcPts val="0"/>
              </a:spcBef>
              <a:spcAft>
                <a:spcPts val="0"/>
              </a:spcAft>
              <a:buSzPts val="1400"/>
              <a:buNone/>
            </a:pPr>
            <a:r>
              <a:rPr lang="en-US"/>
              <a:t>SRSS – Student Risk Screening Scale – FREE?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867" name="Google Shape;86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75</a:t>
            </a:fld>
            <a:endParaRPr sz="1200">
              <a:solidFill>
                <a:schemeClr val="dk1"/>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81" name="Google Shape;88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would be a really good site to explore during team time in the afternoon.</a:t>
            </a:r>
            <a:endParaRPr/>
          </a:p>
        </p:txBody>
      </p:sp>
      <p:sp>
        <p:nvSpPr>
          <p:cNvPr id="882" name="Google Shape;88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76</a:t>
            </a:fld>
            <a:endParaRPr sz="1200">
              <a:solidFill>
                <a:schemeClr val="dk1"/>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solidFill>
                  <a:schemeClr val="dk1"/>
                </a:solidFill>
              </a:rPr>
              <a:t>Implementing a tiered system of supports is hard work and requires lots of discussion, self-reflection, and tweeking.  Don’t give up!</a:t>
            </a:r>
            <a:endParaRPr>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US"/>
              <a:t>You can use this as a checklist for supporting your efforts moving forward.  </a:t>
            </a: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e0c8ba4318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e0c8ba4318_1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9" name="Google Shape;899;ge0c8ba4318_1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e0c8ba4318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e0c8ba4318_1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ge0c8ba4318_1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100"/>
              <a:buFont typeface="Arial"/>
              <a:buNone/>
            </a:pPr>
            <a:fld id="{00000000-1234-1234-1234-123412341234}" type="slidenum">
              <a:rPr lang="en-US" sz="1100" b="0" i="0" u="none" strike="noStrike" cap="none">
                <a:solidFill>
                  <a:schemeClr val="dk1"/>
                </a:solidFill>
                <a:latin typeface="Arial"/>
                <a:ea typeface="Arial"/>
                <a:cs typeface="Arial"/>
                <a:sym typeface="Arial"/>
              </a:rPr>
              <a:t>8</a:t>
            </a:fld>
            <a:endParaRPr sz="1100" b="0" i="0" u="none" strike="noStrike" cap="none">
              <a:solidFill>
                <a:schemeClr val="dk1"/>
              </a:solidFill>
              <a:latin typeface="Arial"/>
              <a:ea typeface="Arial"/>
              <a:cs typeface="Arial"/>
              <a:sym typeface="Arial"/>
            </a:endParaRPr>
          </a:p>
        </p:txBody>
      </p:sp>
      <p:sp>
        <p:nvSpPr>
          <p:cNvPr id="220" name="Google Shape;220;p35:notes"/>
          <p:cNvSpPr/>
          <p:nvPr/>
        </p:nvSpPr>
        <p:spPr>
          <a:xfrm>
            <a:off x="4164013" y="0"/>
            <a:ext cx="3184525" cy="457200"/>
          </a:xfrm>
          <a:prstGeom prst="rect">
            <a:avLst/>
          </a:prstGeom>
          <a:noFill/>
          <a:ln>
            <a:noFill/>
          </a:ln>
        </p:spPr>
        <p:txBody>
          <a:bodyPr spcFirstLastPara="1" wrap="square" lIns="91400" tIns="45700" rIns="91400" bIns="45700" anchor="ctr" anchorCtr="0">
            <a:noAutofit/>
          </a:bodyPr>
          <a:lstStyle/>
          <a:p>
            <a:pPr marL="0" marR="0" lvl="0" indent="0" algn="l" rtl="0">
              <a:spcBef>
                <a:spcPts val="0"/>
              </a:spcBef>
              <a:spcAft>
                <a:spcPts val="0"/>
              </a:spcAft>
              <a:buClr>
                <a:schemeClr val="dk1"/>
              </a:buClr>
              <a:buSzPts val="1800"/>
              <a:buFont typeface="Arial"/>
              <a:buNone/>
            </a:pPr>
            <a:endParaRPr sz="1800" b="0" u="none">
              <a:solidFill>
                <a:schemeClr val="dk1"/>
              </a:solidFill>
              <a:latin typeface="Arial"/>
              <a:ea typeface="Arial"/>
              <a:cs typeface="Arial"/>
              <a:sym typeface="Arial"/>
            </a:endParaRPr>
          </a:p>
        </p:txBody>
      </p:sp>
      <p:sp>
        <p:nvSpPr>
          <p:cNvPr id="221" name="Google Shape;221;p35:notes"/>
          <p:cNvSpPr/>
          <p:nvPr/>
        </p:nvSpPr>
        <p:spPr>
          <a:xfrm>
            <a:off x="4164013" y="8686800"/>
            <a:ext cx="3184525" cy="457200"/>
          </a:xfrm>
          <a:prstGeom prst="rect">
            <a:avLst/>
          </a:prstGeom>
          <a:noFill/>
          <a:ln>
            <a:noFill/>
          </a:ln>
        </p:spPr>
        <p:txBody>
          <a:bodyPr spcFirstLastPara="1" wrap="square" lIns="90500" tIns="44450" rIns="90500" bIns="44450" anchor="b" anchorCtr="0">
            <a:noAutofit/>
          </a:bodyPr>
          <a:lstStyle/>
          <a:p>
            <a:pPr marL="0" marR="0" lvl="0" indent="0" algn="r" rtl="0">
              <a:spcBef>
                <a:spcPts val="0"/>
              </a:spcBef>
              <a:spcAft>
                <a:spcPts val="0"/>
              </a:spcAft>
              <a:buClr>
                <a:schemeClr val="dk1"/>
              </a:buClr>
              <a:buSzPts val="1300"/>
              <a:buFont typeface="Times New Roman"/>
              <a:buNone/>
            </a:pPr>
            <a:r>
              <a:rPr lang="en-US" sz="1300" b="0" u="none">
                <a:solidFill>
                  <a:schemeClr val="dk1"/>
                </a:solidFill>
                <a:latin typeface="Times New Roman"/>
                <a:ea typeface="Times New Roman"/>
                <a:cs typeface="Times New Roman"/>
                <a:sym typeface="Times New Roman"/>
              </a:rPr>
              <a:t>3</a:t>
            </a:r>
            <a:endParaRPr sz="1800">
              <a:solidFill>
                <a:schemeClr val="dk1"/>
              </a:solidFill>
              <a:latin typeface="Arial"/>
              <a:ea typeface="Arial"/>
              <a:cs typeface="Arial"/>
              <a:sym typeface="Arial"/>
            </a:endParaRPr>
          </a:p>
        </p:txBody>
      </p:sp>
      <p:sp>
        <p:nvSpPr>
          <p:cNvPr id="222" name="Google Shape;222;p35:notes"/>
          <p:cNvSpPr/>
          <p:nvPr/>
        </p:nvSpPr>
        <p:spPr>
          <a:xfrm>
            <a:off x="0" y="8686800"/>
            <a:ext cx="3184525" cy="457200"/>
          </a:xfrm>
          <a:prstGeom prst="rect">
            <a:avLst/>
          </a:prstGeom>
          <a:noFill/>
          <a:ln>
            <a:noFill/>
          </a:ln>
        </p:spPr>
        <p:txBody>
          <a:bodyPr spcFirstLastPara="1" wrap="square" lIns="91400" tIns="45700" rIns="91400" bIns="45700" anchor="ctr" anchorCtr="0">
            <a:noAutofit/>
          </a:bodyPr>
          <a:lstStyle/>
          <a:p>
            <a:pPr marL="0" marR="0" lvl="0" indent="0" algn="l" rtl="0">
              <a:spcBef>
                <a:spcPts val="0"/>
              </a:spcBef>
              <a:spcAft>
                <a:spcPts val="0"/>
              </a:spcAft>
              <a:buClr>
                <a:schemeClr val="dk1"/>
              </a:buClr>
              <a:buSzPts val="1800"/>
              <a:buFont typeface="Arial"/>
              <a:buNone/>
            </a:pPr>
            <a:endParaRPr sz="1800" b="0" u="none">
              <a:solidFill>
                <a:schemeClr val="dk1"/>
              </a:solidFill>
              <a:latin typeface="Arial"/>
              <a:ea typeface="Arial"/>
              <a:cs typeface="Arial"/>
              <a:sym typeface="Arial"/>
            </a:endParaRPr>
          </a:p>
        </p:txBody>
      </p:sp>
      <p:sp>
        <p:nvSpPr>
          <p:cNvPr id="223" name="Google Shape;223;p35:notes"/>
          <p:cNvSpPr/>
          <p:nvPr/>
        </p:nvSpPr>
        <p:spPr>
          <a:xfrm>
            <a:off x="0" y="0"/>
            <a:ext cx="3184525" cy="457200"/>
          </a:xfrm>
          <a:prstGeom prst="rect">
            <a:avLst/>
          </a:prstGeom>
          <a:noFill/>
          <a:ln>
            <a:noFill/>
          </a:ln>
        </p:spPr>
        <p:txBody>
          <a:bodyPr spcFirstLastPara="1" wrap="square" lIns="91400" tIns="45700" rIns="91400" bIns="45700" anchor="ctr" anchorCtr="0">
            <a:noAutofit/>
          </a:bodyPr>
          <a:lstStyle/>
          <a:p>
            <a:pPr marL="0" marR="0" lvl="0" indent="0" algn="l" rtl="0">
              <a:spcBef>
                <a:spcPts val="0"/>
              </a:spcBef>
              <a:spcAft>
                <a:spcPts val="0"/>
              </a:spcAft>
              <a:buClr>
                <a:schemeClr val="dk1"/>
              </a:buClr>
              <a:buSzPts val="1800"/>
              <a:buFont typeface="Arial"/>
              <a:buNone/>
            </a:pPr>
            <a:endParaRPr sz="1800" b="0" u="none">
              <a:solidFill>
                <a:schemeClr val="dk1"/>
              </a:solidFill>
              <a:latin typeface="Arial"/>
              <a:ea typeface="Arial"/>
              <a:cs typeface="Arial"/>
              <a:sym typeface="Arial"/>
            </a:endParaRPr>
          </a:p>
        </p:txBody>
      </p:sp>
      <p:sp>
        <p:nvSpPr>
          <p:cNvPr id="224" name="Google Shape;224;p35:notes"/>
          <p:cNvSpPr>
            <a:spLocks noGrp="1" noRot="1" noChangeAspect="1"/>
          </p:cNvSpPr>
          <p:nvPr>
            <p:ph type="sldImg" idx="2"/>
          </p:nvPr>
        </p:nvSpPr>
        <p:spPr>
          <a:xfrm>
            <a:off x="398463" y="693738"/>
            <a:ext cx="6065837" cy="3413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5" name="Google Shape;225;p35:notes"/>
          <p:cNvSpPr txBox="1">
            <a:spLocks noGrp="1"/>
          </p:cNvSpPr>
          <p:nvPr>
            <p:ph type="body" idx="1"/>
          </p:nvPr>
        </p:nvSpPr>
        <p:spPr>
          <a:xfrm>
            <a:off x="985838" y="4343400"/>
            <a:ext cx="5029200" cy="4114800"/>
          </a:xfrm>
          <a:prstGeom prst="rect">
            <a:avLst/>
          </a:prstGeom>
          <a:noFill/>
          <a:ln>
            <a:noFill/>
          </a:ln>
        </p:spPr>
        <p:txBody>
          <a:bodyPr spcFirstLastPara="1" wrap="square" lIns="90500" tIns="44450" rIns="90500" bIns="44450" anchor="t" anchorCtr="0">
            <a:noAutofit/>
          </a:bodyPr>
          <a:lstStyle/>
          <a:p>
            <a:pPr marL="0" lvl="0" indent="0" algn="l" rtl="0">
              <a:lnSpc>
                <a:spcPct val="100000"/>
              </a:lnSpc>
              <a:spcBef>
                <a:spcPts val="0"/>
              </a:spcBef>
              <a:spcAft>
                <a:spcPts val="0"/>
              </a:spcAft>
              <a:buSzPts val="1400"/>
              <a:buNone/>
            </a:pPr>
            <a:r>
              <a:rPr lang="en-US"/>
              <a:t>SYSTEMS – we may need to shift our systems a bit to accommodate the needs of families and students post-pandemic.  How can we beef up our universal supports or rethink the implementation of targeted supports for all students?  We have to use our DATA (or anticipated data) to proactively keep many students who may be behind from exhausting our available supports or overwhelming referrals for special education.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SzPts val="1400"/>
              <a:buNone/>
            </a:pPr>
            <a:r>
              <a:rPr lang="en-US"/>
              <a:t>As we enter the Recovery year, it will be even more important for school teams to consider the strengths and weaknesses of their current universal supports and those practices that can assist students socially, emotionally, academically and behaviorally.</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Cassandra:  This could be an opportunity to share things to considr as we enter the Recovery Year, then ask other things that may be on their minds not discussed?  </a:t>
            </a:r>
            <a:endParaRPr/>
          </a:p>
        </p:txBody>
      </p:sp>
      <p:sp>
        <p:nvSpPr>
          <p:cNvPr id="246" name="Google Shape;24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1200"/>
              <a:buFont typeface="Calibri"/>
              <a:buNone/>
              <a:defRPr/>
            </a:lvl1pPr>
            <a:lvl2pPr marL="0" lvl="1" indent="0" algn="r">
              <a:spcBef>
                <a:spcPts val="0"/>
              </a:spcBef>
              <a:spcAft>
                <a:spcPts val="0"/>
              </a:spcAft>
              <a:buClr>
                <a:srgbClr val="888888"/>
              </a:buClr>
              <a:buSzPts val="1200"/>
              <a:buFont typeface="Calibri"/>
              <a:buNone/>
              <a:defRPr/>
            </a:lvl2pPr>
            <a:lvl3pPr marL="0" lvl="2" indent="0" algn="r">
              <a:spcBef>
                <a:spcPts val="0"/>
              </a:spcBef>
              <a:spcAft>
                <a:spcPts val="0"/>
              </a:spcAft>
              <a:buClr>
                <a:srgbClr val="888888"/>
              </a:buClr>
              <a:buSzPts val="1200"/>
              <a:buFont typeface="Calibri"/>
              <a:buNone/>
              <a:defRPr/>
            </a:lvl3pPr>
            <a:lvl4pPr marL="0" lvl="3" indent="0" algn="r">
              <a:spcBef>
                <a:spcPts val="0"/>
              </a:spcBef>
              <a:spcAft>
                <a:spcPts val="0"/>
              </a:spcAft>
              <a:buClr>
                <a:srgbClr val="888888"/>
              </a:buClr>
              <a:buSzPts val="1200"/>
              <a:buFont typeface="Calibri"/>
              <a:buNone/>
              <a:defRPr/>
            </a:lvl4pPr>
            <a:lvl5pPr marL="0" lvl="4" indent="0" algn="r">
              <a:spcBef>
                <a:spcPts val="0"/>
              </a:spcBef>
              <a:spcAft>
                <a:spcPts val="0"/>
              </a:spcAft>
              <a:buClr>
                <a:srgbClr val="888888"/>
              </a:buClr>
              <a:buSzPts val="1200"/>
              <a:buFont typeface="Calibri"/>
              <a:buNone/>
              <a:defRPr/>
            </a:lvl5pPr>
            <a:lvl6pPr marL="0" lvl="5" indent="0" algn="r">
              <a:spcBef>
                <a:spcPts val="0"/>
              </a:spcBef>
              <a:spcAft>
                <a:spcPts val="0"/>
              </a:spcAft>
              <a:buClr>
                <a:srgbClr val="888888"/>
              </a:buClr>
              <a:buSzPts val="1200"/>
              <a:buFont typeface="Calibri"/>
              <a:buNone/>
              <a:defRPr/>
            </a:lvl6pPr>
            <a:lvl7pPr marL="0" lvl="6" indent="0" algn="r">
              <a:spcBef>
                <a:spcPts val="0"/>
              </a:spcBef>
              <a:spcAft>
                <a:spcPts val="0"/>
              </a:spcAft>
              <a:buClr>
                <a:srgbClr val="888888"/>
              </a:buClr>
              <a:buSzPts val="1200"/>
              <a:buFont typeface="Calibri"/>
              <a:buNone/>
              <a:defRPr/>
            </a:lvl7pPr>
            <a:lvl8pPr marL="0" lvl="7" indent="0" algn="r">
              <a:spcBef>
                <a:spcPts val="0"/>
              </a:spcBef>
              <a:spcAft>
                <a:spcPts val="0"/>
              </a:spcAft>
              <a:buClr>
                <a:srgbClr val="888888"/>
              </a:buClr>
              <a:buSzPts val="1200"/>
              <a:buFont typeface="Calibri"/>
              <a:buNone/>
              <a:defRPr/>
            </a:lvl8pPr>
            <a:lvl9pPr marL="0" lvl="8" indent="0" algn="r">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7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7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7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7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7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1200"/>
              <a:buFont typeface="Calibri"/>
              <a:buNone/>
              <a:defRPr/>
            </a:lvl1pPr>
            <a:lvl2pPr marL="0" lvl="1" indent="0" algn="r">
              <a:spcBef>
                <a:spcPts val="0"/>
              </a:spcBef>
              <a:spcAft>
                <a:spcPts val="0"/>
              </a:spcAft>
              <a:buClr>
                <a:srgbClr val="888888"/>
              </a:buClr>
              <a:buSzPts val="1200"/>
              <a:buFont typeface="Calibri"/>
              <a:buNone/>
              <a:defRPr/>
            </a:lvl2pPr>
            <a:lvl3pPr marL="0" lvl="2" indent="0" algn="r">
              <a:spcBef>
                <a:spcPts val="0"/>
              </a:spcBef>
              <a:spcAft>
                <a:spcPts val="0"/>
              </a:spcAft>
              <a:buClr>
                <a:srgbClr val="888888"/>
              </a:buClr>
              <a:buSzPts val="1200"/>
              <a:buFont typeface="Calibri"/>
              <a:buNone/>
              <a:defRPr/>
            </a:lvl3pPr>
            <a:lvl4pPr marL="0" lvl="3" indent="0" algn="r">
              <a:spcBef>
                <a:spcPts val="0"/>
              </a:spcBef>
              <a:spcAft>
                <a:spcPts val="0"/>
              </a:spcAft>
              <a:buClr>
                <a:srgbClr val="888888"/>
              </a:buClr>
              <a:buSzPts val="1200"/>
              <a:buFont typeface="Calibri"/>
              <a:buNone/>
              <a:defRPr/>
            </a:lvl4pPr>
            <a:lvl5pPr marL="0" lvl="4" indent="0" algn="r">
              <a:spcBef>
                <a:spcPts val="0"/>
              </a:spcBef>
              <a:spcAft>
                <a:spcPts val="0"/>
              </a:spcAft>
              <a:buClr>
                <a:srgbClr val="888888"/>
              </a:buClr>
              <a:buSzPts val="1200"/>
              <a:buFont typeface="Calibri"/>
              <a:buNone/>
              <a:defRPr/>
            </a:lvl5pPr>
            <a:lvl6pPr marL="0" lvl="5" indent="0" algn="r">
              <a:spcBef>
                <a:spcPts val="0"/>
              </a:spcBef>
              <a:spcAft>
                <a:spcPts val="0"/>
              </a:spcAft>
              <a:buClr>
                <a:srgbClr val="888888"/>
              </a:buClr>
              <a:buSzPts val="1200"/>
              <a:buFont typeface="Calibri"/>
              <a:buNone/>
              <a:defRPr/>
            </a:lvl6pPr>
            <a:lvl7pPr marL="0" lvl="6" indent="0" algn="r">
              <a:spcBef>
                <a:spcPts val="0"/>
              </a:spcBef>
              <a:spcAft>
                <a:spcPts val="0"/>
              </a:spcAft>
              <a:buClr>
                <a:srgbClr val="888888"/>
              </a:buClr>
              <a:buSzPts val="1200"/>
              <a:buFont typeface="Calibri"/>
              <a:buNone/>
              <a:defRPr/>
            </a:lvl7pPr>
            <a:lvl8pPr marL="0" lvl="7" indent="0" algn="r">
              <a:spcBef>
                <a:spcPts val="0"/>
              </a:spcBef>
              <a:spcAft>
                <a:spcPts val="0"/>
              </a:spcAft>
              <a:buClr>
                <a:srgbClr val="888888"/>
              </a:buClr>
              <a:buSzPts val="1200"/>
              <a:buFont typeface="Calibri"/>
              <a:buNone/>
              <a:defRPr/>
            </a:lvl8pPr>
            <a:lvl9pPr marL="0" lvl="8" indent="0" algn="r">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1200"/>
              <a:buFont typeface="Calibri"/>
              <a:buNone/>
              <a:defRPr/>
            </a:lvl1pPr>
            <a:lvl2pPr marL="0" lvl="1" indent="0" algn="r">
              <a:spcBef>
                <a:spcPts val="0"/>
              </a:spcBef>
              <a:spcAft>
                <a:spcPts val="0"/>
              </a:spcAft>
              <a:buClr>
                <a:srgbClr val="888888"/>
              </a:buClr>
              <a:buSzPts val="1200"/>
              <a:buFont typeface="Calibri"/>
              <a:buNone/>
              <a:defRPr/>
            </a:lvl2pPr>
            <a:lvl3pPr marL="0" lvl="2" indent="0" algn="r">
              <a:spcBef>
                <a:spcPts val="0"/>
              </a:spcBef>
              <a:spcAft>
                <a:spcPts val="0"/>
              </a:spcAft>
              <a:buClr>
                <a:srgbClr val="888888"/>
              </a:buClr>
              <a:buSzPts val="1200"/>
              <a:buFont typeface="Calibri"/>
              <a:buNone/>
              <a:defRPr/>
            </a:lvl3pPr>
            <a:lvl4pPr marL="0" lvl="3" indent="0" algn="r">
              <a:spcBef>
                <a:spcPts val="0"/>
              </a:spcBef>
              <a:spcAft>
                <a:spcPts val="0"/>
              </a:spcAft>
              <a:buClr>
                <a:srgbClr val="888888"/>
              </a:buClr>
              <a:buSzPts val="1200"/>
              <a:buFont typeface="Calibri"/>
              <a:buNone/>
              <a:defRPr/>
            </a:lvl4pPr>
            <a:lvl5pPr marL="0" lvl="4" indent="0" algn="r">
              <a:spcBef>
                <a:spcPts val="0"/>
              </a:spcBef>
              <a:spcAft>
                <a:spcPts val="0"/>
              </a:spcAft>
              <a:buClr>
                <a:srgbClr val="888888"/>
              </a:buClr>
              <a:buSzPts val="1200"/>
              <a:buFont typeface="Calibri"/>
              <a:buNone/>
              <a:defRPr/>
            </a:lvl5pPr>
            <a:lvl6pPr marL="0" lvl="5" indent="0" algn="r">
              <a:spcBef>
                <a:spcPts val="0"/>
              </a:spcBef>
              <a:spcAft>
                <a:spcPts val="0"/>
              </a:spcAft>
              <a:buClr>
                <a:srgbClr val="888888"/>
              </a:buClr>
              <a:buSzPts val="1200"/>
              <a:buFont typeface="Calibri"/>
              <a:buNone/>
              <a:defRPr/>
            </a:lvl6pPr>
            <a:lvl7pPr marL="0" lvl="6" indent="0" algn="r">
              <a:spcBef>
                <a:spcPts val="0"/>
              </a:spcBef>
              <a:spcAft>
                <a:spcPts val="0"/>
              </a:spcAft>
              <a:buClr>
                <a:srgbClr val="888888"/>
              </a:buClr>
              <a:buSzPts val="1200"/>
              <a:buFont typeface="Calibri"/>
              <a:buNone/>
              <a:defRPr/>
            </a:lvl7pPr>
            <a:lvl8pPr marL="0" lvl="7" indent="0" algn="r">
              <a:spcBef>
                <a:spcPts val="0"/>
              </a:spcBef>
              <a:spcAft>
                <a:spcPts val="0"/>
              </a:spcAft>
              <a:buClr>
                <a:srgbClr val="888888"/>
              </a:buClr>
              <a:buSzPts val="1200"/>
              <a:buFont typeface="Calibri"/>
              <a:buNone/>
              <a:defRPr/>
            </a:lvl8pPr>
            <a:lvl9pPr marL="0" lvl="8" indent="0" algn="r">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7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7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9" name="Google Shape;79;p7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1200"/>
              <a:buFont typeface="Calibri"/>
              <a:buNone/>
              <a:defRPr/>
            </a:lvl1pPr>
            <a:lvl2pPr marL="0" lvl="1" indent="0" algn="r">
              <a:spcBef>
                <a:spcPts val="0"/>
              </a:spcBef>
              <a:spcAft>
                <a:spcPts val="0"/>
              </a:spcAft>
              <a:buClr>
                <a:srgbClr val="888888"/>
              </a:buClr>
              <a:buSzPts val="1200"/>
              <a:buFont typeface="Calibri"/>
              <a:buNone/>
              <a:defRPr/>
            </a:lvl2pPr>
            <a:lvl3pPr marL="0" lvl="2" indent="0" algn="r">
              <a:spcBef>
                <a:spcPts val="0"/>
              </a:spcBef>
              <a:spcAft>
                <a:spcPts val="0"/>
              </a:spcAft>
              <a:buClr>
                <a:srgbClr val="888888"/>
              </a:buClr>
              <a:buSzPts val="1200"/>
              <a:buFont typeface="Calibri"/>
              <a:buNone/>
              <a:defRPr/>
            </a:lvl3pPr>
            <a:lvl4pPr marL="0" lvl="3" indent="0" algn="r">
              <a:spcBef>
                <a:spcPts val="0"/>
              </a:spcBef>
              <a:spcAft>
                <a:spcPts val="0"/>
              </a:spcAft>
              <a:buClr>
                <a:srgbClr val="888888"/>
              </a:buClr>
              <a:buSzPts val="1200"/>
              <a:buFont typeface="Calibri"/>
              <a:buNone/>
              <a:defRPr/>
            </a:lvl4pPr>
            <a:lvl5pPr marL="0" lvl="4" indent="0" algn="r">
              <a:spcBef>
                <a:spcPts val="0"/>
              </a:spcBef>
              <a:spcAft>
                <a:spcPts val="0"/>
              </a:spcAft>
              <a:buClr>
                <a:srgbClr val="888888"/>
              </a:buClr>
              <a:buSzPts val="1200"/>
              <a:buFont typeface="Calibri"/>
              <a:buNone/>
              <a:defRPr/>
            </a:lvl5pPr>
            <a:lvl6pPr marL="0" lvl="5" indent="0" algn="r">
              <a:spcBef>
                <a:spcPts val="0"/>
              </a:spcBef>
              <a:spcAft>
                <a:spcPts val="0"/>
              </a:spcAft>
              <a:buClr>
                <a:srgbClr val="888888"/>
              </a:buClr>
              <a:buSzPts val="1200"/>
              <a:buFont typeface="Calibri"/>
              <a:buNone/>
              <a:defRPr/>
            </a:lvl6pPr>
            <a:lvl7pPr marL="0" lvl="6" indent="0" algn="r">
              <a:spcBef>
                <a:spcPts val="0"/>
              </a:spcBef>
              <a:spcAft>
                <a:spcPts val="0"/>
              </a:spcAft>
              <a:buClr>
                <a:srgbClr val="888888"/>
              </a:buClr>
              <a:buSzPts val="1200"/>
              <a:buFont typeface="Calibri"/>
              <a:buNone/>
              <a:defRPr/>
            </a:lvl7pPr>
            <a:lvl8pPr marL="0" lvl="7" indent="0" algn="r">
              <a:spcBef>
                <a:spcPts val="0"/>
              </a:spcBef>
              <a:spcAft>
                <a:spcPts val="0"/>
              </a:spcAft>
              <a:buClr>
                <a:srgbClr val="888888"/>
              </a:buClr>
              <a:buSzPts val="1200"/>
              <a:buFont typeface="Calibri"/>
              <a:buNone/>
              <a:defRPr/>
            </a:lvl8pPr>
            <a:lvl9pPr marL="0" lvl="8" indent="0" algn="r">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7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6" name="Google Shape;86;p7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7" name="Google Shape;87;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1200"/>
              <a:buFont typeface="Calibri"/>
              <a:buNone/>
              <a:defRPr/>
            </a:lvl1pPr>
            <a:lvl2pPr marL="0" lvl="1" indent="0" algn="r">
              <a:spcBef>
                <a:spcPts val="0"/>
              </a:spcBef>
              <a:spcAft>
                <a:spcPts val="0"/>
              </a:spcAft>
              <a:buClr>
                <a:srgbClr val="888888"/>
              </a:buClr>
              <a:buSzPts val="1200"/>
              <a:buFont typeface="Calibri"/>
              <a:buNone/>
              <a:defRPr/>
            </a:lvl2pPr>
            <a:lvl3pPr marL="0" lvl="2" indent="0" algn="r">
              <a:spcBef>
                <a:spcPts val="0"/>
              </a:spcBef>
              <a:spcAft>
                <a:spcPts val="0"/>
              </a:spcAft>
              <a:buClr>
                <a:srgbClr val="888888"/>
              </a:buClr>
              <a:buSzPts val="1200"/>
              <a:buFont typeface="Calibri"/>
              <a:buNone/>
              <a:defRPr/>
            </a:lvl3pPr>
            <a:lvl4pPr marL="0" lvl="3" indent="0" algn="r">
              <a:spcBef>
                <a:spcPts val="0"/>
              </a:spcBef>
              <a:spcAft>
                <a:spcPts val="0"/>
              </a:spcAft>
              <a:buClr>
                <a:srgbClr val="888888"/>
              </a:buClr>
              <a:buSzPts val="1200"/>
              <a:buFont typeface="Calibri"/>
              <a:buNone/>
              <a:defRPr/>
            </a:lvl4pPr>
            <a:lvl5pPr marL="0" lvl="4" indent="0" algn="r">
              <a:spcBef>
                <a:spcPts val="0"/>
              </a:spcBef>
              <a:spcAft>
                <a:spcPts val="0"/>
              </a:spcAft>
              <a:buClr>
                <a:srgbClr val="888888"/>
              </a:buClr>
              <a:buSzPts val="1200"/>
              <a:buFont typeface="Calibri"/>
              <a:buNone/>
              <a:defRPr/>
            </a:lvl5pPr>
            <a:lvl6pPr marL="0" lvl="5" indent="0" algn="r">
              <a:spcBef>
                <a:spcPts val="0"/>
              </a:spcBef>
              <a:spcAft>
                <a:spcPts val="0"/>
              </a:spcAft>
              <a:buClr>
                <a:srgbClr val="888888"/>
              </a:buClr>
              <a:buSzPts val="1200"/>
              <a:buFont typeface="Calibri"/>
              <a:buNone/>
              <a:defRPr/>
            </a:lvl6pPr>
            <a:lvl7pPr marL="0" lvl="6" indent="0" algn="r">
              <a:spcBef>
                <a:spcPts val="0"/>
              </a:spcBef>
              <a:spcAft>
                <a:spcPts val="0"/>
              </a:spcAft>
              <a:buClr>
                <a:srgbClr val="888888"/>
              </a:buClr>
              <a:buSzPts val="1200"/>
              <a:buFont typeface="Calibri"/>
              <a:buNone/>
              <a:defRPr/>
            </a:lvl7pPr>
            <a:lvl8pPr marL="0" lvl="7" indent="0" algn="r">
              <a:spcBef>
                <a:spcPts val="0"/>
              </a:spcBef>
              <a:spcAft>
                <a:spcPts val="0"/>
              </a:spcAft>
              <a:buClr>
                <a:srgbClr val="888888"/>
              </a:buClr>
              <a:buSzPts val="1200"/>
              <a:buFont typeface="Calibri"/>
              <a:buNone/>
              <a:defRPr/>
            </a:lvl8pPr>
            <a:lvl9pPr marL="0" lvl="8" indent="0" algn="r">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0"/>
        <p:cNvGrpSpPr/>
        <p:nvPr/>
      </p:nvGrpSpPr>
      <p:grpSpPr>
        <a:xfrm>
          <a:off x="0" y="0"/>
          <a:ext cx="0" cy="0"/>
          <a:chOff x="0" y="0"/>
          <a:chExt cx="0" cy="0"/>
        </a:xfrm>
      </p:grpSpPr>
      <p:sp>
        <p:nvSpPr>
          <p:cNvPr id="91" name="Google Shape;91;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1200"/>
              <a:buFont typeface="Calibri"/>
              <a:buNone/>
              <a:defRPr/>
            </a:lvl1pPr>
            <a:lvl2pPr marL="0" lvl="1" indent="0" algn="r">
              <a:spcBef>
                <a:spcPts val="0"/>
              </a:spcBef>
              <a:spcAft>
                <a:spcPts val="0"/>
              </a:spcAft>
              <a:buClr>
                <a:srgbClr val="888888"/>
              </a:buClr>
              <a:buSzPts val="1200"/>
              <a:buFont typeface="Calibri"/>
              <a:buNone/>
              <a:defRPr/>
            </a:lvl2pPr>
            <a:lvl3pPr marL="0" lvl="2" indent="0" algn="r">
              <a:spcBef>
                <a:spcPts val="0"/>
              </a:spcBef>
              <a:spcAft>
                <a:spcPts val="0"/>
              </a:spcAft>
              <a:buClr>
                <a:srgbClr val="888888"/>
              </a:buClr>
              <a:buSzPts val="1200"/>
              <a:buFont typeface="Calibri"/>
              <a:buNone/>
              <a:defRPr/>
            </a:lvl3pPr>
            <a:lvl4pPr marL="0" lvl="3" indent="0" algn="r">
              <a:spcBef>
                <a:spcPts val="0"/>
              </a:spcBef>
              <a:spcAft>
                <a:spcPts val="0"/>
              </a:spcAft>
              <a:buClr>
                <a:srgbClr val="888888"/>
              </a:buClr>
              <a:buSzPts val="1200"/>
              <a:buFont typeface="Calibri"/>
              <a:buNone/>
              <a:defRPr/>
            </a:lvl4pPr>
            <a:lvl5pPr marL="0" lvl="4" indent="0" algn="r">
              <a:spcBef>
                <a:spcPts val="0"/>
              </a:spcBef>
              <a:spcAft>
                <a:spcPts val="0"/>
              </a:spcAft>
              <a:buClr>
                <a:srgbClr val="888888"/>
              </a:buClr>
              <a:buSzPts val="1200"/>
              <a:buFont typeface="Calibri"/>
              <a:buNone/>
              <a:defRPr/>
            </a:lvl5pPr>
            <a:lvl6pPr marL="0" lvl="5" indent="0" algn="r">
              <a:spcBef>
                <a:spcPts val="0"/>
              </a:spcBef>
              <a:spcAft>
                <a:spcPts val="0"/>
              </a:spcAft>
              <a:buClr>
                <a:srgbClr val="888888"/>
              </a:buClr>
              <a:buSzPts val="1200"/>
              <a:buFont typeface="Calibri"/>
              <a:buNone/>
              <a:defRPr/>
            </a:lvl6pPr>
            <a:lvl7pPr marL="0" lvl="6" indent="0" algn="r">
              <a:spcBef>
                <a:spcPts val="0"/>
              </a:spcBef>
              <a:spcAft>
                <a:spcPts val="0"/>
              </a:spcAft>
              <a:buClr>
                <a:srgbClr val="888888"/>
              </a:buClr>
              <a:buSzPts val="1200"/>
              <a:buFont typeface="Calibri"/>
              <a:buNone/>
              <a:defRPr/>
            </a:lvl7pPr>
            <a:lvl8pPr marL="0" lvl="7" indent="0" algn="r">
              <a:spcBef>
                <a:spcPts val="0"/>
              </a:spcBef>
              <a:spcAft>
                <a:spcPts val="0"/>
              </a:spcAft>
              <a:buClr>
                <a:srgbClr val="888888"/>
              </a:buClr>
              <a:buSzPts val="1200"/>
              <a:buFont typeface="Calibri"/>
              <a:buNone/>
              <a:defRPr/>
            </a:lvl8pPr>
            <a:lvl9pPr marL="0" lvl="8" indent="0" algn="r">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6"/>
        <p:cNvGrpSpPr/>
        <p:nvPr/>
      </p:nvGrpSpPr>
      <p:grpSpPr>
        <a:xfrm>
          <a:off x="0" y="0"/>
          <a:ext cx="0" cy="0"/>
          <a:chOff x="0" y="0"/>
          <a:chExt cx="0" cy="0"/>
        </a:xfrm>
      </p:grpSpPr>
      <p:sp>
        <p:nvSpPr>
          <p:cNvPr id="97" name="Google Shape;97;p7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7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1200"/>
              <a:buFont typeface="Calibri"/>
              <a:buNone/>
              <a:defRPr/>
            </a:lvl1pPr>
            <a:lvl2pPr marL="0" lvl="1" indent="0" algn="r">
              <a:spcBef>
                <a:spcPts val="0"/>
              </a:spcBef>
              <a:spcAft>
                <a:spcPts val="0"/>
              </a:spcAft>
              <a:buClr>
                <a:srgbClr val="888888"/>
              </a:buClr>
              <a:buSzPts val="1200"/>
              <a:buFont typeface="Calibri"/>
              <a:buNone/>
              <a:defRPr/>
            </a:lvl2pPr>
            <a:lvl3pPr marL="0" lvl="2" indent="0" algn="r">
              <a:spcBef>
                <a:spcPts val="0"/>
              </a:spcBef>
              <a:spcAft>
                <a:spcPts val="0"/>
              </a:spcAft>
              <a:buClr>
                <a:srgbClr val="888888"/>
              </a:buClr>
              <a:buSzPts val="1200"/>
              <a:buFont typeface="Calibri"/>
              <a:buNone/>
              <a:defRPr/>
            </a:lvl3pPr>
            <a:lvl4pPr marL="0" lvl="3" indent="0" algn="r">
              <a:spcBef>
                <a:spcPts val="0"/>
              </a:spcBef>
              <a:spcAft>
                <a:spcPts val="0"/>
              </a:spcAft>
              <a:buClr>
                <a:srgbClr val="888888"/>
              </a:buClr>
              <a:buSzPts val="1200"/>
              <a:buFont typeface="Calibri"/>
              <a:buNone/>
              <a:defRPr/>
            </a:lvl4pPr>
            <a:lvl5pPr marL="0" lvl="4" indent="0" algn="r">
              <a:spcBef>
                <a:spcPts val="0"/>
              </a:spcBef>
              <a:spcAft>
                <a:spcPts val="0"/>
              </a:spcAft>
              <a:buClr>
                <a:srgbClr val="888888"/>
              </a:buClr>
              <a:buSzPts val="1200"/>
              <a:buFont typeface="Calibri"/>
              <a:buNone/>
              <a:defRPr/>
            </a:lvl5pPr>
            <a:lvl6pPr marL="0" lvl="5" indent="0" algn="r">
              <a:spcBef>
                <a:spcPts val="0"/>
              </a:spcBef>
              <a:spcAft>
                <a:spcPts val="0"/>
              </a:spcAft>
              <a:buClr>
                <a:srgbClr val="888888"/>
              </a:buClr>
              <a:buSzPts val="1200"/>
              <a:buFont typeface="Calibri"/>
              <a:buNone/>
              <a:defRPr/>
            </a:lvl6pPr>
            <a:lvl7pPr marL="0" lvl="6" indent="0" algn="r">
              <a:spcBef>
                <a:spcPts val="0"/>
              </a:spcBef>
              <a:spcAft>
                <a:spcPts val="0"/>
              </a:spcAft>
              <a:buClr>
                <a:srgbClr val="888888"/>
              </a:buClr>
              <a:buSzPts val="1200"/>
              <a:buFont typeface="Calibri"/>
              <a:buNone/>
              <a:defRPr/>
            </a:lvl7pPr>
            <a:lvl8pPr marL="0" lvl="7" indent="0" algn="r">
              <a:spcBef>
                <a:spcPts val="0"/>
              </a:spcBef>
              <a:spcAft>
                <a:spcPts val="0"/>
              </a:spcAft>
              <a:buClr>
                <a:srgbClr val="888888"/>
              </a:buClr>
              <a:buSzPts val="1200"/>
              <a:buFont typeface="Calibri"/>
              <a:buNone/>
              <a:defRPr/>
            </a:lvl8pPr>
            <a:lvl9pPr marL="0" lvl="8" indent="0" algn="r">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
        <p:cNvGrpSpPr/>
        <p:nvPr/>
      </p:nvGrpSpPr>
      <p:grpSpPr>
        <a:xfrm>
          <a:off x="0" y="0"/>
          <a:ext cx="0" cy="0"/>
          <a:chOff x="0" y="0"/>
          <a:chExt cx="0" cy="0"/>
        </a:xfrm>
      </p:grpSpPr>
      <p:sp>
        <p:nvSpPr>
          <p:cNvPr id="107" name="Google Shape;107;gdf8a52cb7d_0_296"/>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08" name="Google Shape;108;gdf8a52cb7d_0_296"/>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09" name="Google Shape;109;gdf8a52cb7d_0_29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sp>
        <p:nvSpPr>
          <p:cNvPr id="111" name="Google Shape;111;gdf8a52cb7d_0_300"/>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12" name="Google Shape;112;gdf8a52cb7d_0_30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3"/>
        <p:cNvGrpSpPr/>
        <p:nvPr/>
      </p:nvGrpSpPr>
      <p:grpSpPr>
        <a:xfrm>
          <a:off x="0" y="0"/>
          <a:ext cx="0" cy="0"/>
          <a:chOff x="0" y="0"/>
          <a:chExt cx="0" cy="0"/>
        </a:xfrm>
      </p:grpSpPr>
      <p:sp>
        <p:nvSpPr>
          <p:cNvPr id="114" name="Google Shape;114;gdf8a52cb7d_0_30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15" name="Google Shape;115;gdf8a52cb7d_0_303"/>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116" name="Google Shape;116;gdf8a52cb7d_0_30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7"/>
        <p:cNvGrpSpPr/>
        <p:nvPr/>
      </p:nvGrpSpPr>
      <p:grpSpPr>
        <a:xfrm>
          <a:off x="0" y="0"/>
          <a:ext cx="0" cy="0"/>
          <a:chOff x="0" y="0"/>
          <a:chExt cx="0" cy="0"/>
        </a:xfrm>
      </p:grpSpPr>
      <p:sp>
        <p:nvSpPr>
          <p:cNvPr id="118" name="Google Shape;118;gdf8a52cb7d_0_307"/>
          <p:cNvSpPr txBox="1">
            <a:spLocks noGrp="1"/>
          </p:cNvSpPr>
          <p:nvPr>
            <p:ph type="title"/>
          </p:nvPr>
        </p:nvSpPr>
        <p:spPr>
          <a:xfrm>
            <a:off x="415600" y="593367"/>
            <a:ext cx="11360700" cy="763500"/>
          </a:xfrm>
          <a:prstGeom prst="rect">
            <a:avLst/>
          </a:prstGeom>
          <a:solidFill>
            <a:srgbClr val="008000">
              <a:alpha val="49020"/>
            </a:srgbClr>
          </a:solidFill>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19" name="Google Shape;119;gdf8a52cb7d_0_307"/>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Clr>
                <a:schemeClr val="dk1"/>
              </a:buClr>
              <a:buSzPts val="1900"/>
              <a:buChar char="●"/>
              <a:defRPr sz="1900">
                <a:solidFill>
                  <a:schemeClr val="dk1"/>
                </a:solidFill>
              </a:defRPr>
            </a:lvl1pPr>
            <a:lvl2pPr marL="914400" lvl="1" indent="-330200" rtl="0">
              <a:spcBef>
                <a:spcPts val="0"/>
              </a:spcBef>
              <a:spcAft>
                <a:spcPts val="0"/>
              </a:spcAft>
              <a:buClr>
                <a:schemeClr val="dk1"/>
              </a:buClr>
              <a:buSzPts val="1600"/>
              <a:buChar char="○"/>
              <a:defRPr sz="1600">
                <a:solidFill>
                  <a:schemeClr val="dk1"/>
                </a:solidFill>
              </a:defRPr>
            </a:lvl2pPr>
            <a:lvl3pPr marL="1371600" lvl="2" indent="-330200" rtl="0">
              <a:spcBef>
                <a:spcPts val="0"/>
              </a:spcBef>
              <a:spcAft>
                <a:spcPts val="0"/>
              </a:spcAft>
              <a:buClr>
                <a:schemeClr val="dk1"/>
              </a:buClr>
              <a:buSzPts val="1600"/>
              <a:buChar char="■"/>
              <a:defRPr sz="1600">
                <a:solidFill>
                  <a:schemeClr val="dk1"/>
                </a:solidFill>
              </a:defRPr>
            </a:lvl3pPr>
            <a:lvl4pPr marL="1828800" lvl="3" indent="-330200" rtl="0">
              <a:spcBef>
                <a:spcPts val="0"/>
              </a:spcBef>
              <a:spcAft>
                <a:spcPts val="0"/>
              </a:spcAft>
              <a:buClr>
                <a:schemeClr val="dk1"/>
              </a:buClr>
              <a:buSzPts val="1600"/>
              <a:buChar char="●"/>
              <a:defRPr sz="1600">
                <a:solidFill>
                  <a:schemeClr val="dk1"/>
                </a:solidFill>
              </a:defRPr>
            </a:lvl4pPr>
            <a:lvl5pPr marL="2286000" lvl="4" indent="-330200" rtl="0">
              <a:spcBef>
                <a:spcPts val="0"/>
              </a:spcBef>
              <a:spcAft>
                <a:spcPts val="0"/>
              </a:spcAft>
              <a:buClr>
                <a:schemeClr val="dk1"/>
              </a:buClr>
              <a:buSzPts val="1600"/>
              <a:buChar char="○"/>
              <a:defRPr sz="1600">
                <a:solidFill>
                  <a:schemeClr val="dk1"/>
                </a:solidFill>
              </a:defRPr>
            </a:lvl5pPr>
            <a:lvl6pPr marL="2743200" lvl="5" indent="-330200" rtl="0">
              <a:spcBef>
                <a:spcPts val="0"/>
              </a:spcBef>
              <a:spcAft>
                <a:spcPts val="0"/>
              </a:spcAft>
              <a:buClr>
                <a:schemeClr val="dk1"/>
              </a:buClr>
              <a:buSzPts val="1600"/>
              <a:buChar char="■"/>
              <a:defRPr sz="1600">
                <a:solidFill>
                  <a:schemeClr val="dk1"/>
                </a:solidFill>
              </a:defRPr>
            </a:lvl6pPr>
            <a:lvl7pPr marL="3200400" lvl="6" indent="-330200" rtl="0">
              <a:spcBef>
                <a:spcPts val="0"/>
              </a:spcBef>
              <a:spcAft>
                <a:spcPts val="0"/>
              </a:spcAft>
              <a:buClr>
                <a:schemeClr val="dk1"/>
              </a:buClr>
              <a:buSzPts val="1600"/>
              <a:buChar char="●"/>
              <a:defRPr sz="1600">
                <a:solidFill>
                  <a:schemeClr val="dk1"/>
                </a:solidFill>
              </a:defRPr>
            </a:lvl7pPr>
            <a:lvl8pPr marL="3657600" lvl="7" indent="-330200" rtl="0">
              <a:spcBef>
                <a:spcPts val="0"/>
              </a:spcBef>
              <a:spcAft>
                <a:spcPts val="0"/>
              </a:spcAft>
              <a:buClr>
                <a:schemeClr val="dk1"/>
              </a:buClr>
              <a:buSzPts val="1600"/>
              <a:buChar char="○"/>
              <a:defRPr sz="1600">
                <a:solidFill>
                  <a:schemeClr val="dk1"/>
                </a:solidFill>
              </a:defRPr>
            </a:lvl8pPr>
            <a:lvl9pPr marL="4114800" lvl="8" indent="-330200" rtl="0">
              <a:spcBef>
                <a:spcPts val="0"/>
              </a:spcBef>
              <a:spcAft>
                <a:spcPts val="0"/>
              </a:spcAft>
              <a:buClr>
                <a:schemeClr val="dk1"/>
              </a:buClr>
              <a:buSzPts val="1600"/>
              <a:buChar char="■"/>
              <a:defRPr sz="1600">
                <a:solidFill>
                  <a:schemeClr val="dk1"/>
                </a:solidFill>
              </a:defRPr>
            </a:lvl9pPr>
          </a:lstStyle>
          <a:p>
            <a:endParaRPr/>
          </a:p>
        </p:txBody>
      </p:sp>
      <p:sp>
        <p:nvSpPr>
          <p:cNvPr id="120" name="Google Shape;120;gdf8a52cb7d_0_307"/>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Clr>
                <a:schemeClr val="dk1"/>
              </a:buClr>
              <a:buSzPts val="1900"/>
              <a:buChar char="●"/>
              <a:defRPr sz="1900">
                <a:solidFill>
                  <a:schemeClr val="dk1"/>
                </a:solidFill>
              </a:defRPr>
            </a:lvl1pPr>
            <a:lvl2pPr marL="914400" lvl="1" indent="-330200" rtl="0">
              <a:spcBef>
                <a:spcPts val="0"/>
              </a:spcBef>
              <a:spcAft>
                <a:spcPts val="0"/>
              </a:spcAft>
              <a:buClr>
                <a:schemeClr val="dk1"/>
              </a:buClr>
              <a:buSzPts val="1600"/>
              <a:buChar char="○"/>
              <a:defRPr sz="1600">
                <a:solidFill>
                  <a:schemeClr val="dk1"/>
                </a:solidFill>
              </a:defRPr>
            </a:lvl2pPr>
            <a:lvl3pPr marL="1371600" lvl="2" indent="-330200" rtl="0">
              <a:spcBef>
                <a:spcPts val="0"/>
              </a:spcBef>
              <a:spcAft>
                <a:spcPts val="0"/>
              </a:spcAft>
              <a:buClr>
                <a:schemeClr val="dk1"/>
              </a:buClr>
              <a:buSzPts val="1600"/>
              <a:buChar char="■"/>
              <a:defRPr sz="1600">
                <a:solidFill>
                  <a:schemeClr val="dk1"/>
                </a:solidFill>
              </a:defRPr>
            </a:lvl3pPr>
            <a:lvl4pPr marL="1828800" lvl="3" indent="-330200" rtl="0">
              <a:spcBef>
                <a:spcPts val="0"/>
              </a:spcBef>
              <a:spcAft>
                <a:spcPts val="0"/>
              </a:spcAft>
              <a:buClr>
                <a:schemeClr val="dk1"/>
              </a:buClr>
              <a:buSzPts val="1600"/>
              <a:buChar char="●"/>
              <a:defRPr sz="1600">
                <a:solidFill>
                  <a:schemeClr val="dk1"/>
                </a:solidFill>
              </a:defRPr>
            </a:lvl4pPr>
            <a:lvl5pPr marL="2286000" lvl="4" indent="-330200" rtl="0">
              <a:spcBef>
                <a:spcPts val="0"/>
              </a:spcBef>
              <a:spcAft>
                <a:spcPts val="0"/>
              </a:spcAft>
              <a:buClr>
                <a:schemeClr val="dk1"/>
              </a:buClr>
              <a:buSzPts val="1600"/>
              <a:buChar char="○"/>
              <a:defRPr sz="1600">
                <a:solidFill>
                  <a:schemeClr val="dk1"/>
                </a:solidFill>
              </a:defRPr>
            </a:lvl5pPr>
            <a:lvl6pPr marL="2743200" lvl="5" indent="-330200" rtl="0">
              <a:spcBef>
                <a:spcPts val="0"/>
              </a:spcBef>
              <a:spcAft>
                <a:spcPts val="0"/>
              </a:spcAft>
              <a:buClr>
                <a:schemeClr val="dk1"/>
              </a:buClr>
              <a:buSzPts val="1600"/>
              <a:buChar char="■"/>
              <a:defRPr sz="1600">
                <a:solidFill>
                  <a:schemeClr val="dk1"/>
                </a:solidFill>
              </a:defRPr>
            </a:lvl6pPr>
            <a:lvl7pPr marL="3200400" lvl="6" indent="-330200" rtl="0">
              <a:spcBef>
                <a:spcPts val="0"/>
              </a:spcBef>
              <a:spcAft>
                <a:spcPts val="0"/>
              </a:spcAft>
              <a:buClr>
                <a:schemeClr val="dk1"/>
              </a:buClr>
              <a:buSzPts val="1600"/>
              <a:buChar char="●"/>
              <a:defRPr sz="1600">
                <a:solidFill>
                  <a:schemeClr val="dk1"/>
                </a:solidFill>
              </a:defRPr>
            </a:lvl7pPr>
            <a:lvl8pPr marL="3657600" lvl="7" indent="-330200" rtl="0">
              <a:spcBef>
                <a:spcPts val="0"/>
              </a:spcBef>
              <a:spcAft>
                <a:spcPts val="0"/>
              </a:spcAft>
              <a:buClr>
                <a:schemeClr val="dk1"/>
              </a:buClr>
              <a:buSzPts val="1600"/>
              <a:buChar char="○"/>
              <a:defRPr sz="1600">
                <a:solidFill>
                  <a:schemeClr val="dk1"/>
                </a:solidFill>
              </a:defRPr>
            </a:lvl8pPr>
            <a:lvl9pPr marL="4114800" lvl="8" indent="-330200" rtl="0">
              <a:spcBef>
                <a:spcPts val="0"/>
              </a:spcBef>
              <a:spcAft>
                <a:spcPts val="0"/>
              </a:spcAft>
              <a:buClr>
                <a:schemeClr val="dk1"/>
              </a:buClr>
              <a:buSzPts val="1600"/>
              <a:buChar char="■"/>
              <a:defRPr sz="1600">
                <a:solidFill>
                  <a:schemeClr val="dk1"/>
                </a:solidFill>
              </a:defRPr>
            </a:lvl9pPr>
          </a:lstStyle>
          <a:p>
            <a:endParaRPr/>
          </a:p>
        </p:txBody>
      </p:sp>
      <p:sp>
        <p:nvSpPr>
          <p:cNvPr id="121" name="Google Shape;121;gdf8a52cb7d_0_30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1200"/>
              <a:buFont typeface="Calibri"/>
              <a:buNone/>
              <a:defRPr/>
            </a:lvl1pPr>
            <a:lvl2pPr marL="0" lvl="1" indent="0" algn="r">
              <a:spcBef>
                <a:spcPts val="0"/>
              </a:spcBef>
              <a:spcAft>
                <a:spcPts val="0"/>
              </a:spcAft>
              <a:buClr>
                <a:srgbClr val="888888"/>
              </a:buClr>
              <a:buSzPts val="1200"/>
              <a:buFont typeface="Calibri"/>
              <a:buNone/>
              <a:defRPr/>
            </a:lvl2pPr>
            <a:lvl3pPr marL="0" lvl="2" indent="0" algn="r">
              <a:spcBef>
                <a:spcPts val="0"/>
              </a:spcBef>
              <a:spcAft>
                <a:spcPts val="0"/>
              </a:spcAft>
              <a:buClr>
                <a:srgbClr val="888888"/>
              </a:buClr>
              <a:buSzPts val="1200"/>
              <a:buFont typeface="Calibri"/>
              <a:buNone/>
              <a:defRPr/>
            </a:lvl3pPr>
            <a:lvl4pPr marL="0" lvl="3" indent="0" algn="r">
              <a:spcBef>
                <a:spcPts val="0"/>
              </a:spcBef>
              <a:spcAft>
                <a:spcPts val="0"/>
              </a:spcAft>
              <a:buClr>
                <a:srgbClr val="888888"/>
              </a:buClr>
              <a:buSzPts val="1200"/>
              <a:buFont typeface="Calibri"/>
              <a:buNone/>
              <a:defRPr/>
            </a:lvl4pPr>
            <a:lvl5pPr marL="0" lvl="4" indent="0" algn="r">
              <a:spcBef>
                <a:spcPts val="0"/>
              </a:spcBef>
              <a:spcAft>
                <a:spcPts val="0"/>
              </a:spcAft>
              <a:buClr>
                <a:srgbClr val="888888"/>
              </a:buClr>
              <a:buSzPts val="1200"/>
              <a:buFont typeface="Calibri"/>
              <a:buNone/>
              <a:defRPr/>
            </a:lvl5pPr>
            <a:lvl6pPr marL="0" lvl="5" indent="0" algn="r">
              <a:spcBef>
                <a:spcPts val="0"/>
              </a:spcBef>
              <a:spcAft>
                <a:spcPts val="0"/>
              </a:spcAft>
              <a:buClr>
                <a:srgbClr val="888888"/>
              </a:buClr>
              <a:buSzPts val="1200"/>
              <a:buFont typeface="Calibri"/>
              <a:buNone/>
              <a:defRPr/>
            </a:lvl6pPr>
            <a:lvl7pPr marL="0" lvl="6" indent="0" algn="r">
              <a:spcBef>
                <a:spcPts val="0"/>
              </a:spcBef>
              <a:spcAft>
                <a:spcPts val="0"/>
              </a:spcAft>
              <a:buClr>
                <a:srgbClr val="888888"/>
              </a:buClr>
              <a:buSzPts val="1200"/>
              <a:buFont typeface="Calibri"/>
              <a:buNone/>
              <a:defRPr/>
            </a:lvl7pPr>
            <a:lvl8pPr marL="0" lvl="7" indent="0" algn="r">
              <a:spcBef>
                <a:spcPts val="0"/>
              </a:spcBef>
              <a:spcAft>
                <a:spcPts val="0"/>
              </a:spcAft>
              <a:buClr>
                <a:srgbClr val="888888"/>
              </a:buClr>
              <a:buSzPts val="1200"/>
              <a:buFont typeface="Calibri"/>
              <a:buNone/>
              <a:defRPr/>
            </a:lvl8pPr>
            <a:lvl9pPr marL="0" lvl="8" indent="0" algn="r">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gdf8a52cb7d_0_312"/>
          <p:cNvSpPr txBox="1">
            <a:spLocks noGrp="1"/>
          </p:cNvSpPr>
          <p:nvPr>
            <p:ph type="title"/>
          </p:nvPr>
        </p:nvSpPr>
        <p:spPr>
          <a:xfrm>
            <a:off x="415600" y="593367"/>
            <a:ext cx="11360700" cy="763500"/>
          </a:xfrm>
          <a:prstGeom prst="rect">
            <a:avLst/>
          </a:prstGeom>
          <a:solidFill>
            <a:srgbClr val="008000">
              <a:alpha val="49020"/>
            </a:srgbClr>
          </a:solidFill>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24" name="Google Shape;124;gdf8a52cb7d_0_3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5"/>
        <p:cNvGrpSpPr/>
        <p:nvPr/>
      </p:nvGrpSpPr>
      <p:grpSpPr>
        <a:xfrm>
          <a:off x="0" y="0"/>
          <a:ext cx="0" cy="0"/>
          <a:chOff x="0" y="0"/>
          <a:chExt cx="0" cy="0"/>
        </a:xfrm>
      </p:grpSpPr>
      <p:sp>
        <p:nvSpPr>
          <p:cNvPr id="126" name="Google Shape;126;gdf8a52cb7d_0_315"/>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27" name="Google Shape;127;gdf8a52cb7d_0_315"/>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28" name="Google Shape;128;gdf8a52cb7d_0_31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9"/>
        <p:cNvGrpSpPr/>
        <p:nvPr/>
      </p:nvGrpSpPr>
      <p:grpSpPr>
        <a:xfrm>
          <a:off x="0" y="0"/>
          <a:ext cx="0" cy="0"/>
          <a:chOff x="0" y="0"/>
          <a:chExt cx="0" cy="0"/>
        </a:xfrm>
      </p:grpSpPr>
      <p:sp>
        <p:nvSpPr>
          <p:cNvPr id="130" name="Google Shape;130;gdf8a52cb7d_0_319"/>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131" name="Google Shape;131;gdf8a52cb7d_0_31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82C182"/>
        </a:solidFill>
        <a:effectLst/>
      </p:bgPr>
    </p:bg>
    <p:spTree>
      <p:nvGrpSpPr>
        <p:cNvPr id="1" name="Shape 132"/>
        <p:cNvGrpSpPr/>
        <p:nvPr/>
      </p:nvGrpSpPr>
      <p:grpSpPr>
        <a:xfrm>
          <a:off x="0" y="0"/>
          <a:ext cx="0" cy="0"/>
          <a:chOff x="0" y="0"/>
          <a:chExt cx="0" cy="0"/>
        </a:xfrm>
      </p:grpSpPr>
      <p:sp>
        <p:nvSpPr>
          <p:cNvPr id="133" name="Google Shape;133;gdf8a52cb7d_0_32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 name="Google Shape;134;gdf8a52cb7d_0_322"/>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35" name="Google Shape;135;gdf8a52cb7d_0_322"/>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Clr>
                <a:schemeClr val="dk1"/>
              </a:buClr>
              <a:buSzPts val="2800"/>
              <a:buNone/>
              <a:defRPr sz="28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6" name="Google Shape;136;gdf8a52cb7d_0_322"/>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Clr>
                <a:schemeClr val="dk1"/>
              </a:buClr>
              <a:buSzPts val="2400"/>
              <a:buChar char="●"/>
              <a:defRPr>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49250" rtl="0">
              <a:spcBef>
                <a:spcPts val="0"/>
              </a:spcBef>
              <a:spcAft>
                <a:spcPts val="0"/>
              </a:spcAft>
              <a:buClr>
                <a:schemeClr val="dk1"/>
              </a:buClr>
              <a:buSzPts val="1900"/>
              <a:buChar char="■"/>
              <a:defRPr>
                <a:solidFill>
                  <a:schemeClr val="dk1"/>
                </a:solidFill>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137" name="Google Shape;137;gdf8a52cb7d_0_32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8"/>
        <p:cNvGrpSpPr/>
        <p:nvPr/>
      </p:nvGrpSpPr>
      <p:grpSpPr>
        <a:xfrm>
          <a:off x="0" y="0"/>
          <a:ext cx="0" cy="0"/>
          <a:chOff x="0" y="0"/>
          <a:chExt cx="0" cy="0"/>
        </a:xfrm>
      </p:grpSpPr>
      <p:sp>
        <p:nvSpPr>
          <p:cNvPr id="139" name="Google Shape;139;gdf8a52cb7d_0_328"/>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140" name="Google Shape;140;gdf8a52cb7d_0_32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1"/>
        <p:cNvGrpSpPr/>
        <p:nvPr/>
      </p:nvGrpSpPr>
      <p:grpSpPr>
        <a:xfrm>
          <a:off x="0" y="0"/>
          <a:ext cx="0" cy="0"/>
          <a:chOff x="0" y="0"/>
          <a:chExt cx="0" cy="0"/>
        </a:xfrm>
      </p:grpSpPr>
      <p:sp>
        <p:nvSpPr>
          <p:cNvPr id="142" name="Google Shape;142;gdf8a52cb7d_0_331"/>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143" name="Google Shape;143;gdf8a52cb7d_0_331"/>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144" name="Google Shape;144;gdf8a52cb7d_0_33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5"/>
        <p:cNvGrpSpPr/>
        <p:nvPr/>
      </p:nvGrpSpPr>
      <p:grpSpPr>
        <a:xfrm>
          <a:off x="0" y="0"/>
          <a:ext cx="0" cy="0"/>
          <a:chOff x="0" y="0"/>
          <a:chExt cx="0" cy="0"/>
        </a:xfrm>
      </p:grpSpPr>
      <p:sp>
        <p:nvSpPr>
          <p:cNvPr id="146" name="Google Shape;146;gdf8a52cb7d_0_33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7"/>
        <p:cNvGrpSpPr/>
        <p:nvPr/>
      </p:nvGrpSpPr>
      <p:grpSpPr>
        <a:xfrm>
          <a:off x="0" y="0"/>
          <a:ext cx="0" cy="0"/>
          <a:chOff x="0" y="0"/>
          <a:chExt cx="0" cy="0"/>
        </a:xfrm>
      </p:grpSpPr>
      <p:sp>
        <p:nvSpPr>
          <p:cNvPr id="148" name="Google Shape;148;gdf8a52cb7d_0_337"/>
          <p:cNvSpPr txBox="1">
            <a:spLocks noGrp="1"/>
          </p:cNvSpPr>
          <p:nvPr>
            <p:ph type="title"/>
          </p:nvPr>
        </p:nvSpPr>
        <p:spPr>
          <a:xfrm>
            <a:off x="609600" y="274638"/>
            <a:ext cx="10972800" cy="1143300"/>
          </a:xfrm>
          <a:prstGeom prst="rect">
            <a:avLst/>
          </a:prstGeom>
          <a:solidFill>
            <a:srgbClr val="008000">
              <a:alpha val="49020"/>
            </a:srgbClr>
          </a:solidFill>
          <a:ln>
            <a:noFill/>
          </a:ln>
        </p:spPr>
        <p:txBody>
          <a:bodyPr spcFirstLastPara="1" wrap="square" lIns="121900" tIns="60925" rIns="121900" bIns="60925" anchor="ctr" anchorCtr="0">
            <a:noAutofit/>
          </a:bodyPr>
          <a:lstStyle>
            <a:lvl1pPr lvl="0"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49" name="Google Shape;149;gdf8a52cb7d_0_337"/>
          <p:cNvSpPr txBox="1">
            <a:spLocks noGrp="1"/>
          </p:cNvSpPr>
          <p:nvPr>
            <p:ph type="body" idx="1"/>
          </p:nvPr>
        </p:nvSpPr>
        <p:spPr>
          <a:xfrm>
            <a:off x="609600" y="1600200"/>
            <a:ext cx="10972800" cy="4446900"/>
          </a:xfrm>
          <a:prstGeom prst="rect">
            <a:avLst/>
          </a:prstGeom>
          <a:noFill/>
          <a:ln>
            <a:noFill/>
          </a:ln>
        </p:spPr>
        <p:txBody>
          <a:bodyPr spcFirstLastPara="1" wrap="square" lIns="121900" tIns="60925" rIns="121900" bIns="60925" anchor="t" anchorCtr="0">
            <a:noAutofit/>
          </a:bodyPr>
          <a:lstStyle>
            <a:lvl1pPr marL="457200" lvl="0" indent="-381000" algn="l" rtl="0">
              <a:lnSpc>
                <a:spcPct val="100000"/>
              </a:lnSpc>
              <a:spcBef>
                <a:spcPts val="500"/>
              </a:spcBef>
              <a:spcAft>
                <a:spcPts val="0"/>
              </a:spcAft>
              <a:buClr>
                <a:schemeClr val="dk1"/>
              </a:buClr>
              <a:buSzPts val="2400"/>
              <a:buChar char="•"/>
              <a:defRPr>
                <a:solidFill>
                  <a:schemeClr val="dk1"/>
                </a:solidFill>
              </a:defRPr>
            </a:lvl1pPr>
            <a:lvl2pPr marL="914400" lvl="1" indent="-381000" algn="l" rtl="0">
              <a:lnSpc>
                <a:spcPct val="100000"/>
              </a:lnSpc>
              <a:spcBef>
                <a:spcPts val="500"/>
              </a:spcBef>
              <a:spcAft>
                <a:spcPts val="0"/>
              </a:spcAft>
              <a:buClr>
                <a:schemeClr val="dk1"/>
              </a:buClr>
              <a:buSzPts val="2400"/>
              <a:buChar char="–"/>
              <a:defRPr sz="2400">
                <a:solidFill>
                  <a:schemeClr val="dk1"/>
                </a:solidFill>
              </a:defRPr>
            </a:lvl2pPr>
            <a:lvl3pPr marL="1371600" lvl="2" indent="-381000" algn="l" rtl="0">
              <a:lnSpc>
                <a:spcPct val="100000"/>
              </a:lnSpc>
              <a:spcBef>
                <a:spcPts val="500"/>
              </a:spcBef>
              <a:spcAft>
                <a:spcPts val="0"/>
              </a:spcAft>
              <a:buClr>
                <a:schemeClr val="dk1"/>
              </a:buClr>
              <a:buSzPts val="2400"/>
              <a:buChar char="•"/>
              <a:defRPr>
                <a:solidFill>
                  <a:schemeClr val="dk1"/>
                </a:solidFill>
              </a:defRPr>
            </a:lvl3pPr>
            <a:lvl4pPr marL="1828800" lvl="3" indent="-381000" algn="l" rtl="0">
              <a:lnSpc>
                <a:spcPct val="100000"/>
              </a:lnSpc>
              <a:spcBef>
                <a:spcPts val="500"/>
              </a:spcBef>
              <a:spcAft>
                <a:spcPts val="0"/>
              </a:spcAft>
              <a:buClr>
                <a:schemeClr val="dk1"/>
              </a:buClr>
              <a:buSzPts val="2400"/>
              <a:buChar char="–"/>
              <a:defRPr/>
            </a:lvl4pPr>
            <a:lvl5pPr marL="2286000" lvl="4" indent="-381000" algn="l" rtl="0">
              <a:lnSpc>
                <a:spcPct val="100000"/>
              </a:lnSpc>
              <a:spcBef>
                <a:spcPts val="500"/>
              </a:spcBef>
              <a:spcAft>
                <a:spcPts val="0"/>
              </a:spcAft>
              <a:buClr>
                <a:schemeClr val="dk1"/>
              </a:buClr>
              <a:buSzPts val="24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150" name="Google Shape;150;gdf8a52cb7d_0_337"/>
          <p:cNvSpPr txBox="1">
            <a:spLocks noGrp="1"/>
          </p:cNvSpPr>
          <p:nvPr>
            <p:ph type="dt" idx="10"/>
          </p:nvPr>
        </p:nvSpPr>
        <p:spPr>
          <a:xfrm>
            <a:off x="609600" y="6356350"/>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sz="1900"/>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
        <p:nvSpPr>
          <p:cNvPr id="151" name="Google Shape;151;gdf8a52cb7d_0_337"/>
          <p:cNvSpPr txBox="1">
            <a:spLocks noGrp="1"/>
          </p:cNvSpPr>
          <p:nvPr>
            <p:ph type="ftr" idx="11"/>
          </p:nvPr>
        </p:nvSpPr>
        <p:spPr>
          <a:xfrm>
            <a:off x="4165600" y="6356350"/>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sz="1900">
                <a:solidFill>
                  <a:srgbClr val="888888"/>
                </a:solidFill>
                <a:latin typeface="Calibri"/>
                <a:ea typeface="Calibri"/>
                <a:cs typeface="Calibri"/>
                <a:sym typeface="Calibri"/>
              </a:defRPr>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
        <p:nvSpPr>
          <p:cNvPr id="152" name="Google Shape;152;gdf8a52cb7d_0_337"/>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63"/>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90000"/>
              </a:lnSpc>
              <a:spcBef>
                <a:spcPts val="0"/>
              </a:spcBef>
              <a:spcAft>
                <a:spcPts val="0"/>
              </a:spcAft>
              <a:buClr>
                <a:schemeClr val="dk1"/>
              </a:buClr>
              <a:buSzPts val="4200"/>
              <a:buFont typeface="Calibri"/>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9" name="Google Shape;29;p63"/>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800"/>
            </a:lvl1pPr>
            <a:lvl2pPr lvl="1" algn="ctr">
              <a:lnSpc>
                <a:spcPct val="100000"/>
              </a:lnSpc>
              <a:spcBef>
                <a:spcPts val="0"/>
              </a:spcBef>
              <a:spcAft>
                <a:spcPts val="0"/>
              </a:spcAft>
              <a:buClr>
                <a:schemeClr val="dk1"/>
              </a:buClr>
              <a:buSzPts val="2100"/>
              <a:buNone/>
              <a:defRPr sz="2800"/>
            </a:lvl2pPr>
            <a:lvl3pPr lvl="2" algn="ctr">
              <a:lnSpc>
                <a:spcPct val="100000"/>
              </a:lnSpc>
              <a:spcBef>
                <a:spcPts val="0"/>
              </a:spcBef>
              <a:spcAft>
                <a:spcPts val="0"/>
              </a:spcAft>
              <a:buClr>
                <a:schemeClr val="dk1"/>
              </a:buClr>
              <a:buSzPts val="2100"/>
              <a:buNone/>
              <a:defRPr sz="2800"/>
            </a:lvl3pPr>
            <a:lvl4pPr lvl="3" algn="ctr">
              <a:lnSpc>
                <a:spcPct val="100000"/>
              </a:lnSpc>
              <a:spcBef>
                <a:spcPts val="0"/>
              </a:spcBef>
              <a:spcAft>
                <a:spcPts val="0"/>
              </a:spcAft>
              <a:buClr>
                <a:schemeClr val="dk1"/>
              </a:buClr>
              <a:buSzPts val="2100"/>
              <a:buNone/>
              <a:defRPr sz="2800"/>
            </a:lvl4pPr>
            <a:lvl5pPr lvl="4" algn="ctr">
              <a:lnSpc>
                <a:spcPct val="100000"/>
              </a:lnSpc>
              <a:spcBef>
                <a:spcPts val="0"/>
              </a:spcBef>
              <a:spcAft>
                <a:spcPts val="0"/>
              </a:spcAft>
              <a:buClr>
                <a:schemeClr val="dk1"/>
              </a:buClr>
              <a:buSzPts val="2100"/>
              <a:buNone/>
              <a:defRPr sz="2800"/>
            </a:lvl5pPr>
            <a:lvl6pPr lvl="5" algn="ctr">
              <a:lnSpc>
                <a:spcPct val="100000"/>
              </a:lnSpc>
              <a:spcBef>
                <a:spcPts val="0"/>
              </a:spcBef>
              <a:spcAft>
                <a:spcPts val="0"/>
              </a:spcAft>
              <a:buClr>
                <a:schemeClr val="dk1"/>
              </a:buClr>
              <a:buSzPts val="2100"/>
              <a:buNone/>
              <a:defRPr sz="2800"/>
            </a:lvl6pPr>
            <a:lvl7pPr lvl="6" algn="ctr">
              <a:lnSpc>
                <a:spcPct val="100000"/>
              </a:lnSpc>
              <a:spcBef>
                <a:spcPts val="0"/>
              </a:spcBef>
              <a:spcAft>
                <a:spcPts val="0"/>
              </a:spcAft>
              <a:buClr>
                <a:schemeClr val="dk1"/>
              </a:buClr>
              <a:buSzPts val="2100"/>
              <a:buNone/>
              <a:defRPr sz="2800"/>
            </a:lvl7pPr>
            <a:lvl8pPr lvl="7" algn="ctr">
              <a:lnSpc>
                <a:spcPct val="100000"/>
              </a:lnSpc>
              <a:spcBef>
                <a:spcPts val="0"/>
              </a:spcBef>
              <a:spcAft>
                <a:spcPts val="0"/>
              </a:spcAft>
              <a:buClr>
                <a:schemeClr val="dk1"/>
              </a:buClr>
              <a:buSzPts val="2100"/>
              <a:buNone/>
              <a:defRPr sz="2800"/>
            </a:lvl8pPr>
            <a:lvl9pPr lvl="8" algn="ctr">
              <a:lnSpc>
                <a:spcPct val="100000"/>
              </a:lnSpc>
              <a:spcBef>
                <a:spcPts val="0"/>
              </a:spcBef>
              <a:spcAft>
                <a:spcPts val="0"/>
              </a:spcAft>
              <a:buClr>
                <a:schemeClr val="dk1"/>
              </a:buClr>
              <a:buSzPts val="2100"/>
              <a:buNone/>
              <a:defRPr sz="2800"/>
            </a:lvl9pPr>
          </a:lstStyle>
          <a:p>
            <a:endParaRPr/>
          </a:p>
        </p:txBody>
      </p:sp>
      <p:sp>
        <p:nvSpPr>
          <p:cNvPr id="30" name="Google Shape;30;p63"/>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31" name="Google Shape;31;p6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32"/>
        <p:cNvGrpSpPr/>
        <p:nvPr/>
      </p:nvGrpSpPr>
      <p:grpSpPr>
        <a:xfrm>
          <a:off x="0" y="0"/>
          <a:ext cx="0" cy="0"/>
          <a:chOff x="0" y="0"/>
          <a:chExt cx="0" cy="0"/>
        </a:xfrm>
      </p:grpSpPr>
      <p:sp>
        <p:nvSpPr>
          <p:cNvPr id="33" name="Google Shape;33;p6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6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35" name="Google Shape;35;p6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1200"/>
              <a:buFont typeface="Calibri"/>
              <a:buNone/>
              <a:defRPr/>
            </a:lvl1pPr>
            <a:lvl2pPr marL="0" lvl="1" indent="0" algn="r">
              <a:spcBef>
                <a:spcPts val="0"/>
              </a:spcBef>
              <a:spcAft>
                <a:spcPts val="0"/>
              </a:spcAft>
              <a:buClr>
                <a:srgbClr val="888888"/>
              </a:buClr>
              <a:buSzPts val="1200"/>
              <a:buFont typeface="Calibri"/>
              <a:buNone/>
              <a:defRPr/>
            </a:lvl2pPr>
            <a:lvl3pPr marL="0" lvl="2" indent="0" algn="r">
              <a:spcBef>
                <a:spcPts val="0"/>
              </a:spcBef>
              <a:spcAft>
                <a:spcPts val="0"/>
              </a:spcAft>
              <a:buClr>
                <a:srgbClr val="888888"/>
              </a:buClr>
              <a:buSzPts val="1200"/>
              <a:buFont typeface="Calibri"/>
              <a:buNone/>
              <a:defRPr/>
            </a:lvl3pPr>
            <a:lvl4pPr marL="0" lvl="3" indent="0" algn="r">
              <a:spcBef>
                <a:spcPts val="0"/>
              </a:spcBef>
              <a:spcAft>
                <a:spcPts val="0"/>
              </a:spcAft>
              <a:buClr>
                <a:srgbClr val="888888"/>
              </a:buClr>
              <a:buSzPts val="1200"/>
              <a:buFont typeface="Calibri"/>
              <a:buNone/>
              <a:defRPr/>
            </a:lvl4pPr>
            <a:lvl5pPr marL="0" lvl="4" indent="0" algn="r">
              <a:spcBef>
                <a:spcPts val="0"/>
              </a:spcBef>
              <a:spcAft>
                <a:spcPts val="0"/>
              </a:spcAft>
              <a:buClr>
                <a:srgbClr val="888888"/>
              </a:buClr>
              <a:buSzPts val="1200"/>
              <a:buFont typeface="Calibri"/>
              <a:buNone/>
              <a:defRPr/>
            </a:lvl5pPr>
            <a:lvl6pPr marL="0" lvl="5" indent="0" algn="r">
              <a:spcBef>
                <a:spcPts val="0"/>
              </a:spcBef>
              <a:spcAft>
                <a:spcPts val="0"/>
              </a:spcAft>
              <a:buClr>
                <a:srgbClr val="888888"/>
              </a:buClr>
              <a:buSzPts val="1200"/>
              <a:buFont typeface="Calibri"/>
              <a:buNone/>
              <a:defRPr/>
            </a:lvl6pPr>
            <a:lvl7pPr marL="0" lvl="6" indent="0" algn="r">
              <a:spcBef>
                <a:spcPts val="0"/>
              </a:spcBef>
              <a:spcAft>
                <a:spcPts val="0"/>
              </a:spcAft>
              <a:buClr>
                <a:srgbClr val="888888"/>
              </a:buClr>
              <a:buSzPts val="1200"/>
              <a:buFont typeface="Calibri"/>
              <a:buNone/>
              <a:defRPr/>
            </a:lvl7pPr>
            <a:lvl8pPr marL="0" lvl="7" indent="0" algn="r">
              <a:spcBef>
                <a:spcPts val="0"/>
              </a:spcBef>
              <a:spcAft>
                <a:spcPts val="0"/>
              </a:spcAft>
              <a:buClr>
                <a:srgbClr val="888888"/>
              </a:buClr>
              <a:buSzPts val="1200"/>
              <a:buFont typeface="Calibri"/>
              <a:buNone/>
              <a:defRPr/>
            </a:lvl8pPr>
            <a:lvl9pPr marL="0" lvl="8" indent="0" algn="r">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6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1200"/>
              <a:buFont typeface="Calibri"/>
              <a:buNone/>
              <a:defRPr/>
            </a:lvl1pPr>
            <a:lvl2pPr marL="0" lvl="1" indent="0" algn="r">
              <a:spcBef>
                <a:spcPts val="0"/>
              </a:spcBef>
              <a:spcAft>
                <a:spcPts val="0"/>
              </a:spcAft>
              <a:buClr>
                <a:srgbClr val="888888"/>
              </a:buClr>
              <a:buSzPts val="1200"/>
              <a:buFont typeface="Calibri"/>
              <a:buNone/>
              <a:defRPr/>
            </a:lvl2pPr>
            <a:lvl3pPr marL="0" lvl="2" indent="0" algn="r">
              <a:spcBef>
                <a:spcPts val="0"/>
              </a:spcBef>
              <a:spcAft>
                <a:spcPts val="0"/>
              </a:spcAft>
              <a:buClr>
                <a:srgbClr val="888888"/>
              </a:buClr>
              <a:buSzPts val="1200"/>
              <a:buFont typeface="Calibri"/>
              <a:buNone/>
              <a:defRPr/>
            </a:lvl3pPr>
            <a:lvl4pPr marL="0" lvl="3" indent="0" algn="r">
              <a:spcBef>
                <a:spcPts val="0"/>
              </a:spcBef>
              <a:spcAft>
                <a:spcPts val="0"/>
              </a:spcAft>
              <a:buClr>
                <a:srgbClr val="888888"/>
              </a:buClr>
              <a:buSzPts val="1200"/>
              <a:buFont typeface="Calibri"/>
              <a:buNone/>
              <a:defRPr/>
            </a:lvl4pPr>
            <a:lvl5pPr marL="0" lvl="4" indent="0" algn="r">
              <a:spcBef>
                <a:spcPts val="0"/>
              </a:spcBef>
              <a:spcAft>
                <a:spcPts val="0"/>
              </a:spcAft>
              <a:buClr>
                <a:srgbClr val="888888"/>
              </a:buClr>
              <a:buSzPts val="1200"/>
              <a:buFont typeface="Calibri"/>
              <a:buNone/>
              <a:defRPr/>
            </a:lvl5pPr>
            <a:lvl6pPr marL="0" lvl="5" indent="0" algn="r">
              <a:spcBef>
                <a:spcPts val="0"/>
              </a:spcBef>
              <a:spcAft>
                <a:spcPts val="0"/>
              </a:spcAft>
              <a:buClr>
                <a:srgbClr val="888888"/>
              </a:buClr>
              <a:buSzPts val="1200"/>
              <a:buFont typeface="Calibri"/>
              <a:buNone/>
              <a:defRPr/>
            </a:lvl6pPr>
            <a:lvl7pPr marL="0" lvl="6" indent="0" algn="r">
              <a:spcBef>
                <a:spcPts val="0"/>
              </a:spcBef>
              <a:spcAft>
                <a:spcPts val="0"/>
              </a:spcAft>
              <a:buClr>
                <a:srgbClr val="888888"/>
              </a:buClr>
              <a:buSzPts val="1200"/>
              <a:buFont typeface="Calibri"/>
              <a:buNone/>
              <a:defRPr/>
            </a:lvl7pPr>
            <a:lvl8pPr marL="0" lvl="7" indent="0" algn="r">
              <a:spcBef>
                <a:spcPts val="0"/>
              </a:spcBef>
              <a:spcAft>
                <a:spcPts val="0"/>
              </a:spcAft>
              <a:buClr>
                <a:srgbClr val="888888"/>
              </a:buClr>
              <a:buSzPts val="1200"/>
              <a:buFont typeface="Calibri"/>
              <a:buNone/>
              <a:defRPr/>
            </a:lvl8pPr>
            <a:lvl9pPr marL="0" lvl="8" indent="0" algn="r">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op" type="tx">
  <p:cSld name="TITLE_AND_BODY">
    <p:spTree>
      <p:nvGrpSpPr>
        <p:cNvPr id="1" name="Shape 46"/>
        <p:cNvGrpSpPr/>
        <p:nvPr/>
      </p:nvGrpSpPr>
      <p:grpSpPr>
        <a:xfrm>
          <a:off x="0" y="0"/>
          <a:ext cx="0" cy="0"/>
          <a:chOff x="0" y="0"/>
          <a:chExt cx="0" cy="0"/>
        </a:xfrm>
      </p:grpSpPr>
      <p:sp>
        <p:nvSpPr>
          <p:cNvPr id="47" name="Google Shape;47;p67"/>
          <p:cNvSpPr txBox="1">
            <a:spLocks noGrp="1"/>
          </p:cNvSpPr>
          <p:nvPr>
            <p:ph type="body" idx="1"/>
          </p:nvPr>
        </p:nvSpPr>
        <p:spPr>
          <a:xfrm>
            <a:off x="381002" y="394860"/>
            <a:ext cx="10477500" cy="248081"/>
          </a:xfrm>
          <a:prstGeom prst="rect">
            <a:avLst/>
          </a:prstGeom>
          <a:noFill/>
          <a:ln>
            <a:noFill/>
          </a:ln>
        </p:spPr>
        <p:txBody>
          <a:bodyPr spcFirstLastPara="1" wrap="square" lIns="91425" tIns="45700" rIns="91425" bIns="45700" anchor="b" anchorCtr="0">
            <a:spAutoFit/>
          </a:bodyPr>
          <a:lstStyle>
            <a:lvl1pPr marL="457200" lvl="0" indent="-228600" algn="l">
              <a:lnSpc>
                <a:spcPct val="80000"/>
              </a:lnSpc>
              <a:spcBef>
                <a:spcPts val="0"/>
              </a:spcBef>
              <a:spcAft>
                <a:spcPts val="0"/>
              </a:spcAft>
              <a:buClr>
                <a:schemeClr val="dk1"/>
              </a:buClr>
              <a:buSzPts val="1265"/>
              <a:buFont typeface="Arial"/>
              <a:buNone/>
              <a:defRPr sz="1265" cap="none">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0"/>
        <p:cNvGrpSpPr/>
        <p:nvPr/>
      </p:nvGrpSpPr>
      <p:grpSpPr>
        <a:xfrm>
          <a:off x="0" y="0"/>
          <a:ext cx="0" cy="0"/>
          <a:chOff x="0" y="0"/>
          <a:chExt cx="0" cy="0"/>
        </a:xfrm>
      </p:grpSpPr>
      <p:sp>
        <p:nvSpPr>
          <p:cNvPr id="51" name="Google Shape;51;p6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 name="Google Shape;52;p68"/>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90000"/>
              </a:lnSpc>
              <a:spcBef>
                <a:spcPts val="0"/>
              </a:spcBef>
              <a:spcAft>
                <a:spcPts val="0"/>
              </a:spcAft>
              <a:buClr>
                <a:schemeClr val="dk1"/>
              </a:buClr>
              <a:buSzPts val="1400"/>
              <a:buChar char="●"/>
              <a:defRPr sz="1867"/>
            </a:lvl1pPr>
            <a:lvl2pPr marL="914400" lvl="1" indent="-304800" algn="l">
              <a:lnSpc>
                <a:spcPct val="90000"/>
              </a:lnSpc>
              <a:spcBef>
                <a:spcPts val="0"/>
              </a:spcBef>
              <a:spcAft>
                <a:spcPts val="0"/>
              </a:spcAft>
              <a:buClr>
                <a:schemeClr val="dk1"/>
              </a:buClr>
              <a:buSzPts val="1200"/>
              <a:buChar char="○"/>
              <a:defRPr sz="1600"/>
            </a:lvl2pPr>
            <a:lvl3pPr marL="1371600" lvl="2" indent="-304800" algn="l">
              <a:lnSpc>
                <a:spcPct val="90000"/>
              </a:lnSpc>
              <a:spcBef>
                <a:spcPts val="0"/>
              </a:spcBef>
              <a:spcAft>
                <a:spcPts val="0"/>
              </a:spcAft>
              <a:buClr>
                <a:schemeClr val="dk1"/>
              </a:buClr>
              <a:buSzPts val="1200"/>
              <a:buChar char="■"/>
              <a:defRPr sz="1600"/>
            </a:lvl3pPr>
            <a:lvl4pPr marL="1828800" lvl="3" indent="-304800" algn="l">
              <a:lnSpc>
                <a:spcPct val="90000"/>
              </a:lnSpc>
              <a:spcBef>
                <a:spcPts val="0"/>
              </a:spcBef>
              <a:spcAft>
                <a:spcPts val="0"/>
              </a:spcAft>
              <a:buClr>
                <a:schemeClr val="dk1"/>
              </a:buClr>
              <a:buSzPts val="1200"/>
              <a:buChar char="●"/>
              <a:defRPr sz="1600"/>
            </a:lvl4pPr>
            <a:lvl5pPr marL="2286000" lvl="4" indent="-304800" algn="l">
              <a:lnSpc>
                <a:spcPct val="90000"/>
              </a:lnSpc>
              <a:spcBef>
                <a:spcPts val="0"/>
              </a:spcBef>
              <a:spcAft>
                <a:spcPts val="0"/>
              </a:spcAft>
              <a:buClr>
                <a:schemeClr val="dk1"/>
              </a:buClr>
              <a:buSzPts val="1200"/>
              <a:buChar char="○"/>
              <a:defRPr sz="1600"/>
            </a:lvl5pPr>
            <a:lvl6pPr marL="2743200" lvl="5" indent="-304800" algn="l">
              <a:lnSpc>
                <a:spcPct val="90000"/>
              </a:lnSpc>
              <a:spcBef>
                <a:spcPts val="0"/>
              </a:spcBef>
              <a:spcAft>
                <a:spcPts val="0"/>
              </a:spcAft>
              <a:buClr>
                <a:schemeClr val="dk1"/>
              </a:buClr>
              <a:buSzPts val="1200"/>
              <a:buChar char="■"/>
              <a:defRPr sz="1600"/>
            </a:lvl6pPr>
            <a:lvl7pPr marL="3200400" lvl="6" indent="-304800" algn="l">
              <a:lnSpc>
                <a:spcPct val="90000"/>
              </a:lnSpc>
              <a:spcBef>
                <a:spcPts val="0"/>
              </a:spcBef>
              <a:spcAft>
                <a:spcPts val="0"/>
              </a:spcAft>
              <a:buClr>
                <a:schemeClr val="dk1"/>
              </a:buClr>
              <a:buSzPts val="1200"/>
              <a:buChar char="●"/>
              <a:defRPr sz="1600"/>
            </a:lvl7pPr>
            <a:lvl8pPr marL="3657600" lvl="7" indent="-304800" algn="l">
              <a:lnSpc>
                <a:spcPct val="90000"/>
              </a:lnSpc>
              <a:spcBef>
                <a:spcPts val="0"/>
              </a:spcBef>
              <a:spcAft>
                <a:spcPts val="0"/>
              </a:spcAft>
              <a:buClr>
                <a:schemeClr val="dk1"/>
              </a:buClr>
              <a:buSzPts val="1200"/>
              <a:buChar char="○"/>
              <a:defRPr sz="1600"/>
            </a:lvl8pPr>
            <a:lvl9pPr marL="4114800" lvl="8" indent="-304800" algn="l">
              <a:lnSpc>
                <a:spcPct val="90000"/>
              </a:lnSpc>
              <a:spcBef>
                <a:spcPts val="0"/>
              </a:spcBef>
              <a:spcAft>
                <a:spcPts val="0"/>
              </a:spcAft>
              <a:buClr>
                <a:schemeClr val="dk1"/>
              </a:buClr>
              <a:buSzPts val="1200"/>
              <a:buChar char="■"/>
              <a:defRPr sz="1600"/>
            </a:lvl9pPr>
          </a:lstStyle>
          <a:p>
            <a:endParaRPr/>
          </a:p>
        </p:txBody>
      </p:sp>
      <p:sp>
        <p:nvSpPr>
          <p:cNvPr id="53" name="Google Shape;53;p6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90000"/>
              </a:lnSpc>
              <a:spcBef>
                <a:spcPts val="0"/>
              </a:spcBef>
              <a:spcAft>
                <a:spcPts val="0"/>
              </a:spcAft>
              <a:buClr>
                <a:schemeClr val="dk1"/>
              </a:buClr>
              <a:buSzPts val="1400"/>
              <a:buChar char="●"/>
              <a:defRPr sz="1867"/>
            </a:lvl1pPr>
            <a:lvl2pPr marL="914400" lvl="1" indent="-304800" algn="l">
              <a:lnSpc>
                <a:spcPct val="90000"/>
              </a:lnSpc>
              <a:spcBef>
                <a:spcPts val="0"/>
              </a:spcBef>
              <a:spcAft>
                <a:spcPts val="0"/>
              </a:spcAft>
              <a:buClr>
                <a:schemeClr val="dk1"/>
              </a:buClr>
              <a:buSzPts val="1200"/>
              <a:buChar char="○"/>
              <a:defRPr sz="1600"/>
            </a:lvl2pPr>
            <a:lvl3pPr marL="1371600" lvl="2" indent="-304800" algn="l">
              <a:lnSpc>
                <a:spcPct val="90000"/>
              </a:lnSpc>
              <a:spcBef>
                <a:spcPts val="0"/>
              </a:spcBef>
              <a:spcAft>
                <a:spcPts val="0"/>
              </a:spcAft>
              <a:buClr>
                <a:schemeClr val="dk1"/>
              </a:buClr>
              <a:buSzPts val="1200"/>
              <a:buChar char="■"/>
              <a:defRPr sz="1600"/>
            </a:lvl3pPr>
            <a:lvl4pPr marL="1828800" lvl="3" indent="-304800" algn="l">
              <a:lnSpc>
                <a:spcPct val="90000"/>
              </a:lnSpc>
              <a:spcBef>
                <a:spcPts val="0"/>
              </a:spcBef>
              <a:spcAft>
                <a:spcPts val="0"/>
              </a:spcAft>
              <a:buClr>
                <a:schemeClr val="dk1"/>
              </a:buClr>
              <a:buSzPts val="1200"/>
              <a:buChar char="●"/>
              <a:defRPr sz="1600"/>
            </a:lvl4pPr>
            <a:lvl5pPr marL="2286000" lvl="4" indent="-304800" algn="l">
              <a:lnSpc>
                <a:spcPct val="90000"/>
              </a:lnSpc>
              <a:spcBef>
                <a:spcPts val="0"/>
              </a:spcBef>
              <a:spcAft>
                <a:spcPts val="0"/>
              </a:spcAft>
              <a:buClr>
                <a:schemeClr val="dk1"/>
              </a:buClr>
              <a:buSzPts val="1200"/>
              <a:buChar char="○"/>
              <a:defRPr sz="1600"/>
            </a:lvl5pPr>
            <a:lvl6pPr marL="2743200" lvl="5" indent="-304800" algn="l">
              <a:lnSpc>
                <a:spcPct val="90000"/>
              </a:lnSpc>
              <a:spcBef>
                <a:spcPts val="0"/>
              </a:spcBef>
              <a:spcAft>
                <a:spcPts val="0"/>
              </a:spcAft>
              <a:buClr>
                <a:schemeClr val="dk1"/>
              </a:buClr>
              <a:buSzPts val="1200"/>
              <a:buChar char="■"/>
              <a:defRPr sz="1600"/>
            </a:lvl6pPr>
            <a:lvl7pPr marL="3200400" lvl="6" indent="-304800" algn="l">
              <a:lnSpc>
                <a:spcPct val="90000"/>
              </a:lnSpc>
              <a:spcBef>
                <a:spcPts val="0"/>
              </a:spcBef>
              <a:spcAft>
                <a:spcPts val="0"/>
              </a:spcAft>
              <a:buClr>
                <a:schemeClr val="dk1"/>
              </a:buClr>
              <a:buSzPts val="1200"/>
              <a:buChar char="●"/>
              <a:defRPr sz="1600"/>
            </a:lvl7pPr>
            <a:lvl8pPr marL="3657600" lvl="7" indent="-304800" algn="l">
              <a:lnSpc>
                <a:spcPct val="90000"/>
              </a:lnSpc>
              <a:spcBef>
                <a:spcPts val="0"/>
              </a:spcBef>
              <a:spcAft>
                <a:spcPts val="0"/>
              </a:spcAft>
              <a:buClr>
                <a:schemeClr val="dk1"/>
              </a:buClr>
              <a:buSzPts val="1200"/>
              <a:buChar char="○"/>
              <a:defRPr sz="1600"/>
            </a:lvl8pPr>
            <a:lvl9pPr marL="4114800" lvl="8" indent="-304800" algn="l">
              <a:lnSpc>
                <a:spcPct val="90000"/>
              </a:lnSpc>
              <a:spcBef>
                <a:spcPts val="0"/>
              </a:spcBef>
              <a:spcAft>
                <a:spcPts val="0"/>
              </a:spcAft>
              <a:buClr>
                <a:schemeClr val="dk1"/>
              </a:buClr>
              <a:buSzPts val="1200"/>
              <a:buChar char="■"/>
              <a:defRPr sz="1600"/>
            </a:lvl9pPr>
          </a:lstStyle>
          <a:p>
            <a:endParaRPr/>
          </a:p>
        </p:txBody>
      </p:sp>
      <p:sp>
        <p:nvSpPr>
          <p:cNvPr id="54" name="Google Shape;54;p6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sp>
        <p:nvSpPr>
          <p:cNvPr id="56" name="Google Shape;56;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6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6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1200"/>
              <a:buFont typeface="Calibri"/>
              <a:buNone/>
              <a:defRPr/>
            </a:lvl1pPr>
            <a:lvl2pPr marL="0" lvl="1" indent="0" algn="r">
              <a:spcBef>
                <a:spcPts val="0"/>
              </a:spcBef>
              <a:spcAft>
                <a:spcPts val="0"/>
              </a:spcAft>
              <a:buClr>
                <a:srgbClr val="888888"/>
              </a:buClr>
              <a:buSzPts val="1200"/>
              <a:buFont typeface="Calibri"/>
              <a:buNone/>
              <a:defRPr/>
            </a:lvl2pPr>
            <a:lvl3pPr marL="0" lvl="2" indent="0" algn="r">
              <a:spcBef>
                <a:spcPts val="0"/>
              </a:spcBef>
              <a:spcAft>
                <a:spcPts val="0"/>
              </a:spcAft>
              <a:buClr>
                <a:srgbClr val="888888"/>
              </a:buClr>
              <a:buSzPts val="1200"/>
              <a:buFont typeface="Calibri"/>
              <a:buNone/>
              <a:defRPr/>
            </a:lvl3pPr>
            <a:lvl4pPr marL="0" lvl="3" indent="0" algn="r">
              <a:spcBef>
                <a:spcPts val="0"/>
              </a:spcBef>
              <a:spcAft>
                <a:spcPts val="0"/>
              </a:spcAft>
              <a:buClr>
                <a:srgbClr val="888888"/>
              </a:buClr>
              <a:buSzPts val="1200"/>
              <a:buFont typeface="Calibri"/>
              <a:buNone/>
              <a:defRPr/>
            </a:lvl4pPr>
            <a:lvl5pPr marL="0" lvl="4" indent="0" algn="r">
              <a:spcBef>
                <a:spcPts val="0"/>
              </a:spcBef>
              <a:spcAft>
                <a:spcPts val="0"/>
              </a:spcAft>
              <a:buClr>
                <a:srgbClr val="888888"/>
              </a:buClr>
              <a:buSzPts val="1200"/>
              <a:buFont typeface="Calibri"/>
              <a:buNone/>
              <a:defRPr/>
            </a:lvl5pPr>
            <a:lvl6pPr marL="0" lvl="5" indent="0" algn="r">
              <a:spcBef>
                <a:spcPts val="0"/>
              </a:spcBef>
              <a:spcAft>
                <a:spcPts val="0"/>
              </a:spcAft>
              <a:buClr>
                <a:srgbClr val="888888"/>
              </a:buClr>
              <a:buSzPts val="1200"/>
              <a:buFont typeface="Calibri"/>
              <a:buNone/>
              <a:defRPr/>
            </a:lvl6pPr>
            <a:lvl7pPr marL="0" lvl="6" indent="0" algn="r">
              <a:spcBef>
                <a:spcPts val="0"/>
              </a:spcBef>
              <a:spcAft>
                <a:spcPts val="0"/>
              </a:spcAft>
              <a:buClr>
                <a:srgbClr val="888888"/>
              </a:buClr>
              <a:buSzPts val="1200"/>
              <a:buFont typeface="Calibri"/>
              <a:buNone/>
              <a:defRPr/>
            </a:lvl7pPr>
            <a:lvl8pPr marL="0" lvl="7" indent="0" algn="r">
              <a:spcBef>
                <a:spcPts val="0"/>
              </a:spcBef>
              <a:spcAft>
                <a:spcPts val="0"/>
              </a:spcAft>
              <a:buClr>
                <a:srgbClr val="888888"/>
              </a:buClr>
              <a:buSzPts val="1200"/>
              <a:buFont typeface="Calibri"/>
              <a:buNone/>
              <a:defRPr/>
            </a:lvl8pPr>
            <a:lvl9pPr marL="0" lvl="8" indent="0" algn="r">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2"/>
        <p:cNvGrpSpPr/>
        <p:nvPr/>
      </p:nvGrpSpPr>
      <p:grpSpPr>
        <a:xfrm>
          <a:off x="0" y="0"/>
          <a:ext cx="0" cy="0"/>
          <a:chOff x="0" y="0"/>
          <a:chExt cx="0" cy="0"/>
        </a:xfrm>
      </p:grpSpPr>
      <p:sp>
        <p:nvSpPr>
          <p:cNvPr id="103" name="Google Shape;103;gdf8a52cb7d_0_29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104" name="Google Shape;104;gdf8a52cb7d_0_29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0"/>
              </a:spcBef>
              <a:spcAft>
                <a:spcPts val="0"/>
              </a:spcAft>
              <a:buClr>
                <a:schemeClr val="dk2"/>
              </a:buClr>
              <a:buSzPts val="1900"/>
              <a:buChar char="○"/>
              <a:defRPr sz="1900">
                <a:solidFill>
                  <a:schemeClr val="dk2"/>
                </a:solidFill>
              </a:defRPr>
            </a:lvl2pPr>
            <a:lvl3pPr marL="1371600" lvl="2" indent="-349250" rtl="0">
              <a:lnSpc>
                <a:spcPct val="115000"/>
              </a:lnSpc>
              <a:spcBef>
                <a:spcPts val="0"/>
              </a:spcBef>
              <a:spcAft>
                <a:spcPts val="0"/>
              </a:spcAft>
              <a:buClr>
                <a:schemeClr val="dk2"/>
              </a:buClr>
              <a:buSzPts val="1900"/>
              <a:buChar char="■"/>
              <a:defRPr sz="1900">
                <a:solidFill>
                  <a:schemeClr val="dk2"/>
                </a:solidFill>
              </a:defRPr>
            </a:lvl3pPr>
            <a:lvl4pPr marL="1828800" lvl="3" indent="-349250" rtl="0">
              <a:lnSpc>
                <a:spcPct val="115000"/>
              </a:lnSpc>
              <a:spcBef>
                <a:spcPts val="0"/>
              </a:spcBef>
              <a:spcAft>
                <a:spcPts val="0"/>
              </a:spcAft>
              <a:buClr>
                <a:schemeClr val="dk2"/>
              </a:buClr>
              <a:buSzPts val="1900"/>
              <a:buChar char="●"/>
              <a:defRPr sz="1900">
                <a:solidFill>
                  <a:schemeClr val="dk2"/>
                </a:solidFill>
              </a:defRPr>
            </a:lvl4pPr>
            <a:lvl5pPr marL="2286000" lvl="4" indent="-349250" rtl="0">
              <a:lnSpc>
                <a:spcPct val="115000"/>
              </a:lnSpc>
              <a:spcBef>
                <a:spcPts val="0"/>
              </a:spcBef>
              <a:spcAft>
                <a:spcPts val="0"/>
              </a:spcAft>
              <a:buClr>
                <a:schemeClr val="dk2"/>
              </a:buClr>
              <a:buSzPts val="1900"/>
              <a:buChar char="○"/>
              <a:defRPr sz="1900">
                <a:solidFill>
                  <a:schemeClr val="dk2"/>
                </a:solidFill>
              </a:defRPr>
            </a:lvl5pPr>
            <a:lvl6pPr marL="2743200" lvl="5" indent="-349250" rtl="0">
              <a:lnSpc>
                <a:spcPct val="115000"/>
              </a:lnSpc>
              <a:spcBef>
                <a:spcPts val="0"/>
              </a:spcBef>
              <a:spcAft>
                <a:spcPts val="0"/>
              </a:spcAft>
              <a:buClr>
                <a:schemeClr val="dk2"/>
              </a:buClr>
              <a:buSzPts val="1900"/>
              <a:buChar char="■"/>
              <a:defRPr sz="1900">
                <a:solidFill>
                  <a:schemeClr val="dk2"/>
                </a:solidFill>
              </a:defRPr>
            </a:lvl6pPr>
            <a:lvl7pPr marL="3200400" lvl="6" indent="-349250" rtl="0">
              <a:lnSpc>
                <a:spcPct val="115000"/>
              </a:lnSpc>
              <a:spcBef>
                <a:spcPts val="0"/>
              </a:spcBef>
              <a:spcAft>
                <a:spcPts val="0"/>
              </a:spcAft>
              <a:buClr>
                <a:schemeClr val="dk2"/>
              </a:buClr>
              <a:buSzPts val="1900"/>
              <a:buChar char="●"/>
              <a:defRPr sz="1900">
                <a:solidFill>
                  <a:schemeClr val="dk2"/>
                </a:solidFill>
              </a:defRPr>
            </a:lvl7pPr>
            <a:lvl8pPr marL="3657600" lvl="7" indent="-349250" rtl="0">
              <a:lnSpc>
                <a:spcPct val="115000"/>
              </a:lnSpc>
              <a:spcBef>
                <a:spcPts val="0"/>
              </a:spcBef>
              <a:spcAft>
                <a:spcPts val="0"/>
              </a:spcAft>
              <a:buClr>
                <a:schemeClr val="dk2"/>
              </a:buClr>
              <a:buSzPts val="1900"/>
              <a:buChar char="○"/>
              <a:defRPr sz="1900">
                <a:solidFill>
                  <a:schemeClr val="dk2"/>
                </a:solidFill>
              </a:defRPr>
            </a:lvl8pPr>
            <a:lvl9pPr marL="4114800" lvl="8" indent="-349250" rtl="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105" name="Google Shape;105;gdf8a52cb7d_0_29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hyperlink" Target="http://bit.ly/VTBEST202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ducation.vermont.gov/sites/aoe/files/documents/edu-educational-support-team-practice-profile_0.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document/d/1myi8VigR-WIKCrhJszh4PKXqnuNFpipxebn---R6i80/edi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ocs.google.com/spreadsheets/d/1V9emr15Qk8EPhIMjVIoDSAaBVOfIqDGL1nUpZXwxJYA/edit#gid=0"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docs.google.com/document/d/1vSxd0SznyRA3ubWZWkwvFIVRBjZTO6p9yu6-_FcktUI/copy"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docs.google.com/document/d/1wip0hC16Gt5sANwxweFMg8Wey0XptdG1QvHTzBkCHec/edit?usp=sharin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docs.google.com/document/d/17CvnPwN7SfNyVI9uTcn0VUkPkw6qav_FaBNR3lmPkfE/edit"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pbisworld.com/tier-2/check-in-check-out-cico/"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drive.google.com/file/d/1ALtBMzRsjxesKpApagjk6HRgYbflR_eQ/view"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s://drive.google.com/file/d/1ALtBMzRsjxesKpApagjk6HRgYbflR_eQ/view?usp=sharing" TargetMode="External"/><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s://www.menti.com/n12xj18q5b"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png"/></Relationships>
</file>

<file path=ppt/slides/_rels/slide76.xml.rels><?xml version="1.0" encoding="UTF-8" standalone="yes"?>
<Relationships xmlns="http://schemas.openxmlformats.org/package/2006/relationships"><Relationship Id="rId3" Type="http://schemas.openxmlformats.org/officeDocument/2006/relationships/hyperlink" Target="http://www.ci3t.org/screening"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education.vermont.gov/sites/aoe/files/documents/edu-framework-vermonts-education-recovery.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gdf8a4cf82e_33_95"/>
          <p:cNvPicPr preferRelativeResize="0"/>
          <p:nvPr/>
        </p:nvPicPr>
        <p:blipFill rotWithShape="1">
          <a:blip r:embed="rId3">
            <a:alphaModFix/>
          </a:blip>
          <a:srcRect/>
          <a:stretch/>
        </p:blipFill>
        <p:spPr>
          <a:xfrm>
            <a:off x="3529475" y="206943"/>
            <a:ext cx="5133050" cy="3427614"/>
          </a:xfrm>
          <a:prstGeom prst="rect">
            <a:avLst/>
          </a:prstGeom>
          <a:noFill/>
          <a:ln>
            <a:noFill/>
          </a:ln>
        </p:spPr>
      </p:pic>
      <p:sp>
        <p:nvSpPr>
          <p:cNvPr id="159" name="Google Shape;159;gdf8a4cf82e_33_95"/>
          <p:cNvSpPr txBox="1"/>
          <p:nvPr/>
        </p:nvSpPr>
        <p:spPr>
          <a:xfrm>
            <a:off x="-73572" y="3634557"/>
            <a:ext cx="12192000" cy="1293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5500"/>
              <a:buFont typeface="Arial"/>
              <a:buNone/>
            </a:pPr>
            <a:r>
              <a:rPr lang="en-US" sz="3900" b="0" i="0" u="none" strike="noStrike" cap="none" dirty="0">
                <a:solidFill>
                  <a:schemeClr val="dk1"/>
                </a:solidFill>
                <a:latin typeface="Calibri"/>
                <a:ea typeface="Calibri"/>
                <a:cs typeface="Calibri"/>
                <a:sym typeface="Calibri"/>
              </a:rPr>
              <a:t>VTPBIS </a:t>
            </a:r>
            <a:r>
              <a:rPr lang="en-US" sz="3900" dirty="0">
                <a:solidFill>
                  <a:schemeClr val="dk1"/>
                </a:solidFill>
                <a:latin typeface="Calibri"/>
                <a:ea typeface="Calibri"/>
                <a:cs typeface="Calibri"/>
                <a:sym typeface="Calibri"/>
              </a:rPr>
              <a:t>Expanding and Enhancing Targeted </a:t>
            </a:r>
            <a:endParaRPr sz="3900" dirty="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5500"/>
              <a:buFont typeface="Arial"/>
              <a:buNone/>
            </a:pPr>
            <a:r>
              <a:rPr lang="en-US" sz="3900" dirty="0">
                <a:solidFill>
                  <a:schemeClr val="dk1"/>
                </a:solidFill>
                <a:latin typeface="Calibri"/>
                <a:ea typeface="Calibri"/>
                <a:cs typeface="Calibri"/>
                <a:sym typeface="Calibri"/>
              </a:rPr>
              <a:t>Interventions</a:t>
            </a:r>
            <a:r>
              <a:rPr lang="en-US" sz="3900" b="0" i="0" u="none" strike="noStrike" cap="none" dirty="0">
                <a:solidFill>
                  <a:schemeClr val="dk1"/>
                </a:solidFill>
                <a:latin typeface="Calibri"/>
                <a:ea typeface="Calibri"/>
                <a:cs typeface="Calibri"/>
                <a:sym typeface="Calibri"/>
              </a:rPr>
              <a:t> Training for Social and Academic Success</a:t>
            </a:r>
            <a:endParaRPr sz="100" dirty="0"/>
          </a:p>
        </p:txBody>
      </p:sp>
      <p:sp>
        <p:nvSpPr>
          <p:cNvPr id="160" name="Google Shape;160;gdf8a4cf82e_33_95"/>
          <p:cNvSpPr txBox="1"/>
          <p:nvPr/>
        </p:nvSpPr>
        <p:spPr>
          <a:xfrm>
            <a:off x="2097850" y="5020925"/>
            <a:ext cx="7694100" cy="800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Arial"/>
              <a:buNone/>
            </a:pPr>
            <a:r>
              <a:rPr lang="en-US" sz="2300">
                <a:solidFill>
                  <a:schemeClr val="dk1"/>
                </a:solidFill>
                <a:latin typeface="Calibri"/>
                <a:ea typeface="Calibri"/>
                <a:cs typeface="Calibri"/>
                <a:sym typeface="Calibri"/>
              </a:rPr>
              <a:t>Kristin M. Beswick</a:t>
            </a:r>
            <a:endParaRPr sz="23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2800"/>
              <a:buFont typeface="Arial"/>
              <a:buNone/>
            </a:pPr>
            <a:r>
              <a:rPr lang="en-US" sz="2300">
                <a:solidFill>
                  <a:schemeClr val="dk1"/>
                </a:solidFill>
                <a:latin typeface="Calibri"/>
                <a:ea typeface="Calibri"/>
                <a:cs typeface="Calibri"/>
                <a:sym typeface="Calibri"/>
              </a:rPr>
              <a:t>Cassandra Townshend</a:t>
            </a:r>
            <a:endParaRPr sz="2300">
              <a:solidFill>
                <a:schemeClr val="dk1"/>
              </a:solidFill>
              <a:latin typeface="Calibri"/>
              <a:ea typeface="Calibri"/>
              <a:cs typeface="Calibri"/>
              <a:sym typeface="Calibri"/>
            </a:endParaRPr>
          </a:p>
        </p:txBody>
      </p:sp>
      <p:sp>
        <p:nvSpPr>
          <p:cNvPr id="161" name="Google Shape;161;gdf8a4cf82e_33_95"/>
          <p:cNvSpPr txBox="1"/>
          <p:nvPr/>
        </p:nvSpPr>
        <p:spPr>
          <a:xfrm>
            <a:off x="1643062" y="5914730"/>
            <a:ext cx="89061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All materials can be found here:</a:t>
            </a:r>
            <a:endParaRPr sz="1500"/>
          </a:p>
          <a:p>
            <a:pPr marL="0" marR="0" lvl="0" indent="0" algn="ctr" rtl="0">
              <a:spcBef>
                <a:spcPts val="0"/>
              </a:spcBef>
              <a:spcAft>
                <a:spcPts val="0"/>
              </a:spcAft>
              <a:buClr>
                <a:srgbClr val="FF0000"/>
              </a:buClr>
              <a:buSzPts val="2400"/>
              <a:buFont typeface="Arial"/>
              <a:buNone/>
            </a:pPr>
            <a:r>
              <a:rPr lang="en-US" sz="2400" b="1" i="0" u="sng" strike="noStrike" cap="none">
                <a:solidFill>
                  <a:srgbClr val="FF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bit.ly/VTBEST2021</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6"/>
        <p:cNvGrpSpPr/>
        <p:nvPr/>
      </p:nvGrpSpPr>
      <p:grpSpPr>
        <a:xfrm>
          <a:off x="0" y="0"/>
          <a:ext cx="0" cy="0"/>
          <a:chOff x="0" y="0"/>
          <a:chExt cx="0" cy="0"/>
        </a:xfrm>
      </p:grpSpPr>
      <p:pic>
        <p:nvPicPr>
          <p:cNvPr id="257" name="Google Shape;257;p4"/>
          <p:cNvPicPr preferRelativeResize="0"/>
          <p:nvPr/>
        </p:nvPicPr>
        <p:blipFill rotWithShape="1">
          <a:blip r:embed="rId3">
            <a:alphaModFix/>
          </a:blip>
          <a:srcRect t="11645"/>
          <a:stretch/>
        </p:blipFill>
        <p:spPr>
          <a:xfrm>
            <a:off x="8196550" y="1219175"/>
            <a:ext cx="3385850" cy="5361575"/>
          </a:xfrm>
          <a:prstGeom prst="rect">
            <a:avLst/>
          </a:prstGeom>
          <a:noFill/>
          <a:ln>
            <a:noFill/>
          </a:ln>
          <a:effectLst>
            <a:reflection stA="6000" endPos="30000" dist="38100" dir="5400000" fadeDir="5400012" sy="-100000" algn="bl" rotWithShape="0"/>
          </a:effectLst>
        </p:spPr>
      </p:pic>
      <p:sp>
        <p:nvSpPr>
          <p:cNvPr id="258" name="Google Shape;258;p4"/>
          <p:cNvSpPr txBox="1"/>
          <p:nvPr/>
        </p:nvSpPr>
        <p:spPr>
          <a:xfrm>
            <a:off x="477400" y="436475"/>
            <a:ext cx="11105100" cy="11433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Clr>
                <a:srgbClr val="385623"/>
              </a:buClr>
              <a:buSzPts val="4400"/>
              <a:buFont typeface="Calibri"/>
              <a:buNone/>
            </a:pPr>
            <a:r>
              <a:rPr lang="en-US" sz="3100">
                <a:solidFill>
                  <a:schemeClr val="dk1"/>
                </a:solidFill>
                <a:latin typeface="Calibri"/>
                <a:ea typeface="Calibri"/>
                <a:cs typeface="Calibri"/>
                <a:sym typeface="Calibri"/>
              </a:rPr>
              <a:t>All within the MTSS Framework: </a:t>
            </a:r>
            <a:br>
              <a:rPr lang="en-US" sz="3100">
                <a:solidFill>
                  <a:schemeClr val="dk1"/>
                </a:solidFill>
                <a:latin typeface="Calibri"/>
                <a:ea typeface="Calibri"/>
                <a:cs typeface="Calibri"/>
                <a:sym typeface="Calibri"/>
              </a:rPr>
            </a:br>
            <a:r>
              <a:rPr lang="en-US" sz="3100">
                <a:solidFill>
                  <a:schemeClr val="dk1"/>
                </a:solidFill>
                <a:latin typeface="Calibri"/>
                <a:ea typeface="Calibri"/>
                <a:cs typeface="Calibri"/>
                <a:sym typeface="Calibri"/>
              </a:rPr>
              <a:t>SEL, Trauma-Informed &amp; Restorative </a:t>
            </a:r>
            <a:r>
              <a:rPr lang="en-US" sz="3100" u="sng">
                <a:solidFill>
                  <a:schemeClr val="dk1"/>
                </a:solidFill>
                <a:latin typeface="Calibri"/>
                <a:ea typeface="Calibri"/>
                <a:cs typeface="Calibri"/>
                <a:sym typeface="Calibri"/>
              </a:rPr>
              <a:t>Practices</a:t>
            </a:r>
            <a:r>
              <a:rPr lang="en-US" sz="3100">
                <a:solidFill>
                  <a:schemeClr val="dk1"/>
                </a:solidFill>
                <a:latin typeface="Calibri"/>
                <a:ea typeface="Calibri"/>
                <a:cs typeface="Calibri"/>
                <a:sym typeface="Calibri"/>
              </a:rPr>
              <a:t> </a:t>
            </a:r>
            <a:endParaRPr sz="4400">
              <a:solidFill>
                <a:schemeClr val="dk1"/>
              </a:solidFill>
              <a:latin typeface="Calibri"/>
              <a:ea typeface="Calibri"/>
              <a:cs typeface="Calibri"/>
              <a:sym typeface="Calibri"/>
            </a:endParaRPr>
          </a:p>
        </p:txBody>
      </p:sp>
      <p:sp>
        <p:nvSpPr>
          <p:cNvPr id="259" name="Google Shape;259;p4"/>
          <p:cNvSpPr txBox="1">
            <a:spLocks noGrp="1"/>
          </p:cNvSpPr>
          <p:nvPr>
            <p:ph type="body" idx="1"/>
          </p:nvPr>
        </p:nvSpPr>
        <p:spPr>
          <a:xfrm>
            <a:off x="477400" y="1892450"/>
            <a:ext cx="8029500" cy="4231500"/>
          </a:xfrm>
          <a:prstGeom prst="rect">
            <a:avLst/>
          </a:prstGeom>
          <a:noFill/>
          <a:ln>
            <a:noFill/>
          </a:ln>
        </p:spPr>
        <p:txBody>
          <a:bodyPr spcFirstLastPara="1" wrap="square" lIns="121900" tIns="60925" rIns="121900" bIns="60925" anchor="t" anchorCtr="0">
            <a:normAutofit lnSpcReduction="20000"/>
          </a:bodyPr>
          <a:lstStyle/>
          <a:p>
            <a:pPr marL="609585" lvl="0" indent="-457188" algn="l" rtl="0">
              <a:lnSpc>
                <a:spcPct val="90000"/>
              </a:lnSpc>
              <a:spcBef>
                <a:spcPts val="0"/>
              </a:spcBef>
              <a:spcAft>
                <a:spcPts val="0"/>
              </a:spcAft>
              <a:buClr>
                <a:schemeClr val="dk1"/>
              </a:buClr>
              <a:buSzPts val="1800"/>
              <a:buChar char="●"/>
            </a:pPr>
            <a:r>
              <a:rPr lang="en-US">
                <a:solidFill>
                  <a:schemeClr val="dk1"/>
                </a:solidFill>
                <a:latin typeface="Calibri"/>
                <a:ea typeface="Calibri"/>
                <a:cs typeface="Calibri"/>
                <a:sym typeface="Calibri"/>
              </a:rPr>
              <a:t>Same end goals in mind</a:t>
            </a:r>
            <a:endParaRPr/>
          </a:p>
          <a:p>
            <a:pPr marL="1219169" lvl="1" indent="-457187" algn="l" rtl="0">
              <a:lnSpc>
                <a:spcPct val="90000"/>
              </a:lnSpc>
              <a:spcBef>
                <a:spcPts val="600"/>
              </a:spcBef>
              <a:spcAft>
                <a:spcPts val="0"/>
              </a:spcAft>
              <a:buClr>
                <a:schemeClr val="dk1"/>
              </a:buClr>
              <a:buSzPts val="1800"/>
              <a:buChar char="○"/>
            </a:pPr>
            <a:r>
              <a:rPr lang="en-US">
                <a:solidFill>
                  <a:schemeClr val="dk1"/>
                </a:solidFill>
                <a:latin typeface="Calibri"/>
                <a:ea typeface="Calibri"/>
                <a:cs typeface="Calibri"/>
                <a:sym typeface="Calibri"/>
              </a:rPr>
              <a:t>To build a </a:t>
            </a:r>
            <a:r>
              <a:rPr lang="en-US" b="1">
                <a:solidFill>
                  <a:schemeClr val="dk1"/>
                </a:solidFill>
                <a:latin typeface="Calibri"/>
                <a:ea typeface="Calibri"/>
                <a:cs typeface="Calibri"/>
                <a:sym typeface="Calibri"/>
              </a:rPr>
              <a:t>safe, respectful, and productive </a:t>
            </a:r>
            <a:endParaRPr b="1">
              <a:solidFill>
                <a:schemeClr val="dk1"/>
              </a:solidFill>
              <a:latin typeface="Calibri"/>
              <a:ea typeface="Calibri"/>
              <a:cs typeface="Calibri"/>
              <a:sym typeface="Calibri"/>
            </a:endParaRPr>
          </a:p>
          <a:p>
            <a:pPr marL="1219170" lvl="1" indent="-457188" algn="l" rtl="0">
              <a:lnSpc>
                <a:spcPct val="90000"/>
              </a:lnSpc>
              <a:spcBef>
                <a:spcPts val="600"/>
              </a:spcBef>
              <a:spcAft>
                <a:spcPts val="0"/>
              </a:spcAft>
              <a:buClr>
                <a:schemeClr val="dk1"/>
              </a:buClr>
              <a:buSzPts val="1800"/>
              <a:buChar char="○"/>
            </a:pPr>
            <a:r>
              <a:rPr lang="en-US" b="1">
                <a:solidFill>
                  <a:schemeClr val="dk1"/>
                </a:solidFill>
                <a:latin typeface="Calibri"/>
                <a:ea typeface="Calibri"/>
                <a:cs typeface="Calibri"/>
                <a:sym typeface="Calibri"/>
              </a:rPr>
              <a:t>learning environment</a:t>
            </a:r>
            <a:endParaRPr/>
          </a:p>
          <a:p>
            <a:pPr marL="1219170" lvl="1" indent="-457188" algn="l" rtl="0">
              <a:lnSpc>
                <a:spcPct val="90000"/>
              </a:lnSpc>
              <a:spcBef>
                <a:spcPts val="600"/>
              </a:spcBef>
              <a:spcAft>
                <a:spcPts val="0"/>
              </a:spcAft>
              <a:buClr>
                <a:schemeClr val="dk1"/>
              </a:buClr>
              <a:buSzPts val="1800"/>
              <a:buChar char="○"/>
            </a:pPr>
            <a:r>
              <a:rPr lang="en-US">
                <a:solidFill>
                  <a:schemeClr val="dk1"/>
                </a:solidFill>
                <a:latin typeface="Calibri"/>
                <a:ea typeface="Calibri"/>
                <a:cs typeface="Calibri"/>
                <a:sym typeface="Calibri"/>
              </a:rPr>
              <a:t>To establish a </a:t>
            </a:r>
            <a:r>
              <a:rPr lang="en-US" b="1">
                <a:solidFill>
                  <a:schemeClr val="dk1"/>
                </a:solidFill>
                <a:latin typeface="Calibri"/>
                <a:ea typeface="Calibri"/>
                <a:cs typeface="Calibri"/>
                <a:sym typeface="Calibri"/>
              </a:rPr>
              <a:t>positive school climate</a:t>
            </a:r>
            <a:r>
              <a:rPr lang="en-US">
                <a:solidFill>
                  <a:schemeClr val="dk1"/>
                </a:solidFill>
                <a:latin typeface="Calibri"/>
                <a:ea typeface="Calibri"/>
                <a:cs typeface="Calibri"/>
                <a:sym typeface="Calibri"/>
              </a:rPr>
              <a:t> where students and adults have strong, </a:t>
            </a:r>
            <a:r>
              <a:rPr lang="en-US" b="1">
                <a:solidFill>
                  <a:schemeClr val="dk1"/>
                </a:solidFill>
                <a:latin typeface="Calibri"/>
                <a:ea typeface="Calibri"/>
                <a:cs typeface="Calibri"/>
                <a:sym typeface="Calibri"/>
              </a:rPr>
              <a:t>positive relationships</a:t>
            </a:r>
            <a:r>
              <a:rPr lang="en-US">
                <a:solidFill>
                  <a:schemeClr val="dk1"/>
                </a:solidFill>
                <a:latin typeface="Calibri"/>
                <a:ea typeface="Calibri"/>
                <a:cs typeface="Calibri"/>
                <a:sym typeface="Calibri"/>
              </a:rPr>
              <a:t> and students understand what is expected of them as learners at school</a:t>
            </a:r>
            <a:endParaRPr/>
          </a:p>
          <a:p>
            <a:pPr marL="609585" lvl="0" indent="-457188" algn="l" rtl="0">
              <a:lnSpc>
                <a:spcPct val="90000"/>
              </a:lnSpc>
              <a:spcBef>
                <a:spcPts val="600"/>
              </a:spcBef>
              <a:spcAft>
                <a:spcPts val="0"/>
              </a:spcAft>
              <a:buClr>
                <a:schemeClr val="dk1"/>
              </a:buClr>
              <a:buSzPts val="1800"/>
              <a:buChar char="●"/>
            </a:pPr>
            <a:r>
              <a:rPr lang="en-US">
                <a:solidFill>
                  <a:schemeClr val="dk1"/>
                </a:solidFill>
                <a:latin typeface="Calibri"/>
                <a:ea typeface="Calibri"/>
                <a:cs typeface="Calibri"/>
                <a:sym typeface="Calibri"/>
              </a:rPr>
              <a:t>Whole-school</a:t>
            </a:r>
            <a:endParaRPr/>
          </a:p>
          <a:p>
            <a:pPr marL="609585" lvl="0" indent="-457188" algn="l" rtl="0">
              <a:lnSpc>
                <a:spcPct val="90000"/>
              </a:lnSpc>
              <a:spcBef>
                <a:spcPts val="600"/>
              </a:spcBef>
              <a:spcAft>
                <a:spcPts val="0"/>
              </a:spcAft>
              <a:buClr>
                <a:schemeClr val="dk1"/>
              </a:buClr>
              <a:buSzPts val="1800"/>
              <a:buChar char="●"/>
            </a:pPr>
            <a:r>
              <a:rPr lang="en-US">
                <a:solidFill>
                  <a:schemeClr val="dk1"/>
                </a:solidFill>
                <a:latin typeface="Calibri"/>
                <a:ea typeface="Calibri"/>
                <a:cs typeface="Calibri"/>
                <a:sym typeface="Calibri"/>
              </a:rPr>
              <a:t>Positive, strengths-based</a:t>
            </a:r>
            <a:endParaRPr/>
          </a:p>
          <a:p>
            <a:pPr marL="609585" lvl="0" indent="-457188" algn="l" rtl="0">
              <a:lnSpc>
                <a:spcPct val="90000"/>
              </a:lnSpc>
              <a:spcBef>
                <a:spcPts val="600"/>
              </a:spcBef>
              <a:spcAft>
                <a:spcPts val="0"/>
              </a:spcAft>
              <a:buClr>
                <a:schemeClr val="dk1"/>
              </a:buClr>
              <a:buSzPts val="1800"/>
              <a:buChar char="●"/>
            </a:pPr>
            <a:r>
              <a:rPr lang="en-US">
                <a:solidFill>
                  <a:schemeClr val="dk1"/>
                </a:solidFill>
                <a:latin typeface="Calibri"/>
                <a:ea typeface="Calibri"/>
                <a:cs typeface="Calibri"/>
                <a:sym typeface="Calibri"/>
              </a:rPr>
              <a:t>Proactive/prevention-focused</a:t>
            </a:r>
            <a:endParaRPr/>
          </a:p>
          <a:p>
            <a:pPr marL="609585" lvl="0" indent="-457188" algn="l" rtl="0">
              <a:lnSpc>
                <a:spcPct val="90000"/>
              </a:lnSpc>
              <a:spcBef>
                <a:spcPts val="600"/>
              </a:spcBef>
              <a:spcAft>
                <a:spcPts val="600"/>
              </a:spcAft>
              <a:buClr>
                <a:schemeClr val="dk1"/>
              </a:buClr>
              <a:buSzPts val="1800"/>
              <a:buChar char="●"/>
            </a:pPr>
            <a:r>
              <a:rPr lang="en-US">
                <a:solidFill>
                  <a:schemeClr val="dk1"/>
                </a:solidFill>
                <a:latin typeface="Calibri"/>
                <a:ea typeface="Calibri"/>
                <a:cs typeface="Calibri"/>
                <a:sym typeface="Calibri"/>
              </a:rPr>
              <a:t>Contribute to </a:t>
            </a:r>
            <a:r>
              <a:rPr lang="en-US" u="sng">
                <a:solidFill>
                  <a:schemeClr val="dk1"/>
                </a:solidFill>
                <a:latin typeface="Calibri"/>
                <a:ea typeface="Calibri"/>
                <a:cs typeface="Calibri"/>
                <a:sym typeface="Calibri"/>
              </a:rPr>
              <a:t>and</a:t>
            </a:r>
            <a:r>
              <a:rPr lang="en-US">
                <a:solidFill>
                  <a:schemeClr val="dk1"/>
                </a:solidFill>
                <a:latin typeface="Calibri"/>
                <a:ea typeface="Calibri"/>
                <a:cs typeface="Calibri"/>
                <a:sym typeface="Calibri"/>
              </a:rPr>
              <a:t> depend on an equitable learning environment</a:t>
            </a:r>
            <a:endParaRPr/>
          </a:p>
        </p:txBody>
      </p:sp>
      <p:sp>
        <p:nvSpPr>
          <p:cNvPr id="260" name="Google Shape;26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600"/>
              </a:spcAft>
              <a:buClr>
                <a:srgbClr val="000000"/>
              </a:buClr>
              <a:buSzPts val="1200"/>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5"/>
          <p:cNvSpPr txBox="1">
            <a:spLocks noGrp="1"/>
          </p:cNvSpPr>
          <p:nvPr>
            <p:ph type="title"/>
          </p:nvPr>
        </p:nvSpPr>
        <p:spPr>
          <a:xfrm>
            <a:off x="1021600" y="5109900"/>
            <a:ext cx="9922800" cy="1748100"/>
          </a:xfrm>
          <a:prstGeom prst="rect">
            <a:avLst/>
          </a:prstGeom>
          <a:noFill/>
          <a:ln>
            <a:noFill/>
          </a:ln>
        </p:spPr>
        <p:txBody>
          <a:bodyPr spcFirstLastPara="1" wrap="square" lIns="121900" tIns="121900" rIns="121900" bIns="121900" anchor="b" anchorCtr="0">
            <a:normAutofit fontScale="90000"/>
          </a:bodyPr>
          <a:lstStyle/>
          <a:p>
            <a:pPr marL="0" lvl="0" indent="0" algn="ctr" rtl="0">
              <a:lnSpc>
                <a:spcPct val="90000"/>
              </a:lnSpc>
              <a:spcBef>
                <a:spcPts val="0"/>
              </a:spcBef>
              <a:spcAft>
                <a:spcPts val="0"/>
              </a:spcAft>
              <a:buClr>
                <a:schemeClr val="dk1"/>
              </a:buClr>
              <a:buSzPct val="145833"/>
              <a:buFont typeface="Calibri"/>
              <a:buNone/>
            </a:pPr>
            <a:r>
              <a:rPr lang="en-US" sz="3200">
                <a:latin typeface="Calibri"/>
                <a:ea typeface="Calibri"/>
                <a:cs typeface="Calibri"/>
                <a:sym typeface="Calibri"/>
              </a:rPr>
              <a:t>“The fundamental purpose of PBIS is to make schools more </a:t>
            </a:r>
            <a:r>
              <a:rPr lang="en-US" sz="3200" b="1">
                <a:latin typeface="Calibri"/>
                <a:ea typeface="Calibri"/>
                <a:cs typeface="Calibri"/>
                <a:sym typeface="Calibri"/>
              </a:rPr>
              <a:t>effective</a:t>
            </a:r>
            <a:r>
              <a:rPr lang="en-US" sz="3200">
                <a:latin typeface="Calibri"/>
                <a:ea typeface="Calibri"/>
                <a:cs typeface="Calibri"/>
                <a:sym typeface="Calibri"/>
              </a:rPr>
              <a:t> and </a:t>
            </a:r>
            <a:r>
              <a:rPr lang="en-US" sz="3200" b="1">
                <a:latin typeface="Calibri"/>
                <a:ea typeface="Calibri"/>
                <a:cs typeface="Calibri"/>
                <a:sym typeface="Calibri"/>
              </a:rPr>
              <a:t>equitable</a:t>
            </a:r>
            <a:r>
              <a:rPr lang="en-US" sz="3200">
                <a:latin typeface="Calibri"/>
                <a:ea typeface="Calibri"/>
                <a:cs typeface="Calibri"/>
                <a:sym typeface="Calibri"/>
              </a:rPr>
              <a:t> learning environments.”</a:t>
            </a:r>
            <a:endParaRPr sz="3200">
              <a:latin typeface="Calibri"/>
              <a:ea typeface="Calibri"/>
              <a:cs typeface="Calibri"/>
              <a:sym typeface="Calibri"/>
            </a:endParaRPr>
          </a:p>
          <a:p>
            <a:pPr marL="0" lvl="0" indent="0" algn="l" rtl="0">
              <a:lnSpc>
                <a:spcPct val="115000"/>
              </a:lnSpc>
              <a:spcBef>
                <a:spcPts val="0"/>
              </a:spcBef>
              <a:spcAft>
                <a:spcPts val="0"/>
              </a:spcAft>
              <a:buClr>
                <a:schemeClr val="dk1"/>
              </a:buClr>
              <a:buSzPct val="41244"/>
              <a:buFont typeface="Arial"/>
              <a:buNone/>
            </a:pPr>
            <a:endParaRPr sz="2667" i="1"/>
          </a:p>
          <a:p>
            <a:pPr marL="0" lvl="0" indent="0" algn="ctr" rtl="0">
              <a:lnSpc>
                <a:spcPct val="115000"/>
              </a:lnSpc>
              <a:spcBef>
                <a:spcPts val="0"/>
              </a:spcBef>
              <a:spcAft>
                <a:spcPts val="0"/>
              </a:spcAft>
              <a:buClr>
                <a:schemeClr val="dk1"/>
              </a:buClr>
              <a:buSzPct val="41244"/>
              <a:buFont typeface="Arial"/>
              <a:buNone/>
            </a:pPr>
            <a:r>
              <a:rPr lang="en-US" sz="2667" i="1"/>
              <a:t>Rob Horner, OSEP Technical Assistance Center for PBIS</a:t>
            </a:r>
            <a:r>
              <a:rPr lang="en-US" sz="3200">
                <a:latin typeface="Calibri"/>
                <a:ea typeface="Calibri"/>
                <a:cs typeface="Calibri"/>
                <a:sym typeface="Calibri"/>
              </a:rPr>
              <a:t> </a:t>
            </a:r>
            <a:endParaRPr>
              <a:latin typeface="Calibri"/>
              <a:ea typeface="Calibri"/>
              <a:cs typeface="Calibri"/>
              <a:sym typeface="Calibri"/>
            </a:endParaRPr>
          </a:p>
        </p:txBody>
      </p:sp>
      <p:sp>
        <p:nvSpPr>
          <p:cNvPr id="266" name="Google Shape;266;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888888"/>
              </a:buClr>
              <a:buSzPts val="1200"/>
              <a:buFont typeface="Calibri"/>
              <a:buNone/>
            </a:pPr>
            <a:fld id="{00000000-1234-1234-1234-123412341234}" type="slidenum">
              <a:rPr lang="en-US"/>
              <a:t>11</a:t>
            </a:fld>
            <a:endParaRPr/>
          </a:p>
        </p:txBody>
      </p:sp>
      <p:pic>
        <p:nvPicPr>
          <p:cNvPr id="267" name="Google Shape;267;p5"/>
          <p:cNvPicPr preferRelativeResize="0"/>
          <p:nvPr/>
        </p:nvPicPr>
        <p:blipFill rotWithShape="1">
          <a:blip r:embed="rId3">
            <a:alphaModFix/>
          </a:blip>
          <a:srcRect/>
          <a:stretch/>
        </p:blipFill>
        <p:spPr>
          <a:xfrm>
            <a:off x="7608975" y="982100"/>
            <a:ext cx="3801651" cy="3944701"/>
          </a:xfrm>
          <a:prstGeom prst="rect">
            <a:avLst/>
          </a:prstGeom>
          <a:noFill/>
          <a:ln>
            <a:noFill/>
          </a:ln>
        </p:spPr>
      </p:pic>
      <p:sp>
        <p:nvSpPr>
          <p:cNvPr id="268" name="Google Shape;268;p5"/>
          <p:cNvSpPr/>
          <p:nvPr/>
        </p:nvSpPr>
        <p:spPr>
          <a:xfrm>
            <a:off x="1750850" y="1183825"/>
            <a:ext cx="3801600" cy="3743100"/>
          </a:xfrm>
          <a:prstGeom prst="ellipse">
            <a:avLst/>
          </a:prstGeom>
          <a:solidFill>
            <a:srgbClr val="FFFF00"/>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9" name="Google Shape;269;p5"/>
          <p:cNvSpPr/>
          <p:nvPr/>
        </p:nvSpPr>
        <p:spPr>
          <a:xfrm>
            <a:off x="1960200" y="1894800"/>
            <a:ext cx="1802100" cy="1748100"/>
          </a:xfrm>
          <a:prstGeom prst="ellipse">
            <a:avLst/>
          </a:prstGeom>
          <a:solidFill>
            <a:srgbClr val="00B050">
              <a:alpha val="4941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000" b="1" i="0" u="none" strike="noStrike" cap="none">
                <a:solidFill>
                  <a:schemeClr val="dk1"/>
                </a:solidFill>
                <a:latin typeface="Arial"/>
                <a:ea typeface="Arial"/>
                <a:cs typeface="Arial"/>
                <a:sym typeface="Arial"/>
              </a:rPr>
              <a:t>Systems</a:t>
            </a:r>
            <a:endParaRPr>
              <a:solidFill>
                <a:schemeClr val="dk1"/>
              </a:solidFill>
              <a:latin typeface="Calibri"/>
              <a:ea typeface="Calibri"/>
              <a:cs typeface="Calibri"/>
              <a:sym typeface="Calibri"/>
            </a:endParaRPr>
          </a:p>
        </p:txBody>
      </p:sp>
      <p:sp>
        <p:nvSpPr>
          <p:cNvPr id="270" name="Google Shape;270;p5"/>
          <p:cNvSpPr/>
          <p:nvPr/>
        </p:nvSpPr>
        <p:spPr>
          <a:xfrm>
            <a:off x="3442050" y="1772250"/>
            <a:ext cx="1802100" cy="1748100"/>
          </a:xfrm>
          <a:prstGeom prst="ellipse">
            <a:avLst/>
          </a:prstGeom>
          <a:solidFill>
            <a:srgbClr val="FF0000">
              <a:alpha val="7020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400" b="1" u="none">
                <a:solidFill>
                  <a:schemeClr val="dk1"/>
                </a:solidFill>
                <a:latin typeface="Arial"/>
                <a:ea typeface="Arial"/>
                <a:cs typeface="Arial"/>
                <a:sym typeface="Arial"/>
              </a:rPr>
              <a:t>     </a:t>
            </a:r>
            <a:r>
              <a:rPr lang="en-US" sz="2000" b="1" u="none">
                <a:solidFill>
                  <a:schemeClr val="dk1"/>
                </a:solidFill>
                <a:latin typeface="Arial"/>
                <a:ea typeface="Arial"/>
                <a:cs typeface="Arial"/>
                <a:sym typeface="Arial"/>
              </a:rPr>
              <a:t>Data</a:t>
            </a:r>
            <a:endParaRPr>
              <a:solidFill>
                <a:schemeClr val="dk1"/>
              </a:solidFill>
              <a:latin typeface="Calibri"/>
              <a:ea typeface="Calibri"/>
              <a:cs typeface="Calibri"/>
              <a:sym typeface="Calibri"/>
            </a:endParaRPr>
          </a:p>
        </p:txBody>
      </p:sp>
      <p:sp>
        <p:nvSpPr>
          <p:cNvPr id="271" name="Google Shape;271;p5"/>
          <p:cNvSpPr/>
          <p:nvPr/>
        </p:nvSpPr>
        <p:spPr>
          <a:xfrm>
            <a:off x="2909300" y="3020275"/>
            <a:ext cx="1923300" cy="1812600"/>
          </a:xfrm>
          <a:prstGeom prst="ellipse">
            <a:avLst/>
          </a:prstGeom>
          <a:solidFill>
            <a:schemeClr val="lt2"/>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000" b="1" u="none">
                <a:solidFill>
                  <a:schemeClr val="dk1"/>
                </a:solidFill>
                <a:latin typeface="Arial"/>
                <a:ea typeface="Arial"/>
                <a:cs typeface="Arial"/>
                <a:sym typeface="Arial"/>
              </a:rPr>
              <a:t>Practices</a:t>
            </a:r>
            <a:endParaRPr>
              <a:solidFill>
                <a:schemeClr val="dk1"/>
              </a:solidFill>
              <a:latin typeface="Calibri"/>
              <a:ea typeface="Calibri"/>
              <a:cs typeface="Calibri"/>
              <a:sym typeface="Calibri"/>
            </a:endParaRPr>
          </a:p>
        </p:txBody>
      </p:sp>
      <p:sp>
        <p:nvSpPr>
          <p:cNvPr id="272" name="Google Shape;272;p5"/>
          <p:cNvSpPr/>
          <p:nvPr/>
        </p:nvSpPr>
        <p:spPr>
          <a:xfrm>
            <a:off x="2776100" y="1258125"/>
            <a:ext cx="2056500" cy="4113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chemeClr val="dk1"/>
              </a:buClr>
              <a:buSzPts val="2400"/>
              <a:buFont typeface="Arial"/>
              <a:buNone/>
            </a:pPr>
            <a:r>
              <a:rPr lang="en-US" sz="1900" b="0" u="none">
                <a:solidFill>
                  <a:schemeClr val="dk1"/>
                </a:solidFill>
                <a:latin typeface="Times New Roman"/>
                <a:ea typeface="Times New Roman"/>
                <a:cs typeface="Times New Roman"/>
                <a:sym typeface="Times New Roman"/>
              </a:rPr>
              <a:t>OUTCOMES</a:t>
            </a:r>
            <a:endParaRPr sz="1300">
              <a:solidFill>
                <a:schemeClr val="dk1"/>
              </a:solidFill>
              <a:latin typeface="Calibri"/>
              <a:ea typeface="Calibri"/>
              <a:cs typeface="Calibri"/>
              <a:sym typeface="Calibri"/>
            </a:endParaRPr>
          </a:p>
        </p:txBody>
      </p:sp>
      <p:sp>
        <p:nvSpPr>
          <p:cNvPr id="273" name="Google Shape;273;p5"/>
          <p:cNvSpPr txBox="1">
            <a:spLocks noGrp="1"/>
          </p:cNvSpPr>
          <p:nvPr>
            <p:ph type="title"/>
          </p:nvPr>
        </p:nvSpPr>
        <p:spPr>
          <a:xfrm>
            <a:off x="885725" y="91547"/>
            <a:ext cx="10524900" cy="9093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lnSpc>
                <a:spcPct val="100000"/>
              </a:lnSpc>
              <a:spcBef>
                <a:spcPts val="0"/>
              </a:spcBef>
              <a:spcAft>
                <a:spcPts val="0"/>
              </a:spcAft>
              <a:buSzPts val="1900"/>
              <a:buNone/>
            </a:pPr>
            <a:r>
              <a:rPr lang="en-US" sz="4000"/>
              <a:t>What do you notice?</a:t>
            </a:r>
            <a:endParaRPr sz="4000"/>
          </a:p>
        </p:txBody>
      </p:sp>
      <p:sp>
        <p:nvSpPr>
          <p:cNvPr id="274" name="Google Shape;274;p5"/>
          <p:cNvSpPr/>
          <p:nvPr/>
        </p:nvSpPr>
        <p:spPr>
          <a:xfrm>
            <a:off x="5967439" y="91548"/>
            <a:ext cx="2485800" cy="1957500"/>
          </a:xfrm>
          <a:prstGeom prst="cloudCallout">
            <a:avLst>
              <a:gd name="adj1" fmla="val -53456"/>
              <a:gd name="adj2" fmla="val 34667"/>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txBox="1"/>
          <p:nvPr/>
        </p:nvSpPr>
        <p:spPr>
          <a:xfrm>
            <a:off x="6040889" y="546949"/>
            <a:ext cx="24858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t>Access</a:t>
            </a:r>
            <a:endParaRPr b="1"/>
          </a:p>
          <a:p>
            <a:pPr marL="0" lvl="0" indent="0" algn="ctr" rtl="0">
              <a:spcBef>
                <a:spcPts val="0"/>
              </a:spcBef>
              <a:spcAft>
                <a:spcPts val="0"/>
              </a:spcAft>
              <a:buNone/>
            </a:pPr>
            <a:r>
              <a:rPr lang="en-US" b="1"/>
              <a:t>Representation</a:t>
            </a:r>
            <a:endParaRPr b="1"/>
          </a:p>
          <a:p>
            <a:pPr marL="0" lvl="0" indent="0" algn="ctr" rtl="0">
              <a:spcBef>
                <a:spcPts val="0"/>
              </a:spcBef>
              <a:spcAft>
                <a:spcPts val="0"/>
              </a:spcAft>
              <a:buNone/>
            </a:pPr>
            <a:r>
              <a:rPr lang="en-US" b="1"/>
              <a:t>Meaningful Participation</a:t>
            </a:r>
            <a:endParaRPr b="1"/>
          </a:p>
          <a:p>
            <a:pPr marL="0" lvl="0" indent="0" algn="ctr" rtl="0">
              <a:spcBef>
                <a:spcPts val="0"/>
              </a:spcBef>
              <a:spcAft>
                <a:spcPts val="0"/>
              </a:spcAft>
              <a:buNone/>
            </a:pPr>
            <a:r>
              <a:rPr lang="en-US" b="1"/>
              <a:t>High Outcomes</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1000"/>
                                        <p:tgtEl>
                                          <p:spTgt spid="2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
                                        </p:tgtEl>
                                        <p:attrNameLst>
                                          <p:attrName>style.visibility</p:attrName>
                                        </p:attrNameLst>
                                      </p:cBhvr>
                                      <p:to>
                                        <p:strVal val="visible"/>
                                      </p:to>
                                    </p:set>
                                    <p:animEffect transition="in" filter="fade">
                                      <p:cBhvr>
                                        <p:cTn id="12"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df8a52cb7d_0_352"/>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888888"/>
              </a:buClr>
              <a:buSzPts val="1200"/>
              <a:buFont typeface="Calibri"/>
              <a:buNone/>
            </a:pPr>
            <a:fld id="{00000000-1234-1234-1234-123412341234}" type="slidenum">
              <a:rPr lang="en-US"/>
              <a:t>12</a:t>
            </a:fld>
            <a:endParaRPr/>
          </a:p>
        </p:txBody>
      </p:sp>
      <p:sp>
        <p:nvSpPr>
          <p:cNvPr id="281" name="Google Shape;281;gdf8a52cb7d_0_352"/>
          <p:cNvSpPr/>
          <p:nvPr/>
        </p:nvSpPr>
        <p:spPr>
          <a:xfrm>
            <a:off x="4111925" y="2314900"/>
            <a:ext cx="3801600" cy="3743100"/>
          </a:xfrm>
          <a:prstGeom prst="ellipse">
            <a:avLst/>
          </a:prstGeom>
          <a:solidFill>
            <a:srgbClr val="FFFF00"/>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2" name="Google Shape;282;gdf8a52cb7d_0_352"/>
          <p:cNvSpPr/>
          <p:nvPr/>
        </p:nvSpPr>
        <p:spPr>
          <a:xfrm>
            <a:off x="5860825" y="2892025"/>
            <a:ext cx="1802100" cy="1748100"/>
          </a:xfrm>
          <a:prstGeom prst="ellipse">
            <a:avLst/>
          </a:prstGeom>
          <a:solidFill>
            <a:srgbClr val="FF0000">
              <a:alpha val="7020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400" b="1" u="none">
                <a:solidFill>
                  <a:schemeClr val="dk1"/>
                </a:solidFill>
                <a:latin typeface="Arial"/>
                <a:ea typeface="Arial"/>
                <a:cs typeface="Arial"/>
                <a:sym typeface="Arial"/>
              </a:rPr>
              <a:t>     </a:t>
            </a:r>
            <a:r>
              <a:rPr lang="en-US" sz="2000" b="1" u="none">
                <a:solidFill>
                  <a:schemeClr val="dk1"/>
                </a:solidFill>
                <a:latin typeface="Arial"/>
                <a:ea typeface="Arial"/>
                <a:cs typeface="Arial"/>
                <a:sym typeface="Arial"/>
              </a:rPr>
              <a:t>Data</a:t>
            </a:r>
            <a:endParaRPr>
              <a:solidFill>
                <a:schemeClr val="dk1"/>
              </a:solidFill>
              <a:latin typeface="Calibri"/>
              <a:ea typeface="Calibri"/>
              <a:cs typeface="Calibri"/>
              <a:sym typeface="Calibri"/>
            </a:endParaRPr>
          </a:p>
        </p:txBody>
      </p:sp>
      <p:sp>
        <p:nvSpPr>
          <p:cNvPr id="283" name="Google Shape;283;gdf8a52cb7d_0_352"/>
          <p:cNvSpPr/>
          <p:nvPr/>
        </p:nvSpPr>
        <p:spPr>
          <a:xfrm>
            <a:off x="5051075" y="4107275"/>
            <a:ext cx="1923300" cy="1812600"/>
          </a:xfrm>
          <a:prstGeom prst="ellipse">
            <a:avLst/>
          </a:prstGeom>
          <a:solidFill>
            <a:schemeClr val="lt2"/>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000" b="1" u="none">
                <a:solidFill>
                  <a:schemeClr val="dk1"/>
                </a:solidFill>
                <a:latin typeface="Arial"/>
                <a:ea typeface="Arial"/>
                <a:cs typeface="Arial"/>
                <a:sym typeface="Arial"/>
              </a:rPr>
              <a:t>Practices</a:t>
            </a:r>
            <a:endParaRPr>
              <a:solidFill>
                <a:schemeClr val="dk1"/>
              </a:solidFill>
              <a:latin typeface="Calibri"/>
              <a:ea typeface="Calibri"/>
              <a:cs typeface="Calibri"/>
              <a:sym typeface="Calibri"/>
            </a:endParaRPr>
          </a:p>
        </p:txBody>
      </p:sp>
      <p:sp>
        <p:nvSpPr>
          <p:cNvPr id="284" name="Google Shape;284;gdf8a52cb7d_0_352"/>
          <p:cNvSpPr/>
          <p:nvPr/>
        </p:nvSpPr>
        <p:spPr>
          <a:xfrm>
            <a:off x="5304750" y="2536525"/>
            <a:ext cx="2056500" cy="4113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chemeClr val="dk1"/>
              </a:buClr>
              <a:buSzPts val="2400"/>
              <a:buFont typeface="Arial"/>
              <a:buNone/>
            </a:pPr>
            <a:r>
              <a:rPr lang="en-US" sz="1900" b="0" u="none">
                <a:solidFill>
                  <a:schemeClr val="dk1"/>
                </a:solidFill>
                <a:latin typeface="Times New Roman"/>
                <a:ea typeface="Times New Roman"/>
                <a:cs typeface="Times New Roman"/>
                <a:sym typeface="Times New Roman"/>
              </a:rPr>
              <a:t>OUTCOMES</a:t>
            </a:r>
            <a:endParaRPr sz="1300">
              <a:solidFill>
                <a:schemeClr val="dk1"/>
              </a:solidFill>
              <a:latin typeface="Calibri"/>
              <a:ea typeface="Calibri"/>
              <a:cs typeface="Calibri"/>
              <a:sym typeface="Calibri"/>
            </a:endParaRPr>
          </a:p>
        </p:txBody>
      </p:sp>
      <p:sp>
        <p:nvSpPr>
          <p:cNvPr id="285" name="Google Shape;285;gdf8a52cb7d_0_352"/>
          <p:cNvSpPr txBox="1">
            <a:spLocks noGrp="1"/>
          </p:cNvSpPr>
          <p:nvPr>
            <p:ph type="title"/>
          </p:nvPr>
        </p:nvSpPr>
        <p:spPr>
          <a:xfrm>
            <a:off x="885725" y="91547"/>
            <a:ext cx="10524900" cy="9093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lnSpc>
                <a:spcPct val="100000"/>
              </a:lnSpc>
              <a:spcBef>
                <a:spcPts val="0"/>
              </a:spcBef>
              <a:spcAft>
                <a:spcPts val="0"/>
              </a:spcAft>
              <a:buSzPts val="1900"/>
              <a:buNone/>
            </a:pPr>
            <a:r>
              <a:rPr lang="en-US" sz="4000" b="1"/>
              <a:t>Systems</a:t>
            </a:r>
            <a:r>
              <a:rPr lang="en-US" sz="4000"/>
              <a:t> that Support Staff Behavior</a:t>
            </a:r>
            <a:endParaRPr sz="4000"/>
          </a:p>
        </p:txBody>
      </p:sp>
      <p:sp>
        <p:nvSpPr>
          <p:cNvPr id="286" name="Google Shape;286;gdf8a52cb7d_0_352"/>
          <p:cNvSpPr/>
          <p:nvPr/>
        </p:nvSpPr>
        <p:spPr>
          <a:xfrm>
            <a:off x="1467590" y="2005525"/>
            <a:ext cx="2356200" cy="9423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chemeClr val="dk1"/>
              </a:buClr>
              <a:buSzPts val="2400"/>
              <a:buFont typeface="Arial"/>
              <a:buNone/>
            </a:pPr>
            <a:r>
              <a:rPr lang="en-US" sz="2400" b="0" i="0" u="none" strike="noStrike" cap="none">
                <a:solidFill>
                  <a:schemeClr val="dk1"/>
                </a:solidFill>
                <a:latin typeface="Times New Roman"/>
                <a:ea typeface="Times New Roman"/>
                <a:cs typeface="Times New Roman"/>
                <a:sym typeface="Times New Roman"/>
              </a:rPr>
              <a:t>Supporting</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Arial"/>
              <a:buNone/>
            </a:pPr>
            <a:r>
              <a:rPr lang="en-US" sz="2400" b="0" i="0" u="none" strike="noStrike" cap="none">
                <a:solidFill>
                  <a:schemeClr val="dk1"/>
                </a:solidFill>
                <a:latin typeface="Times New Roman"/>
                <a:ea typeface="Times New Roman"/>
                <a:cs typeface="Times New Roman"/>
                <a:sym typeface="Times New Roman"/>
              </a:rPr>
              <a:t>Staff Behavior</a:t>
            </a:r>
            <a:endParaRPr sz="1800">
              <a:solidFill>
                <a:schemeClr val="dk1"/>
              </a:solidFill>
              <a:latin typeface="Calibri"/>
              <a:ea typeface="Calibri"/>
              <a:cs typeface="Calibri"/>
              <a:sym typeface="Calibri"/>
            </a:endParaRPr>
          </a:p>
        </p:txBody>
      </p:sp>
      <p:sp>
        <p:nvSpPr>
          <p:cNvPr id="287" name="Google Shape;287;gdf8a52cb7d_0_352"/>
          <p:cNvSpPr/>
          <p:nvPr/>
        </p:nvSpPr>
        <p:spPr>
          <a:xfrm>
            <a:off x="3393200" y="2756850"/>
            <a:ext cx="2675400" cy="2459100"/>
          </a:xfrm>
          <a:prstGeom prst="ellipse">
            <a:avLst/>
          </a:prstGeom>
          <a:solidFill>
            <a:srgbClr val="00B050">
              <a:alpha val="4941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800" b="1" i="0" u="none" strike="noStrike" cap="none">
                <a:solidFill>
                  <a:schemeClr val="dk1"/>
                </a:solidFill>
                <a:latin typeface="Arial"/>
                <a:ea typeface="Arial"/>
                <a:cs typeface="Arial"/>
                <a:sym typeface="Arial"/>
              </a:rPr>
              <a:t>Systems</a:t>
            </a:r>
            <a:endParaRPr sz="2200">
              <a:solidFill>
                <a:schemeClr val="dk1"/>
              </a:solidFill>
              <a:latin typeface="Calibri"/>
              <a:ea typeface="Calibri"/>
              <a:cs typeface="Calibri"/>
              <a:sym typeface="Calibri"/>
            </a:endParaRPr>
          </a:p>
        </p:txBody>
      </p:sp>
      <p:sp>
        <p:nvSpPr>
          <p:cNvPr id="288" name="Google Shape;288;gdf8a52cb7d_0_352"/>
          <p:cNvSpPr/>
          <p:nvPr/>
        </p:nvSpPr>
        <p:spPr>
          <a:xfrm>
            <a:off x="2500113" y="3129725"/>
            <a:ext cx="731838" cy="782638"/>
          </a:xfrm>
          <a:custGeom>
            <a:avLst/>
            <a:gdLst/>
            <a:ahLst/>
            <a:cxnLst/>
            <a:rect l="l" t="t" r="r" b="b"/>
            <a:pathLst>
              <a:path w="461" h="493" extrusionOk="0">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6"/>
          <p:cNvPicPr preferRelativeResize="0"/>
          <p:nvPr/>
        </p:nvPicPr>
        <p:blipFill rotWithShape="1">
          <a:blip r:embed="rId3">
            <a:alphaModFix/>
          </a:blip>
          <a:srcRect t="17599"/>
          <a:stretch/>
        </p:blipFill>
        <p:spPr>
          <a:xfrm>
            <a:off x="1251542" y="1207007"/>
            <a:ext cx="9688916" cy="5650993"/>
          </a:xfrm>
          <a:prstGeom prst="rect">
            <a:avLst/>
          </a:prstGeom>
          <a:noFill/>
          <a:ln>
            <a:noFill/>
          </a:ln>
        </p:spPr>
      </p:pic>
      <p:sp>
        <p:nvSpPr>
          <p:cNvPr id="294" name="Google Shape;294;p6"/>
          <p:cNvSpPr txBox="1">
            <a:spLocks noGrp="1"/>
          </p:cNvSpPr>
          <p:nvPr>
            <p:ph type="title"/>
          </p:nvPr>
        </p:nvSpPr>
        <p:spPr>
          <a:xfrm>
            <a:off x="288758" y="202949"/>
            <a:ext cx="11065042" cy="11686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85623"/>
              </a:buClr>
              <a:buSzPts val="4400"/>
              <a:buFont typeface="Calibri"/>
              <a:buNone/>
            </a:pPr>
            <a:r>
              <a:rPr lang="en-US">
                <a:solidFill>
                  <a:srgbClr val="385623"/>
                </a:solidFill>
                <a:latin typeface="Calibri"/>
                <a:ea typeface="Calibri"/>
                <a:cs typeface="Calibri"/>
                <a:sym typeface="Calibri"/>
              </a:rPr>
              <a:t>Who Benefits from MTSS that support Social and Behavioral Learning? Everyone!</a:t>
            </a:r>
            <a:endParaRPr/>
          </a:p>
        </p:txBody>
      </p:sp>
      <p:sp>
        <p:nvSpPr>
          <p:cNvPr id="295" name="Google Shape;29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df8a52cb7d_0_170"/>
          <p:cNvSpPr/>
          <p:nvPr/>
        </p:nvSpPr>
        <p:spPr>
          <a:xfrm>
            <a:off x="245600" y="866649"/>
            <a:ext cx="10888800" cy="5896800"/>
          </a:xfrm>
          <a:prstGeom prst="cloudCallout">
            <a:avLst>
              <a:gd name="adj1" fmla="val -43823"/>
              <a:gd name="adj2" fmla="val 43281"/>
            </a:avLst>
          </a:prstGeom>
          <a:solidFill>
            <a:srgbClr val="FFF2CC"/>
          </a:solidFill>
          <a:ln w="3810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1" name="Google Shape;301;gdf8a52cb7d_0_170"/>
          <p:cNvSpPr txBox="1">
            <a:spLocks noGrp="1"/>
          </p:cNvSpPr>
          <p:nvPr>
            <p:ph type="body" idx="1"/>
          </p:nvPr>
        </p:nvSpPr>
        <p:spPr>
          <a:xfrm>
            <a:off x="1741658" y="1756983"/>
            <a:ext cx="9231900" cy="4555200"/>
          </a:xfrm>
          <a:prstGeom prst="rect">
            <a:avLst/>
          </a:prstGeom>
        </p:spPr>
        <p:txBody>
          <a:bodyPr spcFirstLastPara="1" wrap="square" lIns="121900" tIns="121900" rIns="121900" bIns="121900" anchor="t" anchorCtr="0">
            <a:normAutofit/>
          </a:bodyPr>
          <a:lstStyle/>
          <a:p>
            <a:pPr marL="609600" lvl="0" indent="-457200" algn="l" rtl="0">
              <a:spcBef>
                <a:spcPts val="0"/>
              </a:spcBef>
              <a:spcAft>
                <a:spcPts val="0"/>
              </a:spcAft>
              <a:buClr>
                <a:schemeClr val="dk1"/>
              </a:buClr>
              <a:buSzPts val="2400"/>
              <a:buAutoNum type="arabicPeriod"/>
            </a:pPr>
            <a:r>
              <a:rPr lang="en-US">
                <a:solidFill>
                  <a:schemeClr val="dk1"/>
                </a:solidFill>
              </a:rPr>
              <a:t>Collect, use, and report disaggregated discipline </a:t>
            </a:r>
            <a:r>
              <a:rPr lang="en-US">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data</a:t>
            </a:r>
            <a:endParaRPr>
              <a:solidFill>
                <a:schemeClr val="dk1"/>
              </a:solidFill>
            </a:endParaRPr>
          </a:p>
          <a:p>
            <a:pPr marL="609600" lvl="0" indent="-457200" algn="l" rtl="0">
              <a:spcBef>
                <a:spcPts val="0"/>
              </a:spcBef>
              <a:spcAft>
                <a:spcPts val="0"/>
              </a:spcAft>
              <a:buClr>
                <a:schemeClr val="dk1"/>
              </a:buClr>
              <a:buSzPts val="2400"/>
              <a:buAutoNum type="arabicPeriod"/>
            </a:pPr>
            <a:r>
              <a:rPr lang="en-US">
                <a:solidFill>
                  <a:schemeClr val="dk1"/>
                </a:solidFill>
              </a:rPr>
              <a:t>Implement a behavior framework that is preventive, multi-tiered, and culturally responsive</a:t>
            </a:r>
            <a:endParaRPr>
              <a:solidFill>
                <a:schemeClr val="dk1"/>
              </a:solidFill>
            </a:endParaRPr>
          </a:p>
          <a:p>
            <a:pPr marL="609600" lvl="0" indent="-457200" algn="l" rtl="0">
              <a:spcBef>
                <a:spcPts val="0"/>
              </a:spcBef>
              <a:spcAft>
                <a:spcPts val="0"/>
              </a:spcAft>
              <a:buClr>
                <a:schemeClr val="dk1"/>
              </a:buClr>
              <a:buSzPts val="2400"/>
              <a:buAutoNum type="arabicPeriod"/>
            </a:pPr>
            <a:r>
              <a:rPr lang="en-US">
                <a:solidFill>
                  <a:schemeClr val="dk1"/>
                </a:solidFill>
              </a:rPr>
              <a:t>Use engaging instruction to reduce the opportunity (achievement) gap</a:t>
            </a:r>
            <a:endParaRPr>
              <a:solidFill>
                <a:schemeClr val="dk1"/>
              </a:solidFill>
            </a:endParaRPr>
          </a:p>
          <a:p>
            <a:pPr marL="609600" lvl="0" indent="-457200" algn="l" rtl="0">
              <a:spcBef>
                <a:spcPts val="0"/>
              </a:spcBef>
              <a:spcAft>
                <a:spcPts val="0"/>
              </a:spcAft>
              <a:buClr>
                <a:schemeClr val="dk1"/>
              </a:buClr>
              <a:buSzPts val="2400"/>
              <a:buAutoNum type="arabicPeriod"/>
            </a:pPr>
            <a:r>
              <a:rPr lang="en-US">
                <a:solidFill>
                  <a:schemeClr val="dk1"/>
                </a:solidFill>
              </a:rPr>
              <a:t>Develop policies with accountability for disciplinary equity</a:t>
            </a:r>
            <a:endParaRPr>
              <a:solidFill>
                <a:schemeClr val="dk1"/>
              </a:solidFill>
            </a:endParaRPr>
          </a:p>
          <a:p>
            <a:pPr marL="609600" lvl="0" indent="-457200" algn="l" rtl="0">
              <a:spcBef>
                <a:spcPts val="0"/>
              </a:spcBef>
              <a:spcAft>
                <a:spcPts val="0"/>
              </a:spcAft>
              <a:buClr>
                <a:schemeClr val="dk1"/>
              </a:buClr>
              <a:buSzPts val="2400"/>
              <a:buAutoNum type="arabicPeriod"/>
            </a:pPr>
            <a:r>
              <a:rPr lang="en-US">
                <a:solidFill>
                  <a:schemeClr val="dk1"/>
                </a:solidFill>
              </a:rPr>
              <a:t>Teach strategies for neutralizing implicit bias in discipline decisions</a:t>
            </a:r>
            <a:endParaRPr>
              <a:solidFill>
                <a:schemeClr val="dk1"/>
              </a:solidFill>
            </a:endParaRPr>
          </a:p>
          <a:p>
            <a:pPr marL="0" lvl="0" indent="0" algn="l" rtl="0">
              <a:spcBef>
                <a:spcPts val="0"/>
              </a:spcBef>
              <a:spcAft>
                <a:spcPts val="1600"/>
              </a:spcAft>
              <a:buNone/>
            </a:pPr>
            <a:endParaRPr/>
          </a:p>
        </p:txBody>
      </p:sp>
      <p:sp>
        <p:nvSpPr>
          <p:cNvPr id="302" name="Google Shape;302;gdf8a52cb7d_0_170"/>
          <p:cNvSpPr txBox="1">
            <a:spLocks noGrp="1"/>
          </p:cNvSpPr>
          <p:nvPr>
            <p:ph type="title"/>
          </p:nvPr>
        </p:nvSpPr>
        <p:spPr>
          <a:xfrm>
            <a:off x="415600" y="254233"/>
            <a:ext cx="11360700" cy="763500"/>
          </a:xfrm>
          <a:prstGeom prst="rect">
            <a:avLst/>
          </a:prstGeom>
          <a:solidFill>
            <a:srgbClr val="D9D2E9"/>
          </a:solidFill>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Foundational Elements of Equity in PBIS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df8a52cb7d_0_176"/>
          <p:cNvSpPr/>
          <p:nvPr/>
        </p:nvSpPr>
        <p:spPr>
          <a:xfrm>
            <a:off x="1041133" y="520567"/>
            <a:ext cx="9777600" cy="6242700"/>
          </a:xfrm>
          <a:prstGeom prst="cloudCallout">
            <a:avLst>
              <a:gd name="adj1" fmla="val -43823"/>
              <a:gd name="adj2" fmla="val 43281"/>
            </a:avLst>
          </a:prstGeom>
          <a:solidFill>
            <a:srgbClr val="FFF2CC"/>
          </a:solidFill>
          <a:ln w="3810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8" name="Google Shape;308;gdf8a52cb7d_0_176"/>
          <p:cNvSpPr txBox="1">
            <a:spLocks noGrp="1"/>
          </p:cNvSpPr>
          <p:nvPr>
            <p:ph type="body" idx="1"/>
          </p:nvPr>
        </p:nvSpPr>
        <p:spPr>
          <a:xfrm>
            <a:off x="2339733" y="1905000"/>
            <a:ext cx="7180500" cy="3048000"/>
          </a:xfrm>
          <a:prstGeom prst="rect">
            <a:avLst/>
          </a:prstGeom>
        </p:spPr>
        <p:txBody>
          <a:bodyPr spcFirstLastPara="1" wrap="square" lIns="121900" tIns="121900" rIns="121900" bIns="121900" anchor="t" anchorCtr="0">
            <a:normAutofit fontScale="85000" lnSpcReduction="20000"/>
          </a:bodyPr>
          <a:lstStyle/>
          <a:p>
            <a:pPr marL="0" lvl="0" indent="0" algn="ctr" rtl="0">
              <a:spcBef>
                <a:spcPts val="0"/>
              </a:spcBef>
              <a:spcAft>
                <a:spcPts val="0"/>
              </a:spcAft>
              <a:buNone/>
            </a:pPr>
            <a:r>
              <a:rPr lang="en-US" sz="3700" b="1">
                <a:solidFill>
                  <a:schemeClr val="dk1"/>
                </a:solidFill>
              </a:rPr>
              <a:t>Equity is a Tier 1/Universal Issue!</a:t>
            </a:r>
            <a:endParaRPr sz="3700" b="1">
              <a:solidFill>
                <a:schemeClr val="dk1"/>
              </a:solidFill>
            </a:endParaRPr>
          </a:p>
          <a:p>
            <a:pPr marL="0" lvl="0" indent="0" algn="ctr" rtl="0">
              <a:spcBef>
                <a:spcPts val="0"/>
              </a:spcBef>
              <a:spcAft>
                <a:spcPts val="0"/>
              </a:spcAft>
              <a:buNone/>
            </a:pPr>
            <a:endParaRPr sz="3200">
              <a:solidFill>
                <a:schemeClr val="dk1"/>
              </a:solidFill>
              <a:highlight>
                <a:srgbClr val="FFF2CC"/>
              </a:highlight>
            </a:endParaRPr>
          </a:p>
          <a:p>
            <a:pPr marL="0" lvl="0" indent="0" algn="ctr" rtl="0">
              <a:spcBef>
                <a:spcPts val="0"/>
              </a:spcBef>
              <a:spcAft>
                <a:spcPts val="0"/>
              </a:spcAft>
              <a:buClr>
                <a:schemeClr val="dk1"/>
              </a:buClr>
              <a:buSzPct val="46875"/>
              <a:buFont typeface="Arial"/>
              <a:buNone/>
            </a:pPr>
            <a:r>
              <a:rPr lang="en-US" sz="3200">
                <a:solidFill>
                  <a:schemeClr val="dk1"/>
                </a:solidFill>
                <a:highlight>
                  <a:srgbClr val="FFF2CC"/>
                </a:highlight>
              </a:rPr>
              <a:t>Providing Tier 2 and 3 supports to students from groups who receive disproportionate rates of referrals and suspensions </a:t>
            </a:r>
            <a:r>
              <a:rPr lang="en-US" sz="3200" i="1">
                <a:solidFill>
                  <a:schemeClr val="dk1"/>
                </a:solidFill>
                <a:highlight>
                  <a:srgbClr val="FFF2CC"/>
                </a:highlight>
              </a:rPr>
              <a:t>does not</a:t>
            </a:r>
            <a:r>
              <a:rPr lang="en-US" sz="3200">
                <a:solidFill>
                  <a:schemeClr val="dk1"/>
                </a:solidFill>
                <a:highlight>
                  <a:srgbClr val="FFF2CC"/>
                </a:highlight>
              </a:rPr>
              <a:t> address inequitable student outcomes.</a:t>
            </a:r>
            <a:endParaRPr sz="3200">
              <a:solidFill>
                <a:schemeClr val="dk1"/>
              </a:solidFill>
              <a:highlight>
                <a:srgbClr val="FFF2CC"/>
              </a:highlight>
            </a:endParaRPr>
          </a:p>
          <a:p>
            <a:pPr marL="0" lvl="0" indent="0" algn="l" rtl="0">
              <a:spcBef>
                <a:spcPts val="0"/>
              </a:spcBef>
              <a:spcAft>
                <a:spcPts val="160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7"/>
          <p:cNvSpPr/>
          <p:nvPr/>
        </p:nvSpPr>
        <p:spPr>
          <a:xfrm>
            <a:off x="8003245" y="1657869"/>
            <a:ext cx="31950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500" b="1" i="0" u="none" strike="noStrike" cap="none">
                <a:solidFill>
                  <a:srgbClr val="F7CAAC"/>
                </a:solidFill>
                <a:latin typeface="Calibri"/>
                <a:ea typeface="Calibri"/>
                <a:cs typeface="Calibri"/>
                <a:sym typeface="Calibri"/>
              </a:rPr>
              <a:t>Consistent</a:t>
            </a:r>
            <a:endParaRPr sz="4500" b="1" i="0" u="none" strike="noStrike" cap="none">
              <a:solidFill>
                <a:srgbClr val="F7CAAC"/>
              </a:solidFill>
              <a:latin typeface="Calibri"/>
              <a:ea typeface="Calibri"/>
              <a:cs typeface="Calibri"/>
              <a:sym typeface="Calibri"/>
            </a:endParaRPr>
          </a:p>
        </p:txBody>
      </p:sp>
      <p:sp>
        <p:nvSpPr>
          <p:cNvPr id="315" name="Google Shape;315;p7"/>
          <p:cNvSpPr/>
          <p:nvPr/>
        </p:nvSpPr>
        <p:spPr>
          <a:xfrm>
            <a:off x="7165357" y="2438650"/>
            <a:ext cx="4032900" cy="1754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500" b="1" i="0" u="none" strike="noStrike" cap="none">
                <a:solidFill>
                  <a:srgbClr val="262626"/>
                </a:solidFill>
                <a:latin typeface="Calibri"/>
                <a:ea typeface="Calibri"/>
                <a:cs typeface="Calibri"/>
                <a:sym typeface="Calibri"/>
              </a:rPr>
              <a:t>Positive </a:t>
            </a:r>
            <a:endParaRPr sz="4500"/>
          </a:p>
          <a:p>
            <a:pPr marL="0" marR="0" lvl="0" indent="0" algn="ctr" rtl="0">
              <a:spcBef>
                <a:spcPts val="0"/>
              </a:spcBef>
              <a:spcAft>
                <a:spcPts val="0"/>
              </a:spcAft>
              <a:buNone/>
            </a:pPr>
            <a:r>
              <a:rPr lang="en-US" sz="4500" b="1" i="0" u="none" strike="noStrike" cap="none">
                <a:solidFill>
                  <a:srgbClr val="262626"/>
                </a:solidFill>
                <a:latin typeface="Calibri"/>
                <a:ea typeface="Calibri"/>
                <a:cs typeface="Calibri"/>
                <a:sym typeface="Calibri"/>
              </a:rPr>
              <a:t>Relationships</a:t>
            </a:r>
            <a:endParaRPr sz="4500" b="1" i="0" u="none" strike="noStrike" cap="none">
              <a:solidFill>
                <a:srgbClr val="262626"/>
              </a:solidFill>
              <a:latin typeface="Calibri"/>
              <a:ea typeface="Calibri"/>
              <a:cs typeface="Calibri"/>
              <a:sym typeface="Calibri"/>
            </a:endParaRPr>
          </a:p>
        </p:txBody>
      </p:sp>
      <p:sp>
        <p:nvSpPr>
          <p:cNvPr id="316" name="Google Shape;316;p7"/>
          <p:cNvSpPr/>
          <p:nvPr/>
        </p:nvSpPr>
        <p:spPr>
          <a:xfrm>
            <a:off x="7504015" y="4728196"/>
            <a:ext cx="27519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500" b="1" i="0" u="none" strike="noStrike" cap="none">
                <a:solidFill>
                  <a:schemeClr val="accent4"/>
                </a:solidFill>
                <a:latin typeface="Calibri"/>
                <a:ea typeface="Calibri"/>
                <a:cs typeface="Calibri"/>
                <a:sym typeface="Calibri"/>
              </a:rPr>
              <a:t>Engaging</a:t>
            </a:r>
            <a:endParaRPr sz="4500"/>
          </a:p>
        </p:txBody>
      </p:sp>
      <p:sp>
        <p:nvSpPr>
          <p:cNvPr id="317" name="Google Shape;317;p7"/>
          <p:cNvSpPr/>
          <p:nvPr/>
        </p:nvSpPr>
        <p:spPr>
          <a:xfrm>
            <a:off x="8972940" y="3893034"/>
            <a:ext cx="26067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500" b="1" i="0" u="none" strike="noStrike" cap="none">
                <a:solidFill>
                  <a:schemeClr val="accent5"/>
                </a:solidFill>
                <a:latin typeface="Calibri"/>
                <a:ea typeface="Calibri"/>
                <a:cs typeface="Calibri"/>
                <a:sym typeface="Calibri"/>
              </a:rPr>
              <a:t>Genuine</a:t>
            </a:r>
            <a:endParaRPr sz="4500"/>
          </a:p>
        </p:txBody>
      </p:sp>
      <p:pic>
        <p:nvPicPr>
          <p:cNvPr id="318" name="Google Shape;318;p7" descr="Small house Building - Build Your Own Home"/>
          <p:cNvPicPr preferRelativeResize="0"/>
          <p:nvPr/>
        </p:nvPicPr>
        <p:blipFill rotWithShape="1">
          <a:blip r:embed="rId3">
            <a:alphaModFix/>
          </a:blip>
          <a:srcRect/>
          <a:stretch/>
        </p:blipFill>
        <p:spPr>
          <a:xfrm>
            <a:off x="778499" y="2157350"/>
            <a:ext cx="5529825" cy="3434334"/>
          </a:xfrm>
          <a:prstGeom prst="rect">
            <a:avLst/>
          </a:prstGeom>
          <a:noFill/>
          <a:ln>
            <a:noFill/>
          </a:ln>
        </p:spPr>
      </p:pic>
      <p:sp>
        <p:nvSpPr>
          <p:cNvPr id="319" name="Google Shape;319;p7"/>
          <p:cNvSpPr/>
          <p:nvPr/>
        </p:nvSpPr>
        <p:spPr>
          <a:xfrm>
            <a:off x="8710289" y="5651600"/>
            <a:ext cx="31320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500" b="1">
                <a:solidFill>
                  <a:srgbClr val="00FF00"/>
                </a:solidFill>
                <a:latin typeface="Calibri"/>
                <a:ea typeface="Calibri"/>
                <a:cs typeface="Calibri"/>
                <a:sym typeface="Calibri"/>
              </a:rPr>
              <a:t>Equitable</a:t>
            </a:r>
            <a:endParaRPr sz="4500">
              <a:solidFill>
                <a:srgbClr val="00FF00"/>
              </a:solidFill>
            </a:endParaRPr>
          </a:p>
        </p:txBody>
      </p:sp>
      <p:sp>
        <p:nvSpPr>
          <p:cNvPr id="320" name="Google Shape;320;p7"/>
          <p:cNvSpPr txBox="1">
            <a:spLocks noGrp="1"/>
          </p:cNvSpPr>
          <p:nvPr>
            <p:ph type="title"/>
          </p:nvPr>
        </p:nvSpPr>
        <p:spPr>
          <a:xfrm>
            <a:off x="778500" y="323150"/>
            <a:ext cx="10635000" cy="12276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spcBef>
                <a:spcPts val="0"/>
              </a:spcBef>
              <a:spcAft>
                <a:spcPts val="0"/>
              </a:spcAft>
              <a:buSzPts val="4400"/>
              <a:buNone/>
            </a:pPr>
            <a:endParaRPr sz="3600"/>
          </a:p>
          <a:p>
            <a:pPr marL="0" lvl="0" indent="0" algn="l" rtl="0">
              <a:spcBef>
                <a:spcPts val="0"/>
              </a:spcBef>
              <a:spcAft>
                <a:spcPts val="0"/>
              </a:spcAft>
              <a:buClr>
                <a:schemeClr val="dk1"/>
              </a:buClr>
              <a:buSzPts val="4400"/>
              <a:buFont typeface="Calibri"/>
              <a:buNone/>
            </a:pPr>
            <a:r>
              <a:rPr lang="en-US" sz="3600"/>
              <a:t>The Power of Universal Supports</a:t>
            </a:r>
            <a:endParaRPr sz="3600"/>
          </a:p>
          <a:p>
            <a:pPr marL="0" lvl="0" indent="0" algn="l" rtl="0">
              <a:lnSpc>
                <a:spcPct val="100000"/>
              </a:lnSpc>
              <a:spcBef>
                <a:spcPts val="0"/>
              </a:spcBef>
              <a:spcAft>
                <a:spcPts val="0"/>
              </a:spcAft>
              <a:buSzPts val="1900"/>
              <a:buNone/>
            </a:pPr>
            <a:endParaRPr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1"/>
          <p:cNvSpPr txBox="1">
            <a:spLocks noGrp="1"/>
          </p:cNvSpPr>
          <p:nvPr>
            <p:ph type="title"/>
          </p:nvPr>
        </p:nvSpPr>
        <p:spPr>
          <a:xfrm>
            <a:off x="1981200" y="153989"/>
            <a:ext cx="8229600" cy="14176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600"/>
              </a:buClr>
              <a:buSzPts val="4400"/>
              <a:buFont typeface="Calibri"/>
              <a:buNone/>
            </a:pPr>
            <a:r>
              <a:rPr lang="en-US" b="1">
                <a:solidFill>
                  <a:srgbClr val="006600"/>
                </a:solidFill>
              </a:rPr>
              <a:t>Implementation Science</a:t>
            </a:r>
            <a:endParaRPr/>
          </a:p>
        </p:txBody>
      </p:sp>
      <p:sp>
        <p:nvSpPr>
          <p:cNvPr id="327" name="Google Shape;32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pic>
        <p:nvPicPr>
          <p:cNvPr id="328" name="Google Shape;328;p11"/>
          <p:cNvPicPr preferRelativeResize="0"/>
          <p:nvPr/>
        </p:nvPicPr>
        <p:blipFill rotWithShape="1">
          <a:blip r:embed="rId3">
            <a:alphaModFix/>
          </a:blip>
          <a:srcRect/>
          <a:stretch/>
        </p:blipFill>
        <p:spPr>
          <a:xfrm>
            <a:off x="1479550" y="2374750"/>
            <a:ext cx="9232898" cy="3746501"/>
          </a:xfrm>
          <a:prstGeom prst="rect">
            <a:avLst/>
          </a:prstGeom>
          <a:noFill/>
          <a:ln>
            <a:noFill/>
          </a:ln>
        </p:spPr>
      </p:pic>
      <p:sp>
        <p:nvSpPr>
          <p:cNvPr id="329" name="Google Shape;329;p11"/>
          <p:cNvSpPr/>
          <p:nvPr/>
        </p:nvSpPr>
        <p:spPr>
          <a:xfrm rot="4582621">
            <a:off x="4341813" y="1614488"/>
            <a:ext cx="990600" cy="5943600"/>
          </a:xfrm>
          <a:prstGeom prst="rightBrace">
            <a:avLst>
              <a:gd name="adj1" fmla="val 8333"/>
              <a:gd name="adj2" fmla="val 50000"/>
            </a:avLst>
          </a:prstGeom>
          <a:noFill/>
          <a:ln w="25400" cap="flat" cmpd="sng">
            <a:solidFill>
              <a:schemeClr val="accent1"/>
            </a:solidFill>
            <a:prstDash val="solid"/>
            <a:round/>
            <a:headEnd type="none" w="sm" len="sm"/>
            <a:tailEnd type="none" w="sm" len="sm"/>
          </a:ln>
          <a:effectLst>
            <a:outerShdw blurRad="40000" dist="20000" dir="5400000" rotWithShape="0">
              <a:srgbClr val="808080">
                <a:alpha val="3725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sp>
        <p:nvSpPr>
          <p:cNvPr id="330" name="Google Shape;330;p11"/>
          <p:cNvSpPr txBox="1"/>
          <p:nvPr/>
        </p:nvSpPr>
        <p:spPr>
          <a:xfrm>
            <a:off x="4038600" y="5143501"/>
            <a:ext cx="1828800" cy="52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2800"/>
              <a:buFont typeface="Calibri"/>
              <a:buNone/>
            </a:pPr>
            <a:r>
              <a:rPr lang="en-US" sz="2800" b="1" i="1">
                <a:solidFill>
                  <a:srgbClr val="FF0000"/>
                </a:solidFill>
                <a:latin typeface="Calibri"/>
                <a:ea typeface="Calibri"/>
                <a:cs typeface="Calibri"/>
                <a:sym typeface="Calibri"/>
              </a:rPr>
              <a:t>2-4 years</a:t>
            </a:r>
            <a:endParaRPr sz="1800">
              <a:solidFill>
                <a:schemeClr val="dk1"/>
              </a:solidFill>
              <a:latin typeface="Calibri"/>
              <a:ea typeface="Calibri"/>
              <a:cs typeface="Calibri"/>
              <a:sym typeface="Calibri"/>
            </a:endParaRPr>
          </a:p>
        </p:txBody>
      </p:sp>
      <p:pic>
        <p:nvPicPr>
          <p:cNvPr id="331" name="Google Shape;331;p11" descr="Small house Building - Build Your Own Home"/>
          <p:cNvPicPr preferRelativeResize="0"/>
          <p:nvPr/>
        </p:nvPicPr>
        <p:blipFill rotWithShape="1">
          <a:blip r:embed="rId4">
            <a:alphaModFix/>
          </a:blip>
          <a:srcRect/>
          <a:stretch/>
        </p:blipFill>
        <p:spPr>
          <a:xfrm>
            <a:off x="3750464" y="1746737"/>
            <a:ext cx="2366486" cy="1469712"/>
          </a:xfrm>
          <a:prstGeom prst="rect">
            <a:avLst/>
          </a:prstGeom>
          <a:noFill/>
          <a:ln>
            <a:noFill/>
          </a:ln>
        </p:spPr>
      </p:pic>
      <p:pic>
        <p:nvPicPr>
          <p:cNvPr id="332" name="Google Shape;332;p11"/>
          <p:cNvPicPr preferRelativeResize="0"/>
          <p:nvPr/>
        </p:nvPicPr>
        <p:blipFill>
          <a:blip r:embed="rId5">
            <a:alphaModFix/>
          </a:blip>
          <a:stretch>
            <a:fillRect/>
          </a:stretch>
        </p:blipFill>
        <p:spPr>
          <a:xfrm>
            <a:off x="460900" y="2657762"/>
            <a:ext cx="2056625" cy="1542475"/>
          </a:xfrm>
          <a:prstGeom prst="rect">
            <a:avLst/>
          </a:prstGeom>
          <a:noFill/>
          <a:ln>
            <a:noFill/>
          </a:ln>
        </p:spPr>
      </p:pic>
      <p:pic>
        <p:nvPicPr>
          <p:cNvPr id="333" name="Google Shape;333;p11"/>
          <p:cNvPicPr preferRelativeResize="0"/>
          <p:nvPr/>
        </p:nvPicPr>
        <p:blipFill>
          <a:blip r:embed="rId6">
            <a:alphaModFix/>
          </a:blip>
          <a:stretch>
            <a:fillRect/>
          </a:stretch>
        </p:blipFill>
        <p:spPr>
          <a:xfrm>
            <a:off x="8782700" y="905025"/>
            <a:ext cx="2399001" cy="1469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7"/>
          <p:cNvSpPr txBox="1">
            <a:spLocks noGrp="1"/>
          </p:cNvSpPr>
          <p:nvPr>
            <p:ph type="title"/>
          </p:nvPr>
        </p:nvSpPr>
        <p:spPr>
          <a:xfrm>
            <a:off x="838200" y="365125"/>
            <a:ext cx="10515600" cy="1325563"/>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000"/>
              <a:t>Continuum: Mindset Shift	</a:t>
            </a:r>
            <a:endParaRPr sz="4000"/>
          </a:p>
        </p:txBody>
      </p:sp>
      <p:pic>
        <p:nvPicPr>
          <p:cNvPr id="339" name="Google Shape;339;p37" descr="https://lh5.googleusercontent.com/3-Q3JmZt7Mb3JoQu3oSl3Vuopkgt-5-jBlA1wxExxiI2OksQhiAS1d_6ySeUzddZcd7LkX1dEG9GUT8Rp060qONGxuVCzUatJ4_88OGN-ZnhWajTGMkkxtOI_jsVuk70nbEcskUy"/>
          <p:cNvPicPr preferRelativeResize="0">
            <a:picLocks noGrp="1"/>
          </p:cNvPicPr>
          <p:nvPr>
            <p:ph type="body" idx="1"/>
          </p:nvPr>
        </p:nvPicPr>
        <p:blipFill rotWithShape="1">
          <a:blip r:embed="rId3">
            <a:alphaModFix/>
          </a:blip>
          <a:srcRect/>
          <a:stretch/>
        </p:blipFill>
        <p:spPr>
          <a:xfrm>
            <a:off x="1136650" y="2058194"/>
            <a:ext cx="9918700" cy="3886200"/>
          </a:xfrm>
          <a:prstGeom prst="rect">
            <a:avLst/>
          </a:prstGeom>
          <a:noFill/>
          <a:ln>
            <a:noFill/>
          </a:ln>
        </p:spPr>
      </p:pic>
      <p:sp>
        <p:nvSpPr>
          <p:cNvPr id="340" name="Google Shape;34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0"/>
          <p:cNvSpPr txBox="1">
            <a:spLocks noGrp="1"/>
          </p:cNvSpPr>
          <p:nvPr>
            <p:ph type="body" idx="1"/>
          </p:nvPr>
        </p:nvSpPr>
        <p:spPr>
          <a:xfrm>
            <a:off x="609600" y="1897200"/>
            <a:ext cx="10972800" cy="4459200"/>
          </a:xfrm>
          <a:prstGeom prst="rect">
            <a:avLst/>
          </a:prstGeom>
          <a:noFill/>
          <a:ln>
            <a:noFill/>
          </a:ln>
        </p:spPr>
        <p:txBody>
          <a:bodyPr spcFirstLastPara="1" wrap="square" lIns="91425" tIns="45700" rIns="91425" bIns="45700" anchor="t" anchorCtr="0">
            <a:normAutofit lnSpcReduction="20000"/>
          </a:bodyPr>
          <a:lstStyle/>
          <a:p>
            <a:pPr marL="0" lvl="0" indent="0" algn="ctr" rtl="0">
              <a:lnSpc>
                <a:spcPct val="90000"/>
              </a:lnSpc>
              <a:spcBef>
                <a:spcPts val="0"/>
              </a:spcBef>
              <a:spcAft>
                <a:spcPts val="0"/>
              </a:spcAft>
              <a:buClr>
                <a:schemeClr val="dk1"/>
              </a:buClr>
              <a:buSzPts val="3733"/>
              <a:buNone/>
            </a:pPr>
            <a:r>
              <a:rPr lang="en-US" sz="3733"/>
              <a:t>Implementation at the Targeted Level </a:t>
            </a:r>
            <a:endParaRPr/>
          </a:p>
          <a:p>
            <a:pPr marL="0" lvl="0" indent="0" algn="ctr" rtl="0">
              <a:lnSpc>
                <a:spcPct val="90000"/>
              </a:lnSpc>
              <a:spcBef>
                <a:spcPts val="0"/>
              </a:spcBef>
              <a:spcAft>
                <a:spcPts val="0"/>
              </a:spcAft>
              <a:buClr>
                <a:schemeClr val="dk1"/>
              </a:buClr>
              <a:buSzPts val="3733"/>
              <a:buNone/>
            </a:pPr>
            <a:endParaRPr sz="3733"/>
          </a:p>
          <a:p>
            <a:pPr marL="0" lvl="0" indent="0" algn="ctr" rtl="0">
              <a:lnSpc>
                <a:spcPct val="90000"/>
              </a:lnSpc>
              <a:spcBef>
                <a:spcPts val="0"/>
              </a:spcBef>
              <a:spcAft>
                <a:spcPts val="0"/>
              </a:spcAft>
              <a:buClr>
                <a:schemeClr val="dk1"/>
              </a:buClr>
              <a:buSzPts val="3733"/>
              <a:buNone/>
            </a:pPr>
            <a:r>
              <a:rPr lang="en-US" sz="3733"/>
              <a:t>is more likely to be </a:t>
            </a:r>
            <a:r>
              <a:rPr lang="en-US" sz="3733" b="1" i="1"/>
              <a:t>effective</a:t>
            </a:r>
            <a:r>
              <a:rPr lang="en-US" sz="3733"/>
              <a:t> and </a:t>
            </a:r>
            <a:r>
              <a:rPr lang="en-US" sz="3733" b="1" i="1"/>
              <a:t>efficient</a:t>
            </a:r>
            <a:r>
              <a:rPr lang="en-US" sz="3733"/>
              <a:t> </a:t>
            </a:r>
            <a:endParaRPr/>
          </a:p>
          <a:p>
            <a:pPr marL="0" lvl="0" indent="0" algn="ctr" rtl="0">
              <a:lnSpc>
                <a:spcPct val="90000"/>
              </a:lnSpc>
              <a:spcBef>
                <a:spcPts val="0"/>
              </a:spcBef>
              <a:spcAft>
                <a:spcPts val="0"/>
              </a:spcAft>
              <a:buClr>
                <a:schemeClr val="dk1"/>
              </a:buClr>
              <a:buSzPts val="3733"/>
              <a:buNone/>
            </a:pPr>
            <a:endParaRPr sz="3733"/>
          </a:p>
          <a:p>
            <a:pPr marL="0" lvl="0" indent="0" algn="ctr" rtl="0">
              <a:lnSpc>
                <a:spcPct val="90000"/>
              </a:lnSpc>
              <a:spcBef>
                <a:spcPts val="0"/>
              </a:spcBef>
              <a:spcAft>
                <a:spcPts val="0"/>
              </a:spcAft>
              <a:buClr>
                <a:schemeClr val="dk1"/>
              </a:buClr>
              <a:buSzPts val="3733"/>
              <a:buNone/>
            </a:pPr>
            <a:r>
              <a:rPr lang="en-US" sz="3733"/>
              <a:t>if Universal Systems are implemented with high fidelity </a:t>
            </a:r>
            <a:endParaRPr/>
          </a:p>
          <a:p>
            <a:pPr marL="0" lvl="0" indent="0" algn="ctr" rtl="0">
              <a:lnSpc>
                <a:spcPct val="90000"/>
              </a:lnSpc>
              <a:spcBef>
                <a:spcPts val="0"/>
              </a:spcBef>
              <a:spcAft>
                <a:spcPts val="0"/>
              </a:spcAft>
              <a:buClr>
                <a:schemeClr val="dk1"/>
              </a:buClr>
              <a:buSzPts val="3733"/>
              <a:buNone/>
            </a:pPr>
            <a:endParaRPr sz="3733"/>
          </a:p>
          <a:p>
            <a:pPr marL="0" lvl="0" indent="0" algn="ctr" rtl="0">
              <a:lnSpc>
                <a:spcPct val="90000"/>
              </a:lnSpc>
              <a:spcBef>
                <a:spcPts val="0"/>
              </a:spcBef>
              <a:spcAft>
                <a:spcPts val="0"/>
              </a:spcAft>
              <a:buClr>
                <a:schemeClr val="dk1"/>
              </a:buClr>
              <a:buSzPts val="3733"/>
              <a:buNone/>
            </a:pPr>
            <a:r>
              <a:rPr lang="en-US" sz="3733"/>
              <a:t>(at least 70% on Tier I of the TFI).</a:t>
            </a:r>
            <a:endParaRPr/>
          </a:p>
          <a:p>
            <a:pPr marL="228600" lvl="0" indent="-64135"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r" rtl="0">
              <a:lnSpc>
                <a:spcPct val="90000"/>
              </a:lnSpc>
              <a:spcBef>
                <a:spcPts val="1000"/>
              </a:spcBef>
              <a:spcAft>
                <a:spcPts val="0"/>
              </a:spcAft>
              <a:buClr>
                <a:schemeClr val="dk1"/>
              </a:buClr>
              <a:buSzPts val="2133"/>
              <a:buNone/>
            </a:pPr>
            <a:r>
              <a:rPr lang="en-US" sz="2133"/>
              <a:t>www.pbis.org</a:t>
            </a:r>
            <a:endParaRPr sz="2133"/>
          </a:p>
        </p:txBody>
      </p:sp>
      <p:sp>
        <p:nvSpPr>
          <p:cNvPr id="346" name="Google Shape;34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
        <p:nvSpPr>
          <p:cNvPr id="347" name="Google Shape;347;p10"/>
          <p:cNvSpPr txBox="1"/>
          <p:nvPr/>
        </p:nvSpPr>
        <p:spPr>
          <a:xfrm>
            <a:off x="296650" y="6254102"/>
            <a:ext cx="5999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0070C0"/>
                </a:solidFill>
                <a:latin typeface="Calibri"/>
                <a:ea typeface="Calibri"/>
                <a:cs typeface="Calibri"/>
                <a:sym typeface="Calibri"/>
              </a:rPr>
              <a:t>Making Assumptions…</a:t>
            </a:r>
            <a:endParaRPr/>
          </a:p>
        </p:txBody>
      </p:sp>
      <p:sp>
        <p:nvSpPr>
          <p:cNvPr id="348" name="Google Shape;348;p10"/>
          <p:cNvSpPr txBox="1">
            <a:spLocks noGrp="1"/>
          </p:cNvSpPr>
          <p:nvPr>
            <p:ph type="title"/>
          </p:nvPr>
        </p:nvSpPr>
        <p:spPr>
          <a:xfrm>
            <a:off x="609600" y="392138"/>
            <a:ext cx="10972800" cy="1143300"/>
          </a:xfrm>
          <a:prstGeom prst="rect">
            <a:avLst/>
          </a:prstGeom>
          <a:solidFill>
            <a:srgbClr val="D9D2E9"/>
          </a:solidFill>
          <a:ln>
            <a:noFill/>
          </a:ln>
        </p:spPr>
        <p:txBody>
          <a:bodyPr spcFirstLastPara="1" wrap="square" lIns="121900" tIns="60925" rIns="121900" bIns="60925" anchor="ctr" anchorCtr="0">
            <a:noAutofit/>
          </a:bodyPr>
          <a:lstStyle/>
          <a:p>
            <a:pPr marL="0" lvl="0" indent="0" algn="ctr" rtl="0">
              <a:spcBef>
                <a:spcPts val="0"/>
              </a:spcBef>
              <a:spcAft>
                <a:spcPts val="0"/>
              </a:spcAft>
              <a:buClr>
                <a:srgbClr val="385623"/>
              </a:buClr>
              <a:buSzPts val="4400"/>
              <a:buFont typeface="Calibri"/>
              <a:buNone/>
            </a:pPr>
            <a:r>
              <a:rPr lang="en-US" sz="4000"/>
              <a:t>Readiness for Targeted PBIS</a:t>
            </a:r>
            <a:endParaRPr sz="4000"/>
          </a:p>
        </p:txBody>
      </p:sp>
      <p:sp>
        <p:nvSpPr>
          <p:cNvPr id="349" name="Google Shape;349;p10"/>
          <p:cNvSpPr/>
          <p:nvPr/>
        </p:nvSpPr>
        <p:spPr>
          <a:xfrm rot="842469" flipH="1">
            <a:off x="393015" y="4143293"/>
            <a:ext cx="2545969" cy="2116172"/>
          </a:xfrm>
          <a:prstGeom prst="cloudCallout">
            <a:avLst>
              <a:gd name="adj1" fmla="val -53456"/>
              <a:gd name="adj2" fmla="val 34667"/>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0"/>
          <p:cNvSpPr txBox="1"/>
          <p:nvPr/>
        </p:nvSpPr>
        <p:spPr>
          <a:xfrm>
            <a:off x="407989" y="4613574"/>
            <a:ext cx="24858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t>Access</a:t>
            </a:r>
            <a:endParaRPr b="1"/>
          </a:p>
          <a:p>
            <a:pPr marL="0" lvl="0" indent="0" algn="ctr" rtl="0">
              <a:spcBef>
                <a:spcPts val="0"/>
              </a:spcBef>
              <a:spcAft>
                <a:spcPts val="0"/>
              </a:spcAft>
              <a:buNone/>
            </a:pPr>
            <a:r>
              <a:rPr lang="en-US" b="1"/>
              <a:t>Representation</a:t>
            </a:r>
            <a:endParaRPr b="1"/>
          </a:p>
          <a:p>
            <a:pPr marL="0" lvl="0" indent="0" algn="ctr" rtl="0">
              <a:spcBef>
                <a:spcPts val="0"/>
              </a:spcBef>
              <a:spcAft>
                <a:spcPts val="0"/>
              </a:spcAft>
              <a:buNone/>
            </a:pPr>
            <a:r>
              <a:rPr lang="en-US" b="1"/>
              <a:t>Meaningful Participation</a:t>
            </a:r>
            <a:endParaRPr b="1"/>
          </a:p>
          <a:p>
            <a:pPr marL="0" lvl="0" indent="0" algn="ctr" rtl="0">
              <a:spcBef>
                <a:spcPts val="0"/>
              </a:spcBef>
              <a:spcAft>
                <a:spcPts val="0"/>
              </a:spcAft>
              <a:buNone/>
            </a:pPr>
            <a:r>
              <a:rPr lang="en-US" b="1"/>
              <a:t>High Outcomes</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7" name="Google Shape;167;gdf8a4cf82e_33_103"/>
          <p:cNvCxnSpPr/>
          <p:nvPr/>
        </p:nvCxnSpPr>
        <p:spPr>
          <a:xfrm rot="10800000">
            <a:off x="8126425" y="3297264"/>
            <a:ext cx="1382700" cy="1165200"/>
          </a:xfrm>
          <a:prstGeom prst="straightConnector1">
            <a:avLst/>
          </a:prstGeom>
          <a:noFill/>
          <a:ln w="101600" cap="flat" cmpd="sng">
            <a:solidFill>
              <a:srgbClr val="F5D328"/>
            </a:solidFill>
            <a:prstDash val="solid"/>
            <a:miter lim="400000"/>
            <a:headEnd type="none" w="med" len="med"/>
            <a:tailEnd type="stealth" w="med" len="med"/>
          </a:ln>
        </p:spPr>
      </p:cxnSp>
      <p:cxnSp>
        <p:nvCxnSpPr>
          <p:cNvPr id="168" name="Google Shape;168;gdf8a4cf82e_33_103"/>
          <p:cNvCxnSpPr/>
          <p:nvPr/>
        </p:nvCxnSpPr>
        <p:spPr>
          <a:xfrm rot="10800000">
            <a:off x="2460625" y="3416200"/>
            <a:ext cx="0" cy="787500"/>
          </a:xfrm>
          <a:prstGeom prst="straightConnector1">
            <a:avLst/>
          </a:prstGeom>
          <a:noFill/>
          <a:ln w="101600" cap="flat" cmpd="sng">
            <a:solidFill>
              <a:srgbClr val="F5D328"/>
            </a:solidFill>
            <a:prstDash val="solid"/>
            <a:miter lim="400000"/>
            <a:headEnd type="none" w="med" len="med"/>
            <a:tailEnd type="stealth" w="med" len="med"/>
          </a:ln>
        </p:spPr>
      </p:cxnSp>
      <p:sp>
        <p:nvSpPr>
          <p:cNvPr id="169" name="Google Shape;169;gdf8a4cf82e_33_103"/>
          <p:cNvSpPr txBox="1"/>
          <p:nvPr/>
        </p:nvSpPr>
        <p:spPr>
          <a:xfrm>
            <a:off x="1792288" y="4462463"/>
            <a:ext cx="4927500" cy="500400"/>
          </a:xfrm>
          <a:prstGeom prst="rect">
            <a:avLst/>
          </a:prstGeom>
          <a:noFill/>
          <a:ln>
            <a:noFill/>
          </a:ln>
        </p:spPr>
        <p:txBody>
          <a:bodyPr spcFirstLastPara="1" wrap="square" lIns="19075" tIns="19075" rIns="19075" bIns="19075" anchor="t" anchorCtr="0">
            <a:spAutoFit/>
          </a:bodyPr>
          <a:lstStyle/>
          <a:p>
            <a:pPr marL="0" marR="0" lvl="0" indent="0" algn="l" rtl="0">
              <a:spcBef>
                <a:spcPts val="0"/>
              </a:spcBef>
              <a:spcAft>
                <a:spcPts val="0"/>
              </a:spcAft>
              <a:buNone/>
            </a:pPr>
            <a:r>
              <a:rPr lang="en-US" sz="1500" b="1" i="0" u="none" strike="noStrike" cap="none">
                <a:solidFill>
                  <a:srgbClr val="000000"/>
                </a:solidFill>
                <a:latin typeface="Calibri"/>
                <a:ea typeface="Calibri"/>
                <a:cs typeface="Calibri"/>
                <a:sym typeface="Calibri"/>
              </a:rPr>
              <a:t>Turn your microphone and webcam on and off</a:t>
            </a:r>
            <a:endParaRPr sz="1500" b="1"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r>
              <a:rPr lang="en-US" sz="1500" b="1" i="1" u="none" strike="noStrike" cap="none">
                <a:solidFill>
                  <a:srgbClr val="000000"/>
                </a:solidFill>
                <a:latin typeface="Calibri"/>
                <a:ea typeface="Calibri"/>
                <a:cs typeface="Calibri"/>
                <a:sym typeface="Calibri"/>
              </a:rPr>
              <a:t>(Please stay muted when presenter is speaking)</a:t>
            </a:r>
            <a:endParaRPr sz="1500"/>
          </a:p>
        </p:txBody>
      </p:sp>
      <p:cxnSp>
        <p:nvCxnSpPr>
          <p:cNvPr id="170" name="Google Shape;170;gdf8a4cf82e_33_103"/>
          <p:cNvCxnSpPr/>
          <p:nvPr/>
        </p:nvCxnSpPr>
        <p:spPr>
          <a:xfrm rot="10800000">
            <a:off x="3271838" y="3416200"/>
            <a:ext cx="0" cy="787500"/>
          </a:xfrm>
          <a:prstGeom prst="straightConnector1">
            <a:avLst/>
          </a:prstGeom>
          <a:noFill/>
          <a:ln w="101600" cap="flat" cmpd="sng">
            <a:solidFill>
              <a:srgbClr val="F5D328"/>
            </a:solidFill>
            <a:prstDash val="solid"/>
            <a:miter lim="400000"/>
            <a:headEnd type="none" w="med" len="med"/>
            <a:tailEnd type="stealth" w="med" len="med"/>
          </a:ln>
        </p:spPr>
      </p:cxnSp>
      <p:sp>
        <p:nvSpPr>
          <p:cNvPr id="171" name="Google Shape;171;gdf8a4cf82e_33_103"/>
          <p:cNvSpPr txBox="1">
            <a:spLocks noGrp="1"/>
          </p:cNvSpPr>
          <p:nvPr>
            <p:ph type="title"/>
          </p:nvPr>
        </p:nvSpPr>
        <p:spPr>
          <a:xfrm>
            <a:off x="457200" y="205978"/>
            <a:ext cx="8229600" cy="857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85623"/>
              </a:buClr>
              <a:buSzPts val="4400"/>
              <a:buFont typeface="Calibri"/>
              <a:buNone/>
            </a:pPr>
            <a:r>
              <a:rPr lang="en-US" b="1">
                <a:solidFill>
                  <a:srgbClr val="385623"/>
                </a:solidFill>
              </a:rPr>
              <a:t>Zoom 101</a:t>
            </a:r>
            <a:endParaRPr/>
          </a:p>
        </p:txBody>
      </p:sp>
      <p:grpSp>
        <p:nvGrpSpPr>
          <p:cNvPr id="172" name="Google Shape;172;gdf8a4cf82e_33_103"/>
          <p:cNvGrpSpPr/>
          <p:nvPr/>
        </p:nvGrpSpPr>
        <p:grpSpPr>
          <a:xfrm>
            <a:off x="2184402" y="2892425"/>
            <a:ext cx="7596795" cy="465317"/>
            <a:chOff x="21469" y="0"/>
            <a:chExt cx="20252720" cy="1239192"/>
          </a:xfrm>
        </p:grpSpPr>
        <p:pic>
          <p:nvPicPr>
            <p:cNvPr id="173" name="Google Shape;173;gdf8a4cf82e_33_103" descr="Zoom.us_participant_main room toolbar.png"/>
            <p:cNvPicPr preferRelativeResize="0"/>
            <p:nvPr/>
          </p:nvPicPr>
          <p:blipFill rotWithShape="1">
            <a:blip r:embed="rId3">
              <a:alphaModFix/>
            </a:blip>
            <a:srcRect/>
            <a:stretch/>
          </p:blipFill>
          <p:spPr>
            <a:xfrm>
              <a:off x="26265" y="0"/>
              <a:ext cx="20247924" cy="1239192"/>
            </a:xfrm>
            <a:prstGeom prst="rect">
              <a:avLst/>
            </a:prstGeom>
            <a:noFill/>
            <a:ln>
              <a:noFill/>
            </a:ln>
          </p:spPr>
        </p:pic>
        <p:pic>
          <p:nvPicPr>
            <p:cNvPr id="174" name="Google Shape;174;gdf8a4cf82e_33_103" descr="Image"/>
            <p:cNvPicPr preferRelativeResize="0"/>
            <p:nvPr/>
          </p:nvPicPr>
          <p:blipFill rotWithShape="1">
            <a:blip r:embed="rId4">
              <a:alphaModFix/>
            </a:blip>
            <a:srcRect/>
            <a:stretch/>
          </p:blipFill>
          <p:spPr>
            <a:xfrm>
              <a:off x="21469" y="40088"/>
              <a:ext cx="1473137" cy="1158868"/>
            </a:xfrm>
            <a:prstGeom prst="rect">
              <a:avLst/>
            </a:prstGeom>
            <a:noFill/>
            <a:ln>
              <a:noFill/>
            </a:ln>
          </p:spPr>
        </p:pic>
      </p:grpSp>
      <p:sp>
        <p:nvSpPr>
          <p:cNvPr id="175" name="Google Shape;175;gdf8a4cf82e_33_103"/>
          <p:cNvSpPr txBox="1"/>
          <p:nvPr/>
        </p:nvSpPr>
        <p:spPr>
          <a:xfrm>
            <a:off x="4802188" y="3509963"/>
            <a:ext cx="5637300" cy="731100"/>
          </a:xfrm>
          <a:prstGeom prst="rect">
            <a:avLst/>
          </a:prstGeom>
          <a:noFill/>
          <a:ln>
            <a:noFill/>
          </a:ln>
        </p:spPr>
        <p:txBody>
          <a:bodyPr spcFirstLastPara="1" wrap="square" lIns="19075" tIns="19075" rIns="19075" bIns="19075" anchor="t" anchorCtr="0">
            <a:spAutoFit/>
          </a:bodyPr>
          <a:lstStyle/>
          <a:p>
            <a:pPr marL="0" marR="0" lvl="0" indent="0" algn="l" rtl="0">
              <a:spcBef>
                <a:spcPts val="0"/>
              </a:spcBef>
              <a:spcAft>
                <a:spcPts val="0"/>
              </a:spcAft>
              <a:buNone/>
            </a:pPr>
            <a:r>
              <a:rPr lang="en-US" sz="1500" b="1" i="0" u="none" strike="noStrike" cap="none">
                <a:solidFill>
                  <a:srgbClr val="000000"/>
                </a:solidFill>
                <a:latin typeface="Calibri"/>
                <a:ea typeface="Calibri"/>
                <a:cs typeface="Calibri"/>
                <a:sym typeface="Calibri"/>
              </a:rPr>
              <a:t>Open the Participants panel to see who’s here and update your name:</a:t>
            </a:r>
            <a:endParaRPr sz="1500"/>
          </a:p>
          <a:p>
            <a:pPr marL="0" marR="0" lvl="0" indent="0" algn="l" rtl="0">
              <a:spcBef>
                <a:spcPts val="0"/>
              </a:spcBef>
              <a:spcAft>
                <a:spcPts val="0"/>
              </a:spcAft>
              <a:buNone/>
            </a:pPr>
            <a:r>
              <a:rPr lang="en-US" sz="1500" b="1" i="0" u="none" strike="noStrike" cap="none">
                <a:solidFill>
                  <a:srgbClr val="000000"/>
                </a:solidFill>
                <a:latin typeface="Calibri"/>
                <a:ea typeface="Calibri"/>
                <a:cs typeface="Calibri"/>
                <a:sym typeface="Calibri"/>
              </a:rPr>
              <a:t> * Hover over your name in the list and click “More”</a:t>
            </a:r>
            <a:endParaRPr sz="1500"/>
          </a:p>
          <a:p>
            <a:pPr marL="0" marR="0" lvl="0" indent="0" algn="l" rtl="0">
              <a:spcBef>
                <a:spcPts val="0"/>
              </a:spcBef>
              <a:spcAft>
                <a:spcPts val="0"/>
              </a:spcAft>
              <a:buNone/>
            </a:pPr>
            <a:r>
              <a:rPr lang="en-US" sz="1500" b="1" i="0" u="none" strike="noStrike" cap="none">
                <a:solidFill>
                  <a:srgbClr val="000000"/>
                </a:solidFill>
                <a:latin typeface="Calibri"/>
                <a:ea typeface="Calibri"/>
                <a:cs typeface="Calibri"/>
                <a:sym typeface="Calibri"/>
              </a:rPr>
              <a:t> * Then click “rename” to change your display name</a:t>
            </a:r>
            <a:endParaRPr sz="1500" b="1" i="0" u="none" strike="noStrike" cap="none">
              <a:solidFill>
                <a:srgbClr val="000000"/>
              </a:solidFill>
              <a:latin typeface="Calibri"/>
              <a:ea typeface="Calibri"/>
              <a:cs typeface="Calibri"/>
              <a:sym typeface="Calibri"/>
            </a:endParaRPr>
          </a:p>
        </p:txBody>
      </p:sp>
      <p:cxnSp>
        <p:nvCxnSpPr>
          <p:cNvPr id="176" name="Google Shape;176;gdf8a4cf82e_33_103"/>
          <p:cNvCxnSpPr/>
          <p:nvPr/>
        </p:nvCxnSpPr>
        <p:spPr>
          <a:xfrm rot="10800000" flipH="1">
            <a:off x="4525963" y="3056250"/>
            <a:ext cx="552300" cy="887100"/>
          </a:xfrm>
          <a:prstGeom prst="straightConnector1">
            <a:avLst/>
          </a:prstGeom>
          <a:noFill/>
          <a:ln w="101600" cap="flat" cmpd="sng">
            <a:solidFill>
              <a:srgbClr val="F5D328"/>
            </a:solidFill>
            <a:prstDash val="solid"/>
            <a:miter lim="400000"/>
            <a:headEnd type="none" w="med" len="med"/>
            <a:tailEnd type="stealth" w="med" len="med"/>
          </a:ln>
        </p:spPr>
      </p:cxnSp>
      <p:sp>
        <p:nvSpPr>
          <p:cNvPr id="177" name="Google Shape;177;gdf8a4cf82e_33_103"/>
          <p:cNvSpPr txBox="1"/>
          <p:nvPr/>
        </p:nvSpPr>
        <p:spPr>
          <a:xfrm>
            <a:off x="7319964" y="1576388"/>
            <a:ext cx="3381300" cy="500400"/>
          </a:xfrm>
          <a:prstGeom prst="rect">
            <a:avLst/>
          </a:prstGeom>
          <a:noFill/>
          <a:ln>
            <a:noFill/>
          </a:ln>
        </p:spPr>
        <p:txBody>
          <a:bodyPr spcFirstLastPara="1" wrap="square" lIns="19075" tIns="19075" rIns="19075" bIns="19075" anchor="t" anchorCtr="0">
            <a:spAutoFit/>
          </a:bodyPr>
          <a:lstStyle/>
          <a:p>
            <a:pPr marL="0" marR="0" lvl="0" indent="0" algn="l" rtl="0">
              <a:spcBef>
                <a:spcPts val="0"/>
              </a:spcBef>
              <a:spcAft>
                <a:spcPts val="0"/>
              </a:spcAft>
              <a:buNone/>
            </a:pPr>
            <a:r>
              <a:rPr lang="en-US" sz="1500" b="1" i="0" u="none" strike="noStrike" cap="none">
                <a:solidFill>
                  <a:srgbClr val="000000"/>
                </a:solidFill>
                <a:latin typeface="Calibri"/>
                <a:ea typeface="Calibri"/>
                <a:cs typeface="Calibri"/>
                <a:sym typeface="Calibri"/>
              </a:rPr>
              <a:t>Post your questions in the chat and keep an eye out for posted links or files.</a:t>
            </a:r>
            <a:endParaRPr sz="1500" b="1" i="0" u="none" strike="noStrike" cap="none">
              <a:solidFill>
                <a:srgbClr val="000000"/>
              </a:solidFill>
              <a:latin typeface="Calibri"/>
              <a:ea typeface="Calibri"/>
              <a:cs typeface="Calibri"/>
              <a:sym typeface="Calibri"/>
            </a:endParaRPr>
          </a:p>
        </p:txBody>
      </p:sp>
      <p:cxnSp>
        <p:nvCxnSpPr>
          <p:cNvPr id="178" name="Google Shape;178;gdf8a4cf82e_33_103"/>
          <p:cNvCxnSpPr/>
          <p:nvPr/>
        </p:nvCxnSpPr>
        <p:spPr>
          <a:xfrm flipH="1">
            <a:off x="7015225" y="1822450"/>
            <a:ext cx="207900" cy="1104900"/>
          </a:xfrm>
          <a:prstGeom prst="straightConnector1">
            <a:avLst/>
          </a:prstGeom>
          <a:noFill/>
          <a:ln w="101600" cap="flat" cmpd="sng">
            <a:solidFill>
              <a:srgbClr val="F5D328"/>
            </a:solidFill>
            <a:prstDash val="solid"/>
            <a:miter lim="400000"/>
            <a:headEnd type="none" w="med" len="med"/>
            <a:tailEnd type="stealth" w="med" len="med"/>
          </a:ln>
        </p:spPr>
      </p:cxnSp>
      <p:sp>
        <p:nvSpPr>
          <p:cNvPr id="179" name="Google Shape;179;gdf8a4cf82e_33_103"/>
          <p:cNvSpPr txBox="1"/>
          <p:nvPr/>
        </p:nvSpPr>
        <p:spPr>
          <a:xfrm>
            <a:off x="6497638" y="4552950"/>
            <a:ext cx="4170300" cy="1193100"/>
          </a:xfrm>
          <a:prstGeom prst="rect">
            <a:avLst/>
          </a:prstGeom>
          <a:noFill/>
          <a:ln>
            <a:noFill/>
          </a:ln>
        </p:spPr>
        <p:txBody>
          <a:bodyPr spcFirstLastPara="1" wrap="square" lIns="19075" tIns="19075" rIns="19075" bIns="19075" anchor="t" anchorCtr="0">
            <a:spAutoFit/>
          </a:bodyPr>
          <a:lstStyle/>
          <a:p>
            <a:pPr marL="0" marR="0" lvl="0" indent="0" algn="l" rtl="0">
              <a:spcBef>
                <a:spcPts val="0"/>
              </a:spcBef>
              <a:spcAft>
                <a:spcPts val="0"/>
              </a:spcAft>
              <a:buNone/>
            </a:pPr>
            <a:r>
              <a:rPr lang="en-US" sz="1500" b="1" i="0" u="none" strike="noStrike" cap="none">
                <a:solidFill>
                  <a:srgbClr val="000000"/>
                </a:solidFill>
                <a:latin typeface="Calibri"/>
                <a:ea typeface="Calibri"/>
                <a:cs typeface="Calibri"/>
                <a:sym typeface="Calibri"/>
              </a:rPr>
              <a:t>Use the “Reactions” to raise your hand, give a thumbs up, and other interactive reactions.</a:t>
            </a:r>
            <a:endParaRPr sz="1500"/>
          </a:p>
          <a:p>
            <a:pPr marL="0" marR="0" lvl="0" indent="0" algn="l" rtl="0">
              <a:spcBef>
                <a:spcPts val="0"/>
              </a:spcBef>
              <a:spcAft>
                <a:spcPts val="0"/>
              </a:spcAft>
              <a:buNone/>
            </a:pPr>
            <a:endParaRPr sz="1500" b="1" i="0" u="none" strike="noStrike" cap="none">
              <a:solidFill>
                <a:srgbClr val="000000"/>
              </a:solidFill>
              <a:latin typeface="Calibri"/>
              <a:ea typeface="Calibri"/>
              <a:cs typeface="Calibri"/>
              <a:sym typeface="Calibri"/>
            </a:endParaRPr>
          </a:p>
          <a:p>
            <a:pPr marL="0" marR="0" lvl="0" indent="0" algn="l" rtl="0">
              <a:spcBef>
                <a:spcPts val="0"/>
              </a:spcBef>
              <a:spcAft>
                <a:spcPts val="0"/>
              </a:spcAft>
              <a:buNone/>
            </a:pPr>
            <a:r>
              <a:rPr lang="en-US" sz="1500" b="1" i="0" u="none" strike="noStrike" cap="none">
                <a:solidFill>
                  <a:srgbClr val="000000"/>
                </a:solidFill>
                <a:latin typeface="Calibri"/>
                <a:ea typeface="Calibri"/>
                <a:cs typeface="Calibri"/>
                <a:sym typeface="Calibri"/>
              </a:rPr>
              <a:t>You can raise your hand if you have a questions or post your question in the chat.</a:t>
            </a:r>
            <a:endParaRPr sz="15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9"/>
          <p:cNvPicPr preferRelativeResize="0"/>
          <p:nvPr/>
        </p:nvPicPr>
        <p:blipFill rotWithShape="1">
          <a:blip r:embed="rId3">
            <a:alphaModFix/>
          </a:blip>
          <a:srcRect t="17448"/>
          <a:stretch/>
        </p:blipFill>
        <p:spPr>
          <a:xfrm>
            <a:off x="203200" y="1328928"/>
            <a:ext cx="11030154" cy="5325872"/>
          </a:xfrm>
          <a:prstGeom prst="rect">
            <a:avLst/>
          </a:prstGeom>
          <a:noFill/>
          <a:ln>
            <a:noFill/>
          </a:ln>
        </p:spPr>
      </p:pic>
      <p:sp>
        <p:nvSpPr>
          <p:cNvPr id="356" name="Google Shape;35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
        <p:nvSpPr>
          <p:cNvPr id="357" name="Google Shape;357;p9"/>
          <p:cNvSpPr txBox="1">
            <a:spLocks noGrp="1"/>
          </p:cNvSpPr>
          <p:nvPr>
            <p:ph type="title"/>
          </p:nvPr>
        </p:nvSpPr>
        <p:spPr>
          <a:xfrm>
            <a:off x="609600" y="161575"/>
            <a:ext cx="10972800" cy="11673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spcBef>
                <a:spcPts val="0"/>
              </a:spcBef>
              <a:spcAft>
                <a:spcPts val="0"/>
              </a:spcAft>
              <a:buSzPts val="4400"/>
              <a:buNone/>
            </a:pPr>
            <a:endParaRPr sz="4000">
              <a:solidFill>
                <a:srgbClr val="385623"/>
              </a:solidFill>
            </a:endParaRPr>
          </a:p>
          <a:p>
            <a:pPr marL="0" lvl="0" indent="0" algn="l" rtl="0">
              <a:spcBef>
                <a:spcPts val="0"/>
              </a:spcBef>
              <a:spcAft>
                <a:spcPts val="0"/>
              </a:spcAft>
              <a:buClr>
                <a:srgbClr val="385623"/>
              </a:buClr>
              <a:buSzPts val="4400"/>
              <a:buFont typeface="Calibri"/>
              <a:buNone/>
            </a:pPr>
            <a:r>
              <a:rPr lang="en-US" sz="4000"/>
              <a:t>Label Supports, Not Students</a:t>
            </a:r>
            <a:endParaRPr sz="4000"/>
          </a:p>
          <a:p>
            <a:pPr marL="0" lvl="0" indent="0" algn="l" rtl="0">
              <a:lnSpc>
                <a:spcPct val="100000"/>
              </a:lnSpc>
              <a:spcBef>
                <a:spcPts val="0"/>
              </a:spcBef>
              <a:spcAft>
                <a:spcPts val="0"/>
              </a:spcAft>
              <a:buSzPts val="1900"/>
              <a:buNone/>
            </a:pPr>
            <a:endParaRPr sz="4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df8a4cf82e_33_19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21</a:t>
            </a:fld>
            <a:endParaRPr/>
          </a:p>
        </p:txBody>
      </p:sp>
      <p:pic>
        <p:nvPicPr>
          <p:cNvPr id="364" name="Google Shape;364;gdf8a4cf82e_33_195"/>
          <p:cNvPicPr preferRelativeResize="0"/>
          <p:nvPr/>
        </p:nvPicPr>
        <p:blipFill>
          <a:blip r:embed="rId3">
            <a:alphaModFix/>
          </a:blip>
          <a:stretch>
            <a:fillRect/>
          </a:stretch>
        </p:blipFill>
        <p:spPr>
          <a:xfrm>
            <a:off x="1700275" y="132200"/>
            <a:ext cx="8967724" cy="6725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12"/>
          <p:cNvPicPr preferRelativeResize="0"/>
          <p:nvPr/>
        </p:nvPicPr>
        <p:blipFill rotWithShape="1">
          <a:blip r:embed="rId3">
            <a:alphaModFix/>
          </a:blip>
          <a:srcRect t="14425"/>
          <a:stretch/>
        </p:blipFill>
        <p:spPr>
          <a:xfrm>
            <a:off x="203201" y="1133856"/>
            <a:ext cx="11469511" cy="5520944"/>
          </a:xfrm>
          <a:prstGeom prst="rect">
            <a:avLst/>
          </a:prstGeom>
          <a:noFill/>
          <a:ln>
            <a:noFill/>
          </a:ln>
        </p:spPr>
      </p:pic>
      <p:sp>
        <p:nvSpPr>
          <p:cNvPr id="370" name="Google Shape;370;p12"/>
          <p:cNvSpPr txBox="1">
            <a:spLocks noGrp="1"/>
          </p:cNvSpPr>
          <p:nvPr>
            <p:ph type="title"/>
          </p:nvPr>
        </p:nvSpPr>
        <p:spPr>
          <a:xfrm>
            <a:off x="838200" y="182248"/>
            <a:ext cx="10515600" cy="787200"/>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85623"/>
              </a:buClr>
              <a:buSzPts val="4400"/>
              <a:buFont typeface="Calibri"/>
              <a:buNone/>
            </a:pPr>
            <a:r>
              <a:rPr lang="en-US" sz="4000">
                <a:latin typeface="Calibri"/>
                <a:ea typeface="Calibri"/>
                <a:cs typeface="Calibri"/>
                <a:sym typeface="Calibri"/>
              </a:rPr>
              <a:t>Necessary Conversations</a:t>
            </a:r>
            <a:endParaRPr sz="4000"/>
          </a:p>
        </p:txBody>
      </p:sp>
      <p:sp>
        <p:nvSpPr>
          <p:cNvPr id="371" name="Google Shape;37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df3b3da724_19_202"/>
          <p:cNvSpPr txBox="1">
            <a:spLocks noGrp="1"/>
          </p:cNvSpPr>
          <p:nvPr>
            <p:ph type="title"/>
          </p:nvPr>
        </p:nvSpPr>
        <p:spPr>
          <a:xfrm>
            <a:off x="609600" y="274638"/>
            <a:ext cx="10972800" cy="11433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lnSpc>
                <a:spcPct val="100000"/>
              </a:lnSpc>
              <a:spcBef>
                <a:spcPts val="0"/>
              </a:spcBef>
              <a:spcAft>
                <a:spcPts val="0"/>
              </a:spcAft>
              <a:buSzPts val="1900"/>
              <a:buNone/>
            </a:pPr>
            <a:r>
              <a:rPr lang="en-US" sz="4000"/>
              <a:t>Targeted Team Considerations</a:t>
            </a:r>
            <a:endParaRPr sz="4000"/>
          </a:p>
        </p:txBody>
      </p:sp>
      <p:sp>
        <p:nvSpPr>
          <p:cNvPr id="378" name="Google Shape;378;gdf3b3da724_19_20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457200" lvl="0" indent="-368300" algn="l" rtl="0">
              <a:lnSpc>
                <a:spcPct val="100000"/>
              </a:lnSpc>
              <a:spcBef>
                <a:spcPts val="640"/>
              </a:spcBef>
              <a:spcAft>
                <a:spcPts val="0"/>
              </a:spcAft>
              <a:buSzPts val="2200"/>
              <a:buFont typeface="Times New Roman"/>
              <a:buChar char="●"/>
            </a:pPr>
            <a:r>
              <a:rPr lang="en-US" sz="2200">
                <a:latin typeface="Times New Roman"/>
                <a:ea typeface="Times New Roman"/>
                <a:cs typeface="Times New Roman"/>
                <a:sym typeface="Times New Roman"/>
              </a:rPr>
              <a:t>Do we have staff capacity for two teams?</a:t>
            </a:r>
            <a:endParaRPr sz="2200">
              <a:latin typeface="Times New Roman"/>
              <a:ea typeface="Times New Roman"/>
              <a:cs typeface="Times New Roman"/>
              <a:sym typeface="Times New Roman"/>
            </a:endParaRPr>
          </a:p>
          <a:p>
            <a:pPr marL="457200" lvl="0" indent="-368300" algn="l" rtl="0">
              <a:lnSpc>
                <a:spcPct val="100000"/>
              </a:lnSpc>
              <a:spcBef>
                <a:spcPts val="0"/>
              </a:spcBef>
              <a:spcAft>
                <a:spcPts val="0"/>
              </a:spcAft>
              <a:buSzPts val="2200"/>
              <a:buFont typeface="Times New Roman"/>
              <a:buChar char="●"/>
            </a:pPr>
            <a:r>
              <a:rPr lang="en-US" sz="2200">
                <a:latin typeface="Times New Roman"/>
                <a:ea typeface="Times New Roman"/>
                <a:cs typeface="Times New Roman"/>
                <a:sym typeface="Times New Roman"/>
              </a:rPr>
              <a:t>Can the team easily and effectively attend to both Targeted </a:t>
            </a:r>
            <a:endParaRPr sz="2200">
              <a:latin typeface="Times New Roman"/>
              <a:ea typeface="Times New Roman"/>
              <a:cs typeface="Times New Roman"/>
              <a:sym typeface="Times New Roman"/>
            </a:endParaRPr>
          </a:p>
          <a:p>
            <a:pPr marL="457200" lvl="0" indent="0" algn="l" rtl="0">
              <a:lnSpc>
                <a:spcPct val="100000"/>
              </a:lnSpc>
              <a:spcBef>
                <a:spcPts val="640"/>
              </a:spcBef>
              <a:spcAft>
                <a:spcPts val="0"/>
              </a:spcAft>
              <a:buNone/>
            </a:pPr>
            <a:r>
              <a:rPr lang="en-US" sz="2200">
                <a:latin typeface="Times New Roman"/>
                <a:ea typeface="Times New Roman"/>
                <a:cs typeface="Times New Roman"/>
                <a:sym typeface="Times New Roman"/>
              </a:rPr>
              <a:t>(behavior) and EST (academic) needs?</a:t>
            </a:r>
            <a:endParaRPr sz="2200">
              <a:latin typeface="Times New Roman"/>
              <a:ea typeface="Times New Roman"/>
              <a:cs typeface="Times New Roman"/>
              <a:sym typeface="Times New Roman"/>
            </a:endParaRPr>
          </a:p>
          <a:p>
            <a:pPr marL="914400" lvl="1" indent="-368300" algn="l" rtl="0">
              <a:lnSpc>
                <a:spcPct val="100000"/>
              </a:lnSpc>
              <a:spcBef>
                <a:spcPts val="640"/>
              </a:spcBef>
              <a:spcAft>
                <a:spcPts val="0"/>
              </a:spcAft>
              <a:buSzPts val="2200"/>
              <a:buFont typeface="Times New Roman"/>
              <a:buChar char="○"/>
            </a:pPr>
            <a:r>
              <a:rPr lang="en-US" sz="2200">
                <a:latin typeface="Times New Roman"/>
                <a:ea typeface="Times New Roman"/>
                <a:cs typeface="Times New Roman"/>
                <a:sym typeface="Times New Roman"/>
              </a:rPr>
              <a:t>Does EST have room on its agenda to meet Targeted systems and Targeted student planning needs?</a:t>
            </a:r>
            <a:endParaRPr sz="2200">
              <a:latin typeface="Times New Roman"/>
              <a:ea typeface="Times New Roman"/>
              <a:cs typeface="Times New Roman"/>
              <a:sym typeface="Times New Roman"/>
            </a:endParaRPr>
          </a:p>
          <a:p>
            <a:pPr marL="914400" lvl="1" indent="-368300" algn="l" rtl="0">
              <a:lnSpc>
                <a:spcPct val="100000"/>
              </a:lnSpc>
              <a:spcBef>
                <a:spcPts val="0"/>
              </a:spcBef>
              <a:spcAft>
                <a:spcPts val="0"/>
              </a:spcAft>
              <a:buSzPts val="2200"/>
              <a:buFont typeface="Times New Roman"/>
              <a:buChar char="○"/>
            </a:pPr>
            <a:r>
              <a:rPr lang="en-US" sz="2200">
                <a:latin typeface="Times New Roman"/>
                <a:ea typeface="Times New Roman"/>
                <a:cs typeface="Times New Roman"/>
                <a:sym typeface="Times New Roman"/>
              </a:rPr>
              <a:t>Does EST meet frequently enough to provide rapid Targeted intervention response?</a:t>
            </a:r>
            <a:endParaRPr sz="2200">
              <a:latin typeface="Times New Roman"/>
              <a:ea typeface="Times New Roman"/>
              <a:cs typeface="Times New Roman"/>
              <a:sym typeface="Times New Roman"/>
            </a:endParaRPr>
          </a:p>
          <a:p>
            <a:pPr marL="457200" lvl="0" indent="-368300" algn="l" rtl="0">
              <a:lnSpc>
                <a:spcPct val="100000"/>
              </a:lnSpc>
              <a:spcBef>
                <a:spcPts val="0"/>
              </a:spcBef>
              <a:spcAft>
                <a:spcPts val="0"/>
              </a:spcAft>
              <a:buSzPts val="2200"/>
              <a:buFont typeface="Times New Roman"/>
              <a:buChar char="●"/>
            </a:pPr>
            <a:r>
              <a:rPr lang="en-US" sz="2200">
                <a:latin typeface="Times New Roman"/>
                <a:ea typeface="Times New Roman"/>
                <a:cs typeface="Times New Roman"/>
                <a:sym typeface="Times New Roman"/>
              </a:rPr>
              <a:t>Is EST currently an effective &amp; functional team? </a:t>
            </a:r>
            <a:endParaRPr sz="2200">
              <a:latin typeface="Times New Roman"/>
              <a:ea typeface="Times New Roman"/>
              <a:cs typeface="Times New Roman"/>
              <a:sym typeface="Times New Roman"/>
            </a:endParaRPr>
          </a:p>
          <a:p>
            <a:pPr marL="914400" lvl="1" indent="-368300" algn="l" rtl="0">
              <a:lnSpc>
                <a:spcPct val="100000"/>
              </a:lnSpc>
              <a:spcBef>
                <a:spcPts val="0"/>
              </a:spcBef>
              <a:spcAft>
                <a:spcPts val="0"/>
              </a:spcAft>
              <a:buSzPts val="2200"/>
              <a:buFont typeface="Times New Roman"/>
              <a:buChar char="○"/>
            </a:pPr>
            <a:r>
              <a:rPr lang="en-US" sz="2200">
                <a:latin typeface="Times New Roman"/>
                <a:ea typeface="Times New Roman"/>
                <a:cs typeface="Times New Roman"/>
                <a:sym typeface="Times New Roman"/>
              </a:rPr>
              <a:t>If yes, would adding Targeted improve or interrupt?</a:t>
            </a:r>
            <a:endParaRPr sz="2200">
              <a:latin typeface="Times New Roman"/>
              <a:ea typeface="Times New Roman"/>
              <a:cs typeface="Times New Roman"/>
              <a:sym typeface="Times New Roman"/>
            </a:endParaRPr>
          </a:p>
          <a:p>
            <a:pPr marL="914400" lvl="1" indent="-368300" algn="l" rtl="0">
              <a:lnSpc>
                <a:spcPct val="100000"/>
              </a:lnSpc>
              <a:spcBef>
                <a:spcPts val="0"/>
              </a:spcBef>
              <a:spcAft>
                <a:spcPts val="0"/>
              </a:spcAft>
              <a:buSzPts val="2200"/>
              <a:buFont typeface="Times New Roman"/>
              <a:buChar char="○"/>
            </a:pPr>
            <a:r>
              <a:rPr lang="en-US" sz="2200">
                <a:latin typeface="Times New Roman"/>
                <a:ea typeface="Times New Roman"/>
                <a:cs typeface="Times New Roman"/>
                <a:sym typeface="Times New Roman"/>
              </a:rPr>
              <a:t>If no, would it be better to:</a:t>
            </a:r>
            <a:endParaRPr sz="2200">
              <a:latin typeface="Times New Roman"/>
              <a:ea typeface="Times New Roman"/>
              <a:cs typeface="Times New Roman"/>
              <a:sym typeface="Times New Roman"/>
            </a:endParaRPr>
          </a:p>
          <a:p>
            <a:pPr marL="1371600" lvl="2" indent="-368300" algn="l" rtl="0">
              <a:lnSpc>
                <a:spcPct val="100000"/>
              </a:lnSpc>
              <a:spcBef>
                <a:spcPts val="0"/>
              </a:spcBef>
              <a:spcAft>
                <a:spcPts val="0"/>
              </a:spcAft>
              <a:buSzPts val="2200"/>
              <a:buFont typeface="Times New Roman"/>
              <a:buChar char="■"/>
            </a:pPr>
            <a:r>
              <a:rPr lang="en-US" sz="2200">
                <a:latin typeface="Times New Roman"/>
                <a:ea typeface="Times New Roman"/>
                <a:cs typeface="Times New Roman"/>
                <a:sym typeface="Times New Roman"/>
              </a:rPr>
              <a:t>bring Targeted structure into EST?</a:t>
            </a:r>
            <a:endParaRPr sz="2200">
              <a:latin typeface="Times New Roman"/>
              <a:ea typeface="Times New Roman"/>
              <a:cs typeface="Times New Roman"/>
              <a:sym typeface="Times New Roman"/>
            </a:endParaRPr>
          </a:p>
          <a:p>
            <a:pPr marL="1371600" lvl="2" indent="-368300" algn="l" rtl="0">
              <a:lnSpc>
                <a:spcPct val="100000"/>
              </a:lnSpc>
              <a:spcBef>
                <a:spcPts val="0"/>
              </a:spcBef>
              <a:spcAft>
                <a:spcPts val="0"/>
              </a:spcAft>
              <a:buSzPts val="2200"/>
              <a:buFont typeface="Times New Roman"/>
              <a:buChar char="■"/>
            </a:pPr>
            <a:r>
              <a:rPr lang="en-US" sz="2200">
                <a:latin typeface="Times New Roman"/>
                <a:ea typeface="Times New Roman"/>
                <a:cs typeface="Times New Roman"/>
                <a:sym typeface="Times New Roman"/>
              </a:rPr>
              <a:t>model effective systems &amp; practices  with separate Targeted team?</a:t>
            </a:r>
            <a:endParaRPr sz="3000"/>
          </a:p>
        </p:txBody>
      </p:sp>
      <p:sp>
        <p:nvSpPr>
          <p:cNvPr id="379" name="Google Shape;379;gdf3b3da724_19_20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23</a:t>
            </a:fld>
            <a:endParaRPr/>
          </a:p>
        </p:txBody>
      </p:sp>
      <p:sp>
        <p:nvSpPr>
          <p:cNvPr id="380" name="Google Shape;380;gdf3b3da724_19_202"/>
          <p:cNvSpPr txBox="1"/>
          <p:nvPr/>
        </p:nvSpPr>
        <p:spPr>
          <a:xfrm>
            <a:off x="7945720" y="6111526"/>
            <a:ext cx="2850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AOE EST Practices Doc</a:t>
            </a:r>
            <a:endParaRPr sz="1800">
              <a:solidFill>
                <a:schemeClr val="dk1"/>
              </a:solidFill>
              <a:latin typeface="Calibri"/>
              <a:ea typeface="Calibri"/>
              <a:cs typeface="Calibri"/>
              <a:sym typeface="Calibri"/>
            </a:endParaRPr>
          </a:p>
        </p:txBody>
      </p:sp>
      <p:sp>
        <p:nvSpPr>
          <p:cNvPr id="381" name="Google Shape;381;gdf3b3da724_19_202"/>
          <p:cNvSpPr/>
          <p:nvPr/>
        </p:nvSpPr>
        <p:spPr>
          <a:xfrm>
            <a:off x="9037489" y="955923"/>
            <a:ext cx="2485800" cy="1957500"/>
          </a:xfrm>
          <a:prstGeom prst="cloudCallout">
            <a:avLst>
              <a:gd name="adj1" fmla="val -53456"/>
              <a:gd name="adj2" fmla="val 34667"/>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gdf3b3da724_19_202"/>
          <p:cNvSpPr txBox="1"/>
          <p:nvPr/>
        </p:nvSpPr>
        <p:spPr>
          <a:xfrm>
            <a:off x="9037489" y="1308499"/>
            <a:ext cx="24858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t>Access</a:t>
            </a:r>
            <a:endParaRPr b="1"/>
          </a:p>
          <a:p>
            <a:pPr marL="0" lvl="0" indent="0" algn="ctr" rtl="0">
              <a:spcBef>
                <a:spcPts val="0"/>
              </a:spcBef>
              <a:spcAft>
                <a:spcPts val="0"/>
              </a:spcAft>
              <a:buNone/>
            </a:pPr>
            <a:r>
              <a:rPr lang="en-US" b="1"/>
              <a:t>Representation</a:t>
            </a:r>
            <a:endParaRPr b="1"/>
          </a:p>
          <a:p>
            <a:pPr marL="0" lvl="0" indent="0" algn="ctr" rtl="0">
              <a:spcBef>
                <a:spcPts val="0"/>
              </a:spcBef>
              <a:spcAft>
                <a:spcPts val="0"/>
              </a:spcAft>
              <a:buNone/>
            </a:pPr>
            <a:r>
              <a:rPr lang="en-US" b="1"/>
              <a:t>Meaningful Participation</a:t>
            </a:r>
            <a:endParaRPr b="1"/>
          </a:p>
          <a:p>
            <a:pPr marL="0" lvl="0" indent="0" algn="ctr" rtl="0">
              <a:spcBef>
                <a:spcPts val="0"/>
              </a:spcBef>
              <a:spcAft>
                <a:spcPts val="0"/>
              </a:spcAft>
              <a:buNone/>
            </a:pPr>
            <a:r>
              <a:rPr lang="en-US" b="1"/>
              <a:t>High Outcomes</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graphicFrame>
        <p:nvGraphicFramePr>
          <p:cNvPr id="387" name="Google Shape;387;gdf8a52cb7d_0_288"/>
          <p:cNvGraphicFramePr/>
          <p:nvPr/>
        </p:nvGraphicFramePr>
        <p:xfrm>
          <a:off x="216400" y="157300"/>
          <a:ext cx="3000000" cy="3000000"/>
        </p:xfrm>
        <a:graphic>
          <a:graphicData uri="http://schemas.openxmlformats.org/drawingml/2006/table">
            <a:tbl>
              <a:tblPr>
                <a:noFill/>
                <a:tableStyleId>{68CB65C6-EF9D-4C67-A913-62F9AF1EA1E8}</a:tableStyleId>
              </a:tblPr>
              <a:tblGrid>
                <a:gridCol w="11530600">
                  <a:extLst>
                    <a:ext uri="{9D8B030D-6E8A-4147-A177-3AD203B41FA5}">
                      <a16:colId xmlns:a16="http://schemas.microsoft.com/office/drawing/2014/main" val="20000"/>
                    </a:ext>
                  </a:extLst>
                </a:gridCol>
              </a:tblGrid>
              <a:tr h="540175">
                <a:tc>
                  <a:txBody>
                    <a:bodyPr/>
                    <a:lstStyle/>
                    <a:p>
                      <a:pPr marL="0" lvl="0" indent="0" algn="ctr" rtl="0">
                        <a:spcBef>
                          <a:spcPts val="0"/>
                        </a:spcBef>
                        <a:spcAft>
                          <a:spcPts val="0"/>
                        </a:spcAft>
                        <a:buNone/>
                      </a:pPr>
                      <a:r>
                        <a:rPr lang="en-US" sz="2100" b="1">
                          <a:solidFill>
                            <a:schemeClr val="dk1"/>
                          </a:solidFill>
                        </a:rPr>
                        <a:t>Tiered Fidelity Inventory (TFI) Tier II - TEAMS</a:t>
                      </a:r>
                      <a:endParaRPr sz="2100"/>
                    </a:p>
                  </a:txBody>
                  <a:tcPr marL="121900" marR="121900" marT="121900" marB="121900">
                    <a:solidFill>
                      <a:srgbClr val="8E7CC3"/>
                    </a:solidFill>
                  </a:tcPr>
                </a:tc>
                <a:extLst>
                  <a:ext uri="{0D108BD9-81ED-4DB2-BD59-A6C34878D82A}">
                    <a16:rowId xmlns:a16="http://schemas.microsoft.com/office/drawing/2014/main" val="10000"/>
                  </a:ext>
                </a:extLst>
              </a:tr>
              <a:tr h="1627375">
                <a:tc>
                  <a:txBody>
                    <a:bodyPr/>
                    <a:lstStyle/>
                    <a:p>
                      <a:pPr marL="0" lvl="0" indent="0" algn="l" rtl="0">
                        <a:spcBef>
                          <a:spcPts val="0"/>
                        </a:spcBef>
                        <a:spcAft>
                          <a:spcPts val="0"/>
                        </a:spcAft>
                        <a:buNone/>
                      </a:pPr>
                      <a:r>
                        <a:rPr lang="en-US" sz="1900" b="1">
                          <a:solidFill>
                            <a:schemeClr val="dk1"/>
                          </a:solidFill>
                          <a:highlight>
                            <a:srgbClr val="D9D2E9"/>
                          </a:highlight>
                        </a:rPr>
                        <a:t>2.1 Team Composition </a:t>
                      </a:r>
                      <a:endParaRPr sz="1900" b="1">
                        <a:solidFill>
                          <a:schemeClr val="dk1"/>
                        </a:solidFill>
                        <a:highlight>
                          <a:srgbClr val="D9D2E9"/>
                        </a:highlight>
                      </a:endParaRPr>
                    </a:p>
                    <a:p>
                      <a:pPr marL="0" lvl="0" indent="0" algn="l" rtl="0">
                        <a:spcBef>
                          <a:spcPts val="0"/>
                        </a:spcBef>
                        <a:spcAft>
                          <a:spcPts val="0"/>
                        </a:spcAft>
                        <a:buNone/>
                      </a:pPr>
                      <a:r>
                        <a:rPr lang="en-US" sz="1900">
                          <a:solidFill>
                            <a:schemeClr val="dk1"/>
                          </a:solidFill>
                          <a:highlight>
                            <a:srgbClr val="D9D2E9"/>
                          </a:highlight>
                        </a:rPr>
                        <a:t>Tier 2 (or combined Tier 2 &amp; 3) team includes a Tier 2 systems coordinator and individuals able to provide (a) applied behavioral expertise, (b) administrative authority, (c) knowledge of students, and (d) knowledge about operation of school across grade levels and programs.</a:t>
                      </a:r>
                      <a:endParaRPr sz="1900" b="1">
                        <a:solidFill>
                          <a:schemeClr val="dk1"/>
                        </a:solidFill>
                        <a:highlight>
                          <a:srgbClr val="D9D2E9"/>
                        </a:highlight>
                      </a:endParaRPr>
                    </a:p>
                  </a:txBody>
                  <a:tcPr marL="121900" marR="121900" marT="121900" marB="121900">
                    <a:solidFill>
                      <a:srgbClr val="D9D2E9"/>
                    </a:solidFill>
                  </a:tcPr>
                </a:tc>
                <a:extLst>
                  <a:ext uri="{0D108BD9-81ED-4DB2-BD59-A6C34878D82A}">
                    <a16:rowId xmlns:a16="http://schemas.microsoft.com/office/drawing/2014/main" val="10001"/>
                  </a:ext>
                </a:extLst>
              </a:tr>
              <a:tr h="1322025">
                <a:tc>
                  <a:txBody>
                    <a:bodyPr/>
                    <a:lstStyle/>
                    <a:p>
                      <a:pPr marL="0" lvl="0" indent="0" algn="l" rtl="0">
                        <a:spcBef>
                          <a:spcPts val="0"/>
                        </a:spcBef>
                        <a:spcAft>
                          <a:spcPts val="0"/>
                        </a:spcAft>
                        <a:buNone/>
                      </a:pPr>
                      <a:r>
                        <a:rPr lang="en-US" sz="1900" b="1">
                          <a:solidFill>
                            <a:schemeClr val="dk1"/>
                          </a:solidFill>
                          <a:highlight>
                            <a:srgbClr val="B4A7D6"/>
                          </a:highlight>
                        </a:rPr>
                        <a:t>2.2 </a:t>
                      </a:r>
                      <a:r>
                        <a:rPr lang="en-US" sz="1900" b="1">
                          <a:solidFill>
                            <a:schemeClr val="dk1"/>
                          </a:solidFill>
                        </a:rPr>
                        <a:t>Team Operating Procedures</a:t>
                      </a:r>
                      <a:endParaRPr sz="1900" b="1">
                        <a:solidFill>
                          <a:schemeClr val="dk1"/>
                        </a:solidFill>
                      </a:endParaRPr>
                    </a:p>
                    <a:p>
                      <a:pPr marL="0" lvl="0" indent="0" algn="l" rtl="0">
                        <a:spcBef>
                          <a:spcPts val="0"/>
                        </a:spcBef>
                        <a:spcAft>
                          <a:spcPts val="0"/>
                        </a:spcAft>
                        <a:buNone/>
                      </a:pPr>
                      <a:r>
                        <a:rPr lang="en-US" sz="1900">
                          <a:solidFill>
                            <a:schemeClr val="dk1"/>
                          </a:solidFill>
                        </a:rPr>
                        <a:t>Tier 2 team meets at least monthly and  has (a) regular meeting format/agenda, (b) minutes, (c) defined meeting roles, and (d) a current action plan.</a:t>
                      </a:r>
                      <a:endParaRPr sz="1900"/>
                    </a:p>
                  </a:txBody>
                  <a:tcPr marL="121900" marR="121900" marT="121900" marB="121900">
                    <a:solidFill>
                      <a:srgbClr val="B4A7D6"/>
                    </a:solidFill>
                  </a:tcPr>
                </a:tc>
                <a:extLst>
                  <a:ext uri="{0D108BD9-81ED-4DB2-BD59-A6C34878D82A}">
                    <a16:rowId xmlns:a16="http://schemas.microsoft.com/office/drawing/2014/main" val="10002"/>
                  </a:ext>
                </a:extLst>
              </a:tr>
              <a:tr h="1512525">
                <a:tc>
                  <a:txBody>
                    <a:bodyPr/>
                    <a:lstStyle/>
                    <a:p>
                      <a:pPr marL="0" lvl="0" indent="0" algn="l" rtl="0">
                        <a:spcBef>
                          <a:spcPts val="0"/>
                        </a:spcBef>
                        <a:spcAft>
                          <a:spcPts val="0"/>
                        </a:spcAft>
                        <a:buClr>
                          <a:schemeClr val="dk1"/>
                        </a:buClr>
                        <a:buSzPts val="1500"/>
                        <a:buFont typeface="Arial"/>
                        <a:buNone/>
                      </a:pPr>
                      <a:r>
                        <a:rPr lang="en-US" sz="1900" b="1">
                          <a:solidFill>
                            <a:schemeClr val="dk1"/>
                          </a:solidFill>
                          <a:highlight>
                            <a:srgbClr val="D9D2E9"/>
                          </a:highlight>
                        </a:rPr>
                        <a:t>2.3 Screening:</a:t>
                      </a:r>
                      <a:endParaRPr sz="1900" b="1">
                        <a:solidFill>
                          <a:schemeClr val="dk1"/>
                        </a:solidFill>
                        <a:highlight>
                          <a:srgbClr val="D9D2E9"/>
                        </a:highlight>
                      </a:endParaRPr>
                    </a:p>
                    <a:p>
                      <a:pPr marL="0" lvl="0" indent="0" algn="l" rtl="0">
                        <a:spcBef>
                          <a:spcPts val="0"/>
                        </a:spcBef>
                        <a:spcAft>
                          <a:spcPts val="0"/>
                        </a:spcAft>
                        <a:buClr>
                          <a:schemeClr val="dk1"/>
                        </a:buClr>
                        <a:buSzPts val="1500"/>
                        <a:buFont typeface="Arial"/>
                        <a:buNone/>
                      </a:pPr>
                      <a:r>
                        <a:rPr lang="en-US" sz="1900">
                          <a:solidFill>
                            <a:schemeClr val="dk1"/>
                          </a:solidFill>
                          <a:highlight>
                            <a:srgbClr val="D9D2E9"/>
                          </a:highlight>
                        </a:rPr>
                        <a:t>Tier 2 team uses decision rules and multiple sources of data (e.g., ODRs, academic progress, screening tools, attendance, teacher/family/student nominations) to identify students who require Tier 2 supports.</a:t>
                      </a:r>
                      <a:endParaRPr sz="1900" b="1">
                        <a:solidFill>
                          <a:schemeClr val="dk1"/>
                        </a:solidFill>
                        <a:highlight>
                          <a:srgbClr val="D9D2E9"/>
                        </a:highlight>
                      </a:endParaRPr>
                    </a:p>
                  </a:txBody>
                  <a:tcPr marL="121900" marR="121900" marT="121900" marB="121900">
                    <a:solidFill>
                      <a:srgbClr val="D9D2E9"/>
                    </a:solidFill>
                  </a:tcPr>
                </a:tc>
                <a:extLst>
                  <a:ext uri="{0D108BD9-81ED-4DB2-BD59-A6C34878D82A}">
                    <a16:rowId xmlns:a16="http://schemas.microsoft.com/office/drawing/2014/main" val="10003"/>
                  </a:ext>
                </a:extLst>
              </a:tr>
              <a:tr h="1512525">
                <a:tc>
                  <a:txBody>
                    <a:bodyPr/>
                    <a:lstStyle/>
                    <a:p>
                      <a:pPr marL="0" lvl="0" indent="0" algn="l" rtl="0">
                        <a:spcBef>
                          <a:spcPts val="0"/>
                        </a:spcBef>
                        <a:spcAft>
                          <a:spcPts val="0"/>
                        </a:spcAft>
                        <a:buNone/>
                      </a:pPr>
                      <a:r>
                        <a:rPr lang="en-US" sz="1900" b="1">
                          <a:solidFill>
                            <a:schemeClr val="dk1"/>
                          </a:solidFill>
                          <a:highlight>
                            <a:srgbClr val="B4A7D6"/>
                          </a:highlight>
                        </a:rPr>
                        <a:t>2.7  Practices Matched to Student Need</a:t>
                      </a:r>
                      <a:endParaRPr sz="1900" b="1">
                        <a:solidFill>
                          <a:schemeClr val="dk1"/>
                        </a:solidFill>
                        <a:highlight>
                          <a:srgbClr val="B4A7D6"/>
                        </a:highlight>
                      </a:endParaRPr>
                    </a:p>
                    <a:p>
                      <a:pPr marL="0" lvl="0" indent="0" algn="l" rtl="0">
                        <a:spcBef>
                          <a:spcPts val="0"/>
                        </a:spcBef>
                        <a:spcAft>
                          <a:spcPts val="0"/>
                        </a:spcAft>
                        <a:buClr>
                          <a:schemeClr val="dk1"/>
                        </a:buClr>
                        <a:buSzPts val="1500"/>
                        <a:buFont typeface="Arial"/>
                        <a:buNone/>
                      </a:pPr>
                      <a:r>
                        <a:rPr lang="en-US" sz="1900">
                          <a:solidFill>
                            <a:schemeClr val="dk1"/>
                          </a:solidFill>
                          <a:highlight>
                            <a:srgbClr val="B4A7D6"/>
                          </a:highlight>
                        </a:rPr>
                        <a:t>A formal process is in place to select Tier 2 interventions that are (a) matched to student need (e.g., behavioral function), and (b) adapted to improve contextual fit (e.g., culture, developmental level).</a:t>
                      </a:r>
                      <a:endParaRPr sz="1900" b="1">
                        <a:solidFill>
                          <a:schemeClr val="dk1"/>
                        </a:solidFill>
                        <a:highlight>
                          <a:srgbClr val="B4A7D6"/>
                        </a:highlight>
                      </a:endParaRPr>
                    </a:p>
                  </a:txBody>
                  <a:tcPr marL="121900" marR="121900" marT="121900" marB="121900">
                    <a:solidFill>
                      <a:srgbClr val="B4A7D6"/>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9"/>
          <p:cNvSpPr txBox="1">
            <a:spLocks noGrp="1"/>
          </p:cNvSpPr>
          <p:nvPr>
            <p:ph type="title"/>
          </p:nvPr>
        </p:nvSpPr>
        <p:spPr>
          <a:xfrm>
            <a:off x="838200" y="470049"/>
            <a:ext cx="10515600" cy="1176000"/>
          </a:xfrm>
          <a:prstGeom prst="rect">
            <a:avLst/>
          </a:prstGeom>
          <a:solidFill>
            <a:srgbClr val="D9D2E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endParaRPr b="1"/>
          </a:p>
          <a:p>
            <a:pPr marL="0" lvl="0" indent="0" algn="ctr" rtl="0">
              <a:lnSpc>
                <a:spcPct val="90000"/>
              </a:lnSpc>
              <a:spcBef>
                <a:spcPts val="0"/>
              </a:spcBef>
              <a:spcAft>
                <a:spcPts val="0"/>
              </a:spcAft>
              <a:buClr>
                <a:schemeClr val="dk1"/>
              </a:buClr>
              <a:buSzPct val="100000"/>
              <a:buFont typeface="Calibri"/>
              <a:buNone/>
            </a:pPr>
            <a:r>
              <a:rPr lang="en-US" b="1"/>
              <a:t>Questions to Consider</a:t>
            </a:r>
            <a:br>
              <a:rPr lang="en-US" b="0"/>
            </a:br>
            <a:endParaRPr/>
          </a:p>
        </p:txBody>
      </p:sp>
      <p:sp>
        <p:nvSpPr>
          <p:cNvPr id="393" name="Google Shape;393;p39"/>
          <p:cNvSpPr txBox="1">
            <a:spLocks noGrp="1"/>
          </p:cNvSpPr>
          <p:nvPr>
            <p:ph type="body" idx="1"/>
          </p:nvPr>
        </p:nvSpPr>
        <p:spPr>
          <a:xfrm>
            <a:off x="838200" y="2005000"/>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800"/>
              <a:buChar char="•"/>
            </a:pPr>
            <a:r>
              <a:rPr lang="en-US"/>
              <a:t>How can we ensure that Targeted interventions increase instructional opportunities, feedback, and positive home communication with students’ families?</a:t>
            </a:r>
            <a:endParaRPr/>
          </a:p>
          <a:p>
            <a:pPr marL="228600" lvl="0" indent="-228600" algn="l" rtl="0">
              <a:lnSpc>
                <a:spcPct val="90000"/>
              </a:lnSpc>
              <a:spcBef>
                <a:spcPts val="1000"/>
              </a:spcBef>
              <a:spcAft>
                <a:spcPts val="0"/>
              </a:spcAft>
              <a:buClr>
                <a:schemeClr val="dk1"/>
              </a:buClr>
              <a:buSzPts val="2800"/>
              <a:buChar char="•"/>
            </a:pPr>
            <a:r>
              <a:rPr lang="en-US"/>
              <a:t>How can we ensure that access to positive, instructional Tier 2 interventions is consistent across student groups?</a:t>
            </a:r>
            <a:endParaRPr/>
          </a:p>
          <a:p>
            <a:pPr marL="228600" lvl="0" indent="-228600" algn="l" rtl="0">
              <a:lnSpc>
                <a:spcPct val="90000"/>
              </a:lnSpc>
              <a:spcBef>
                <a:spcPts val="1000"/>
              </a:spcBef>
              <a:spcAft>
                <a:spcPts val="0"/>
              </a:spcAft>
              <a:buClr>
                <a:schemeClr val="dk1"/>
              </a:buClr>
              <a:buSzPts val="2800"/>
              <a:buChar char="•"/>
            </a:pPr>
            <a:r>
              <a:rPr lang="en-US"/>
              <a:t>How can we ensure that behavior concerns are being addressed to the fullest extent possible at Universal/Tier 1?</a:t>
            </a:r>
            <a:endParaRPr/>
          </a:p>
          <a:p>
            <a:pPr marL="228600" lvl="0" indent="-50800" algn="l" rtl="0">
              <a:lnSpc>
                <a:spcPct val="90000"/>
              </a:lnSpc>
              <a:spcBef>
                <a:spcPts val="1000"/>
              </a:spcBef>
              <a:spcAft>
                <a:spcPts val="0"/>
              </a:spcAft>
              <a:buClr>
                <a:schemeClr val="dk1"/>
              </a:buClr>
              <a:buSzPts val="2800"/>
              <a:buNone/>
            </a:pPr>
            <a:endParaRPr/>
          </a:p>
        </p:txBody>
      </p:sp>
      <p:sp>
        <p:nvSpPr>
          <p:cNvPr id="394" name="Google Shape;39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8"/>
          <p:cNvSpPr txBox="1">
            <a:spLocks noGrp="1"/>
          </p:cNvSpPr>
          <p:nvPr>
            <p:ph type="title"/>
          </p:nvPr>
        </p:nvSpPr>
        <p:spPr>
          <a:xfrm>
            <a:off x="838200" y="365125"/>
            <a:ext cx="10515600" cy="1325563"/>
          </a:xfrm>
          <a:prstGeom prst="rect">
            <a:avLst/>
          </a:prstGeom>
          <a:solidFill>
            <a:srgbClr val="F9CB9C"/>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Activity:</a:t>
            </a:r>
            <a:endParaRPr/>
          </a:p>
          <a:p>
            <a:pPr marL="0" lvl="0" indent="0" algn="l" rtl="0">
              <a:lnSpc>
                <a:spcPct val="90000"/>
              </a:lnSpc>
              <a:spcBef>
                <a:spcPts val="0"/>
              </a:spcBef>
              <a:spcAft>
                <a:spcPts val="0"/>
              </a:spcAft>
              <a:buClr>
                <a:schemeClr val="dk1"/>
              </a:buClr>
              <a:buSzPts val="4400"/>
              <a:buFont typeface="Calibri"/>
              <a:buNone/>
            </a:pPr>
            <a:r>
              <a:rPr lang="en-US"/>
              <a:t>Ensuring Equity at the Targeted Level</a:t>
            </a:r>
            <a:endParaRPr/>
          </a:p>
        </p:txBody>
      </p:sp>
      <p:sp>
        <p:nvSpPr>
          <p:cNvPr id="400" name="Google Shape;40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
        <p:nvSpPr>
          <p:cNvPr id="401" name="Google Shape;401;p38"/>
          <p:cNvSpPr txBox="1"/>
          <p:nvPr/>
        </p:nvSpPr>
        <p:spPr>
          <a:xfrm>
            <a:off x="7506175" y="5875675"/>
            <a:ext cx="399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3"/>
              </a:rPr>
              <a:t>VTPBIS State Team Equity Crosswalk (2021)</a:t>
            </a:r>
            <a:endParaRPr/>
          </a:p>
        </p:txBody>
      </p:sp>
      <p:pic>
        <p:nvPicPr>
          <p:cNvPr id="402" name="Google Shape;402;p38"/>
          <p:cNvPicPr preferRelativeResize="0"/>
          <p:nvPr/>
        </p:nvPicPr>
        <p:blipFill>
          <a:blip r:embed="rId4">
            <a:alphaModFix/>
          </a:blip>
          <a:stretch>
            <a:fillRect/>
          </a:stretch>
        </p:blipFill>
        <p:spPr>
          <a:xfrm>
            <a:off x="152400" y="1843100"/>
            <a:ext cx="11522776" cy="382416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df8a52cb7d_0_377"/>
          <p:cNvSpPr/>
          <p:nvPr/>
        </p:nvSpPr>
        <p:spPr>
          <a:xfrm>
            <a:off x="1981200" y="6022975"/>
            <a:ext cx="1905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3" name="Google Shape;413;gdf8a52cb7d_0_377"/>
          <p:cNvSpPr/>
          <p:nvPr/>
        </p:nvSpPr>
        <p:spPr>
          <a:xfrm>
            <a:off x="4440238" y="5751513"/>
            <a:ext cx="28956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4" name="Google Shape;414;gdf8a52cb7d_0_377"/>
          <p:cNvSpPr/>
          <p:nvPr/>
        </p:nvSpPr>
        <p:spPr>
          <a:xfrm>
            <a:off x="3910801" y="1569750"/>
            <a:ext cx="4370400" cy="4303800"/>
          </a:xfrm>
          <a:prstGeom prst="ellipse">
            <a:avLst/>
          </a:prstGeom>
          <a:solidFill>
            <a:srgbClr val="FFFF00"/>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5" name="Google Shape;415;gdf8a52cb7d_0_377"/>
          <p:cNvSpPr/>
          <p:nvPr/>
        </p:nvSpPr>
        <p:spPr>
          <a:xfrm>
            <a:off x="4058400" y="2219075"/>
            <a:ext cx="2256000" cy="2172900"/>
          </a:xfrm>
          <a:prstGeom prst="ellipse">
            <a:avLst/>
          </a:prstGeom>
          <a:solidFill>
            <a:srgbClr val="00B050">
              <a:alpha val="4941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Systems</a:t>
            </a:r>
            <a:endParaRPr sz="1800">
              <a:solidFill>
                <a:schemeClr val="dk1"/>
              </a:solidFill>
              <a:latin typeface="Calibri"/>
              <a:ea typeface="Calibri"/>
              <a:cs typeface="Calibri"/>
              <a:sym typeface="Calibri"/>
            </a:endParaRPr>
          </a:p>
        </p:txBody>
      </p:sp>
      <p:sp>
        <p:nvSpPr>
          <p:cNvPr id="416" name="Google Shape;416;gdf8a52cb7d_0_377"/>
          <p:cNvSpPr/>
          <p:nvPr/>
        </p:nvSpPr>
        <p:spPr>
          <a:xfrm>
            <a:off x="1834303" y="1776975"/>
            <a:ext cx="2356200" cy="9423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chemeClr val="dk1"/>
              </a:buClr>
              <a:buSzPts val="2400"/>
              <a:buFont typeface="Arial"/>
              <a:buNone/>
            </a:pPr>
            <a:r>
              <a:rPr lang="en-US" sz="2400" b="0" i="0" u="none" strike="noStrike" cap="none">
                <a:solidFill>
                  <a:schemeClr val="dk1"/>
                </a:solidFill>
                <a:latin typeface="Times New Roman"/>
                <a:ea typeface="Times New Roman"/>
                <a:cs typeface="Times New Roman"/>
                <a:sym typeface="Times New Roman"/>
              </a:rPr>
              <a:t>Supporting</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Arial"/>
              <a:buNone/>
            </a:pPr>
            <a:r>
              <a:rPr lang="en-US" sz="2400" b="0" i="0" u="none" strike="noStrike" cap="none">
                <a:solidFill>
                  <a:schemeClr val="dk1"/>
                </a:solidFill>
                <a:latin typeface="Times New Roman"/>
                <a:ea typeface="Times New Roman"/>
                <a:cs typeface="Times New Roman"/>
                <a:sym typeface="Times New Roman"/>
              </a:rPr>
              <a:t>Staff Behavior</a:t>
            </a:r>
            <a:endParaRPr sz="1800">
              <a:solidFill>
                <a:schemeClr val="dk1"/>
              </a:solidFill>
              <a:latin typeface="Calibri"/>
              <a:ea typeface="Calibri"/>
              <a:cs typeface="Calibri"/>
              <a:sym typeface="Calibri"/>
            </a:endParaRPr>
          </a:p>
        </p:txBody>
      </p:sp>
      <p:sp>
        <p:nvSpPr>
          <p:cNvPr id="417" name="Google Shape;417;gdf8a52cb7d_0_377"/>
          <p:cNvSpPr/>
          <p:nvPr/>
        </p:nvSpPr>
        <p:spPr>
          <a:xfrm>
            <a:off x="3087688" y="2630275"/>
            <a:ext cx="731838" cy="782638"/>
          </a:xfrm>
          <a:custGeom>
            <a:avLst/>
            <a:gdLst/>
            <a:ahLst/>
            <a:cxnLst/>
            <a:rect l="l" t="t" r="r" b="b"/>
            <a:pathLst>
              <a:path w="461" h="493" extrusionOk="0">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18" name="Google Shape;418;gdf8a52cb7d_0_377"/>
          <p:cNvSpPr/>
          <p:nvPr/>
        </p:nvSpPr>
        <p:spPr>
          <a:xfrm>
            <a:off x="5067750" y="1690175"/>
            <a:ext cx="2056500" cy="4113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chemeClr val="dk1"/>
              </a:buClr>
              <a:buSzPts val="2400"/>
              <a:buFont typeface="Arial"/>
              <a:buNone/>
            </a:pPr>
            <a:r>
              <a:rPr lang="en-US" sz="2400" b="0" u="none">
                <a:solidFill>
                  <a:schemeClr val="dk1"/>
                </a:solidFill>
                <a:latin typeface="Times New Roman"/>
                <a:ea typeface="Times New Roman"/>
                <a:cs typeface="Times New Roman"/>
                <a:sym typeface="Times New Roman"/>
              </a:rPr>
              <a:t>OUTCOMES</a:t>
            </a:r>
            <a:endParaRPr sz="1800">
              <a:solidFill>
                <a:schemeClr val="dk1"/>
              </a:solidFill>
              <a:latin typeface="Calibri"/>
              <a:ea typeface="Calibri"/>
              <a:cs typeface="Calibri"/>
              <a:sym typeface="Calibri"/>
            </a:endParaRPr>
          </a:p>
        </p:txBody>
      </p:sp>
      <p:grpSp>
        <p:nvGrpSpPr>
          <p:cNvPr id="419" name="Google Shape;419;gdf8a52cb7d_0_377"/>
          <p:cNvGrpSpPr/>
          <p:nvPr/>
        </p:nvGrpSpPr>
        <p:grpSpPr>
          <a:xfrm>
            <a:off x="5834350" y="1776975"/>
            <a:ext cx="5022850" cy="2418900"/>
            <a:chOff x="4719649" y="1553024"/>
            <a:chExt cx="5022850" cy="2418900"/>
          </a:xfrm>
        </p:grpSpPr>
        <p:sp>
          <p:nvSpPr>
            <p:cNvPr id="420" name="Google Shape;420;gdf8a52cb7d_0_377"/>
            <p:cNvSpPr/>
            <p:nvPr/>
          </p:nvSpPr>
          <p:spPr>
            <a:xfrm>
              <a:off x="4719649" y="1799024"/>
              <a:ext cx="2102100" cy="2172900"/>
            </a:xfrm>
            <a:prstGeom prst="ellipse">
              <a:avLst/>
            </a:prstGeom>
            <a:solidFill>
              <a:srgbClr val="FF0000">
                <a:alpha val="7020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400" b="1" u="none">
                  <a:solidFill>
                    <a:schemeClr val="dk1"/>
                  </a:solidFill>
                  <a:latin typeface="Arial"/>
                  <a:ea typeface="Arial"/>
                  <a:cs typeface="Arial"/>
                  <a:sym typeface="Arial"/>
                </a:rPr>
                <a:t>     Data</a:t>
              </a:r>
              <a:endParaRPr sz="1800">
                <a:solidFill>
                  <a:schemeClr val="dk1"/>
                </a:solidFill>
                <a:latin typeface="Calibri"/>
                <a:ea typeface="Calibri"/>
                <a:cs typeface="Calibri"/>
                <a:sym typeface="Calibri"/>
              </a:endParaRPr>
            </a:p>
          </p:txBody>
        </p:sp>
        <p:sp>
          <p:nvSpPr>
            <p:cNvPr id="421" name="Google Shape;421;gdf8a52cb7d_0_377"/>
            <p:cNvSpPr/>
            <p:nvPr/>
          </p:nvSpPr>
          <p:spPr>
            <a:xfrm>
              <a:off x="6999299" y="1553024"/>
              <a:ext cx="2743200" cy="13455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chemeClr val="dk1"/>
                </a:buClr>
                <a:buSzPts val="2400"/>
                <a:buFont typeface="Arial"/>
                <a:buNone/>
              </a:pPr>
              <a:r>
                <a:rPr lang="en-US" sz="2400" b="0" u="none">
                  <a:solidFill>
                    <a:schemeClr val="dk1"/>
                  </a:solidFill>
                  <a:latin typeface="Times New Roman"/>
                  <a:ea typeface="Times New Roman"/>
                  <a:cs typeface="Times New Roman"/>
                  <a:sym typeface="Times New Roman"/>
                </a:rPr>
                <a:t>Supporting</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Arial"/>
                <a:buNone/>
              </a:pPr>
              <a:r>
                <a:rPr lang="en-US" sz="2400" b="0" u="none">
                  <a:solidFill>
                    <a:schemeClr val="dk1"/>
                  </a:solidFill>
                  <a:latin typeface="Times New Roman"/>
                  <a:ea typeface="Times New Roman"/>
                  <a:cs typeface="Times New Roman"/>
                  <a:sym typeface="Times New Roman"/>
                </a:rPr>
                <a:t>Decision Making</a:t>
              </a:r>
              <a:endParaRPr sz="1800">
                <a:solidFill>
                  <a:schemeClr val="dk1"/>
                </a:solidFill>
                <a:latin typeface="Calibri"/>
                <a:ea typeface="Calibri"/>
                <a:cs typeface="Calibri"/>
                <a:sym typeface="Calibri"/>
              </a:endParaRPr>
            </a:p>
          </p:txBody>
        </p:sp>
        <p:sp>
          <p:nvSpPr>
            <p:cNvPr id="422" name="Google Shape;422;gdf8a52cb7d_0_377"/>
            <p:cNvSpPr/>
            <p:nvPr/>
          </p:nvSpPr>
          <p:spPr>
            <a:xfrm flipH="1">
              <a:off x="7179163" y="2529675"/>
              <a:ext cx="731838" cy="782638"/>
            </a:xfrm>
            <a:custGeom>
              <a:avLst/>
              <a:gdLst/>
              <a:ahLst/>
              <a:cxnLst/>
              <a:rect l="l" t="t" r="r" b="b"/>
              <a:pathLst>
                <a:path w="461" h="493" extrusionOk="0">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423" name="Google Shape;423;gdf8a52cb7d_0_3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
        <p:nvSpPr>
          <p:cNvPr id="424" name="Google Shape;424;gdf8a52cb7d_0_377"/>
          <p:cNvSpPr txBox="1"/>
          <p:nvPr/>
        </p:nvSpPr>
        <p:spPr>
          <a:xfrm>
            <a:off x="4440250" y="6022975"/>
            <a:ext cx="55671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2400"/>
              <a:buFont typeface="Arial"/>
              <a:buNone/>
            </a:pPr>
            <a:r>
              <a:rPr lang="en-US" sz="2400">
                <a:solidFill>
                  <a:schemeClr val="dk1"/>
                </a:solidFill>
                <a:latin typeface="Times New Roman"/>
                <a:ea typeface="Times New Roman"/>
                <a:cs typeface="Times New Roman"/>
                <a:sym typeface="Times New Roman"/>
              </a:rPr>
              <a:t>Supporting Student Behavior</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425" name="Google Shape;425;gdf8a52cb7d_0_377"/>
          <p:cNvSpPr txBox="1"/>
          <p:nvPr/>
        </p:nvSpPr>
        <p:spPr>
          <a:xfrm>
            <a:off x="1674575" y="5376225"/>
            <a:ext cx="731700" cy="94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426" name="Google Shape;426;gdf8a52cb7d_0_377"/>
          <p:cNvSpPr/>
          <p:nvPr/>
        </p:nvSpPr>
        <p:spPr>
          <a:xfrm>
            <a:off x="5458576" y="5308650"/>
            <a:ext cx="684213" cy="831850"/>
          </a:xfrm>
          <a:custGeom>
            <a:avLst/>
            <a:gdLst/>
            <a:ahLst/>
            <a:cxnLst/>
            <a:rect l="l" t="t" r="r" b="b"/>
            <a:pathLst>
              <a:path w="431" h="524" extrusionOk="0">
                <a:moveTo>
                  <a:pt x="430" y="144"/>
                </a:moveTo>
                <a:lnTo>
                  <a:pt x="243" y="0"/>
                </a:lnTo>
                <a:lnTo>
                  <a:pt x="246" y="72"/>
                </a:lnTo>
                <a:lnTo>
                  <a:pt x="195" y="77"/>
                </a:lnTo>
                <a:lnTo>
                  <a:pt x="149" y="93"/>
                </a:lnTo>
                <a:lnTo>
                  <a:pt x="107" y="113"/>
                </a:lnTo>
                <a:lnTo>
                  <a:pt x="70" y="139"/>
                </a:lnTo>
                <a:lnTo>
                  <a:pt x="40" y="175"/>
                </a:lnTo>
                <a:lnTo>
                  <a:pt x="17" y="211"/>
                </a:lnTo>
                <a:lnTo>
                  <a:pt x="3" y="251"/>
                </a:lnTo>
                <a:lnTo>
                  <a:pt x="0" y="298"/>
                </a:lnTo>
                <a:lnTo>
                  <a:pt x="3" y="523"/>
                </a:lnTo>
                <a:lnTo>
                  <a:pt x="127" y="518"/>
                </a:lnTo>
                <a:lnTo>
                  <a:pt x="124" y="293"/>
                </a:lnTo>
                <a:lnTo>
                  <a:pt x="127" y="277"/>
                </a:lnTo>
                <a:lnTo>
                  <a:pt x="133" y="262"/>
                </a:lnTo>
                <a:lnTo>
                  <a:pt x="144" y="251"/>
                </a:lnTo>
                <a:lnTo>
                  <a:pt x="161" y="241"/>
                </a:lnTo>
                <a:lnTo>
                  <a:pt x="178" y="231"/>
                </a:lnTo>
                <a:lnTo>
                  <a:pt x="198" y="226"/>
                </a:lnTo>
                <a:lnTo>
                  <a:pt x="246" y="216"/>
                </a:lnTo>
                <a:lnTo>
                  <a:pt x="249" y="293"/>
                </a:lnTo>
                <a:lnTo>
                  <a:pt x="430" y="144"/>
                </a:lnTo>
              </a:path>
            </a:pathLst>
          </a:custGeom>
          <a:solidFill>
            <a:srgbClr val="FFFF00"/>
          </a:solidFill>
          <a:ln w="1270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27" name="Google Shape;427;gdf8a52cb7d_0_377"/>
          <p:cNvSpPr/>
          <p:nvPr/>
        </p:nvSpPr>
        <p:spPr>
          <a:xfrm>
            <a:off x="5834350" y="3259125"/>
            <a:ext cx="2964300" cy="2692800"/>
          </a:xfrm>
          <a:prstGeom prst="ellipse">
            <a:avLst/>
          </a:prstGeom>
          <a:solidFill>
            <a:schemeClr val="lt2"/>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400" b="1" u="none">
                <a:solidFill>
                  <a:schemeClr val="dk1"/>
                </a:solidFill>
                <a:latin typeface="Arial"/>
                <a:ea typeface="Arial"/>
                <a:cs typeface="Arial"/>
                <a:sym typeface="Arial"/>
              </a:rPr>
              <a:t>Practices</a:t>
            </a:r>
            <a:endParaRPr sz="1800">
              <a:solidFill>
                <a:schemeClr val="dk1"/>
              </a:solidFill>
              <a:latin typeface="Calibri"/>
              <a:ea typeface="Calibri"/>
              <a:cs typeface="Calibri"/>
              <a:sym typeface="Calibri"/>
            </a:endParaRPr>
          </a:p>
        </p:txBody>
      </p:sp>
      <p:sp>
        <p:nvSpPr>
          <p:cNvPr id="428" name="Google Shape;428;gdf8a52cb7d_0_377"/>
          <p:cNvSpPr txBox="1">
            <a:spLocks noGrp="1"/>
          </p:cNvSpPr>
          <p:nvPr>
            <p:ph type="title"/>
          </p:nvPr>
        </p:nvSpPr>
        <p:spPr>
          <a:xfrm>
            <a:off x="609600" y="274638"/>
            <a:ext cx="10972800" cy="11433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lnSpc>
                <a:spcPct val="100000"/>
              </a:lnSpc>
              <a:spcBef>
                <a:spcPts val="0"/>
              </a:spcBef>
              <a:spcAft>
                <a:spcPts val="0"/>
              </a:spcAft>
              <a:buSzPts val="1900"/>
              <a:buNone/>
            </a:pPr>
            <a:r>
              <a:rPr lang="en-US" sz="4000" b="1"/>
              <a:t>Practices</a:t>
            </a:r>
            <a:r>
              <a:rPr lang="en-US" sz="4000"/>
              <a:t> that Support Student Behavior</a:t>
            </a:r>
            <a:endParaRPr sz="4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13" descr="C:\Users\NicoleM\AppData\Local\Microsoft\Windows\Temporary Internet Files\Content.IE5\RUXV9F1R\MC900441701[1].png"/>
          <p:cNvPicPr preferRelativeResize="0">
            <a:picLocks noGrp="1"/>
          </p:cNvPicPr>
          <p:nvPr>
            <p:ph type="body" idx="1"/>
          </p:nvPr>
        </p:nvPicPr>
        <p:blipFill rotWithShape="1">
          <a:blip r:embed="rId3">
            <a:alphaModFix/>
          </a:blip>
          <a:srcRect/>
          <a:stretch/>
        </p:blipFill>
        <p:spPr>
          <a:xfrm>
            <a:off x="7237750" y="1487894"/>
            <a:ext cx="3657600" cy="3657600"/>
          </a:xfrm>
          <a:prstGeom prst="rect">
            <a:avLst/>
          </a:prstGeom>
          <a:noFill/>
          <a:ln>
            <a:noFill/>
          </a:ln>
        </p:spPr>
      </p:pic>
      <p:sp>
        <p:nvSpPr>
          <p:cNvPr id="435" name="Google Shape;43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
        <p:nvSpPr>
          <p:cNvPr id="436" name="Google Shape;436;p13"/>
          <p:cNvSpPr txBox="1"/>
          <p:nvPr/>
        </p:nvSpPr>
        <p:spPr>
          <a:xfrm>
            <a:off x="1198825" y="1972325"/>
            <a:ext cx="5561400" cy="292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endParaRPr sz="1400" b="1">
              <a:solidFill>
                <a:schemeClr val="dk1"/>
              </a:solidFill>
              <a:latin typeface="Calibri"/>
              <a:ea typeface="Calibri"/>
              <a:cs typeface="Calibri"/>
              <a:sym typeface="Calibri"/>
            </a:endParaRPr>
          </a:p>
          <a:p>
            <a:pPr marL="457200" marR="0" lvl="0" indent="-406400" algn="l" rtl="0">
              <a:spcBef>
                <a:spcPts val="0"/>
              </a:spcBef>
              <a:spcAft>
                <a:spcPts val="0"/>
              </a:spcAft>
              <a:buClr>
                <a:schemeClr val="dk1"/>
              </a:buClr>
              <a:buSzPts val="2800"/>
              <a:buFont typeface="Calibri"/>
              <a:buChar char="●"/>
            </a:pPr>
            <a:r>
              <a:rPr lang="en-US" sz="3000" b="1">
                <a:solidFill>
                  <a:schemeClr val="dk1"/>
                </a:solidFill>
                <a:latin typeface="Calibri"/>
                <a:ea typeface="Calibri"/>
                <a:cs typeface="Calibri"/>
                <a:sym typeface="Calibri"/>
              </a:rPr>
              <a:t>What are they?</a:t>
            </a:r>
            <a:r>
              <a:rPr lang="en-US" sz="2800" b="1">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457200" marR="0" lvl="0" indent="0" algn="l" rtl="0">
              <a:spcBef>
                <a:spcPts val="0"/>
              </a:spcBef>
              <a:spcAft>
                <a:spcPts val="0"/>
              </a:spcAft>
              <a:buNone/>
            </a:pPr>
            <a:r>
              <a:rPr lang="en-US" sz="2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457200" marR="0" lvl="0" indent="-4064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When would you consider targeted supports?</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What are the critical features?</a:t>
            </a:r>
            <a:endParaRPr sz="2800">
              <a:solidFill>
                <a:schemeClr val="dk1"/>
              </a:solidFill>
              <a:latin typeface="Calibri"/>
              <a:ea typeface="Calibri"/>
              <a:cs typeface="Calibri"/>
              <a:sym typeface="Calibri"/>
            </a:endParaRPr>
          </a:p>
        </p:txBody>
      </p:sp>
      <p:sp>
        <p:nvSpPr>
          <p:cNvPr id="437" name="Google Shape;437;p13"/>
          <p:cNvSpPr txBox="1">
            <a:spLocks noGrp="1"/>
          </p:cNvSpPr>
          <p:nvPr>
            <p:ph type="title"/>
          </p:nvPr>
        </p:nvSpPr>
        <p:spPr>
          <a:xfrm>
            <a:off x="609600" y="344588"/>
            <a:ext cx="10972800" cy="11433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spcBef>
                <a:spcPts val="0"/>
              </a:spcBef>
              <a:spcAft>
                <a:spcPts val="0"/>
              </a:spcAft>
              <a:buSzPts val="4400"/>
              <a:buNone/>
            </a:pPr>
            <a:br>
              <a:rPr lang="en-US" b="1">
                <a:latin typeface="Cambria"/>
                <a:ea typeface="Cambria"/>
                <a:cs typeface="Cambria"/>
                <a:sym typeface="Cambria"/>
              </a:rPr>
            </a:br>
            <a:endParaRPr b="1">
              <a:latin typeface="Cambria"/>
              <a:ea typeface="Cambria"/>
              <a:cs typeface="Cambria"/>
              <a:sym typeface="Cambria"/>
            </a:endParaRPr>
          </a:p>
          <a:p>
            <a:pPr marL="0" lvl="0" indent="0" algn="l" rtl="0">
              <a:spcBef>
                <a:spcPts val="0"/>
              </a:spcBef>
              <a:spcAft>
                <a:spcPts val="0"/>
              </a:spcAft>
              <a:buClr>
                <a:schemeClr val="dk1"/>
              </a:buClr>
              <a:buSzPts val="4400"/>
              <a:buFont typeface="Cambria"/>
              <a:buNone/>
            </a:pPr>
            <a:r>
              <a:rPr lang="en-US"/>
              <a:t>Targeted Interventions</a:t>
            </a:r>
            <a:br>
              <a:rPr lang="en-US" b="1">
                <a:solidFill>
                  <a:srgbClr val="006600"/>
                </a:solidFill>
                <a:latin typeface="Cambria"/>
                <a:ea typeface="Cambria"/>
                <a:cs typeface="Cambria"/>
                <a:sym typeface="Cambria"/>
              </a:rPr>
            </a:br>
            <a:endParaRPr b="1">
              <a:solidFill>
                <a:srgbClr val="006600"/>
              </a:solidFill>
            </a:endParaRPr>
          </a:p>
          <a:p>
            <a:pPr marL="0" lvl="0" indent="0" algn="l" rtl="0">
              <a:lnSpc>
                <a:spcPct val="100000"/>
              </a:lnSpc>
              <a:spcBef>
                <a:spcPts val="0"/>
              </a:spcBef>
              <a:spcAft>
                <a:spcPts val="0"/>
              </a:spcAft>
              <a:buSzPts val="19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df3b3da724_19_219"/>
          <p:cNvSpPr txBox="1">
            <a:spLocks noGrp="1"/>
          </p:cNvSpPr>
          <p:nvPr>
            <p:ph type="body" idx="1"/>
          </p:nvPr>
        </p:nvSpPr>
        <p:spPr>
          <a:xfrm>
            <a:off x="838200" y="1825625"/>
            <a:ext cx="9444300" cy="41013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360"/>
              </a:spcBef>
              <a:spcAft>
                <a:spcPts val="0"/>
              </a:spcAft>
              <a:buClr>
                <a:schemeClr val="dk1"/>
              </a:buClr>
              <a:buSzPts val="1100"/>
              <a:buFont typeface="Arial"/>
              <a:buNone/>
            </a:pPr>
            <a:r>
              <a:rPr lang="en-US" sz="2600" b="1">
                <a:solidFill>
                  <a:srgbClr val="0000FF"/>
                </a:solidFill>
                <a:latin typeface="Arial"/>
                <a:ea typeface="Arial"/>
                <a:cs typeface="Arial"/>
                <a:sym typeface="Arial"/>
              </a:rPr>
              <a:t>Provide increased:</a:t>
            </a:r>
            <a:endParaRPr sz="2600" b="1">
              <a:solidFill>
                <a:srgbClr val="0000FF"/>
              </a:solidFill>
              <a:latin typeface="Arial"/>
              <a:ea typeface="Arial"/>
              <a:cs typeface="Arial"/>
              <a:sym typeface="Arial"/>
            </a:endParaRPr>
          </a:p>
          <a:p>
            <a:pPr marL="457200" lvl="0" indent="-393700" algn="l" rtl="0">
              <a:lnSpc>
                <a:spcPct val="100000"/>
              </a:lnSpc>
              <a:spcBef>
                <a:spcPts val="360"/>
              </a:spcBef>
              <a:spcAft>
                <a:spcPts val="0"/>
              </a:spcAft>
              <a:buSzPts val="2600"/>
              <a:buChar char="●"/>
            </a:pPr>
            <a:r>
              <a:rPr lang="en-US" sz="2600">
                <a:latin typeface="Arial"/>
                <a:ea typeface="Arial"/>
                <a:cs typeface="Arial"/>
                <a:sym typeface="Arial"/>
              </a:rPr>
              <a:t>instruction &amp; practice with self-regulation &amp; social skills</a:t>
            </a:r>
            <a:endParaRPr sz="2600">
              <a:latin typeface="Arial"/>
              <a:ea typeface="Arial"/>
              <a:cs typeface="Arial"/>
              <a:sym typeface="Arial"/>
            </a:endParaRPr>
          </a:p>
          <a:p>
            <a:pPr marL="457200" lvl="0" indent="-393700" algn="l" rtl="0">
              <a:lnSpc>
                <a:spcPct val="100000"/>
              </a:lnSpc>
              <a:spcBef>
                <a:spcPts val="0"/>
              </a:spcBef>
              <a:spcAft>
                <a:spcPts val="0"/>
              </a:spcAft>
              <a:buSzPts val="2600"/>
              <a:buChar char="●"/>
            </a:pPr>
            <a:r>
              <a:rPr lang="en-US" sz="2600">
                <a:latin typeface="Arial"/>
                <a:ea typeface="Arial"/>
                <a:cs typeface="Arial"/>
                <a:sym typeface="Arial"/>
              </a:rPr>
              <a:t>positive &amp;  proactive adult supervision</a:t>
            </a:r>
            <a:endParaRPr sz="2600">
              <a:latin typeface="Arial"/>
              <a:ea typeface="Arial"/>
              <a:cs typeface="Arial"/>
              <a:sym typeface="Arial"/>
            </a:endParaRPr>
          </a:p>
          <a:p>
            <a:pPr marL="457200" lvl="0" indent="-393700" algn="l" rtl="0">
              <a:lnSpc>
                <a:spcPct val="100000"/>
              </a:lnSpc>
              <a:spcBef>
                <a:spcPts val="0"/>
              </a:spcBef>
              <a:spcAft>
                <a:spcPts val="0"/>
              </a:spcAft>
              <a:buSzPts val="2600"/>
              <a:buChar char="●"/>
            </a:pPr>
            <a:r>
              <a:rPr lang="en-US" sz="2600">
                <a:latin typeface="Arial"/>
                <a:ea typeface="Arial"/>
                <a:cs typeface="Arial"/>
                <a:sym typeface="Arial"/>
              </a:rPr>
              <a:t>opportunities for positive reinforcement </a:t>
            </a:r>
            <a:endParaRPr sz="2600">
              <a:latin typeface="Arial"/>
              <a:ea typeface="Arial"/>
              <a:cs typeface="Arial"/>
              <a:sym typeface="Arial"/>
            </a:endParaRPr>
          </a:p>
          <a:p>
            <a:pPr marL="457200" lvl="0" indent="-393700" algn="l" rtl="0">
              <a:lnSpc>
                <a:spcPct val="100000"/>
              </a:lnSpc>
              <a:spcBef>
                <a:spcPts val="0"/>
              </a:spcBef>
              <a:spcAft>
                <a:spcPts val="0"/>
              </a:spcAft>
              <a:buSzPts val="2600"/>
              <a:buChar char="●"/>
            </a:pPr>
            <a:r>
              <a:rPr lang="en-US" sz="2600">
                <a:latin typeface="Arial"/>
                <a:ea typeface="Arial"/>
                <a:cs typeface="Arial"/>
                <a:sym typeface="Arial"/>
              </a:rPr>
              <a:t>pre-corrections</a:t>
            </a:r>
            <a:endParaRPr sz="2600">
              <a:latin typeface="Arial"/>
              <a:ea typeface="Arial"/>
              <a:cs typeface="Arial"/>
              <a:sym typeface="Arial"/>
            </a:endParaRPr>
          </a:p>
          <a:p>
            <a:pPr marL="457200" lvl="0" indent="-393700" algn="l" rtl="0">
              <a:lnSpc>
                <a:spcPct val="100000"/>
              </a:lnSpc>
              <a:spcBef>
                <a:spcPts val="0"/>
              </a:spcBef>
              <a:spcAft>
                <a:spcPts val="0"/>
              </a:spcAft>
              <a:buSzPts val="2600"/>
              <a:buChar char="●"/>
            </a:pPr>
            <a:r>
              <a:rPr lang="en-US" sz="2600">
                <a:latin typeface="Arial"/>
                <a:ea typeface="Arial"/>
                <a:cs typeface="Arial"/>
                <a:sym typeface="Arial"/>
              </a:rPr>
              <a:t>focus on possible function of behavior</a:t>
            </a:r>
            <a:endParaRPr sz="2600">
              <a:latin typeface="Arial"/>
              <a:ea typeface="Arial"/>
              <a:cs typeface="Arial"/>
              <a:sym typeface="Arial"/>
            </a:endParaRPr>
          </a:p>
          <a:p>
            <a:pPr marL="457200" lvl="0" indent="-393700" algn="l" rtl="0">
              <a:lnSpc>
                <a:spcPct val="100000"/>
              </a:lnSpc>
              <a:spcBef>
                <a:spcPts val="0"/>
              </a:spcBef>
              <a:spcAft>
                <a:spcPts val="0"/>
              </a:spcAft>
              <a:buSzPts val="2600"/>
              <a:buChar char="●"/>
            </a:pPr>
            <a:r>
              <a:rPr lang="en-US" sz="2600">
                <a:latin typeface="Arial"/>
                <a:ea typeface="Arial"/>
                <a:cs typeface="Arial"/>
                <a:sym typeface="Arial"/>
              </a:rPr>
              <a:t>access to academic supports </a:t>
            </a:r>
            <a:endParaRPr sz="2600">
              <a:latin typeface="Arial"/>
              <a:ea typeface="Arial"/>
              <a:cs typeface="Arial"/>
              <a:sym typeface="Arial"/>
            </a:endParaRPr>
          </a:p>
          <a:p>
            <a:pPr marL="0" lvl="0" indent="0" algn="l" rtl="0">
              <a:spcBef>
                <a:spcPts val="1000"/>
              </a:spcBef>
              <a:spcAft>
                <a:spcPts val="0"/>
              </a:spcAft>
              <a:buNone/>
            </a:pPr>
            <a:endParaRPr sz="3600"/>
          </a:p>
          <a:p>
            <a:pPr marL="228600" lvl="0" indent="0" algn="l" rtl="0">
              <a:spcBef>
                <a:spcPts val="1000"/>
              </a:spcBef>
              <a:spcAft>
                <a:spcPts val="0"/>
              </a:spcAft>
              <a:buNone/>
            </a:pPr>
            <a:endParaRPr sz="3600"/>
          </a:p>
        </p:txBody>
      </p:sp>
      <p:sp>
        <p:nvSpPr>
          <p:cNvPr id="444" name="Google Shape;444;gdf3b3da724_19_21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29</a:t>
            </a:fld>
            <a:endParaRPr/>
          </a:p>
        </p:txBody>
      </p:sp>
      <p:grpSp>
        <p:nvGrpSpPr>
          <p:cNvPr id="445" name="Google Shape;445;gdf3b3da724_19_219"/>
          <p:cNvGrpSpPr/>
          <p:nvPr/>
        </p:nvGrpSpPr>
        <p:grpSpPr>
          <a:xfrm>
            <a:off x="8181850" y="3202187"/>
            <a:ext cx="3701206" cy="2441928"/>
            <a:chOff x="8774872" y="3586775"/>
            <a:chExt cx="3121800" cy="2057400"/>
          </a:xfrm>
        </p:grpSpPr>
        <p:sp>
          <p:nvSpPr>
            <p:cNvPr id="446" name="Google Shape;446;gdf3b3da724_19_219"/>
            <p:cNvSpPr/>
            <p:nvPr/>
          </p:nvSpPr>
          <p:spPr>
            <a:xfrm>
              <a:off x="9156050" y="3586775"/>
              <a:ext cx="2486100" cy="2057400"/>
            </a:xfrm>
            <a:prstGeom prst="cloudCallout">
              <a:avLst>
                <a:gd name="adj1" fmla="val -46552"/>
                <a:gd name="adj2" fmla="val 50694"/>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gdf3b3da724_19_219"/>
            <p:cNvSpPr txBox="1"/>
            <p:nvPr/>
          </p:nvSpPr>
          <p:spPr>
            <a:xfrm>
              <a:off x="8774872" y="4044723"/>
              <a:ext cx="3121800" cy="1063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t>Access</a:t>
              </a:r>
              <a:endParaRPr b="1"/>
            </a:p>
            <a:p>
              <a:pPr marL="0" lvl="0" indent="0" algn="ctr" rtl="0">
                <a:spcBef>
                  <a:spcPts val="0"/>
                </a:spcBef>
                <a:spcAft>
                  <a:spcPts val="0"/>
                </a:spcAft>
                <a:buNone/>
              </a:pPr>
              <a:r>
                <a:rPr lang="en-US" b="1"/>
                <a:t>Representation</a:t>
              </a:r>
              <a:endParaRPr b="1"/>
            </a:p>
            <a:p>
              <a:pPr marL="0" lvl="0" indent="0" algn="ctr" rtl="0">
                <a:spcBef>
                  <a:spcPts val="0"/>
                </a:spcBef>
                <a:spcAft>
                  <a:spcPts val="0"/>
                </a:spcAft>
                <a:buNone/>
              </a:pPr>
              <a:r>
                <a:rPr lang="en-US" b="1"/>
                <a:t>Meaningful Participation</a:t>
              </a:r>
              <a:endParaRPr b="1"/>
            </a:p>
            <a:p>
              <a:pPr marL="0" lvl="0" indent="0" algn="ctr" rtl="0">
                <a:spcBef>
                  <a:spcPts val="0"/>
                </a:spcBef>
                <a:spcAft>
                  <a:spcPts val="0"/>
                </a:spcAft>
                <a:buNone/>
              </a:pPr>
              <a:r>
                <a:rPr lang="en-US" b="1"/>
                <a:t>High Outcomes</a:t>
              </a:r>
              <a:endParaRPr b="1"/>
            </a:p>
            <a:p>
              <a:pPr marL="0" lvl="0" indent="0" algn="l" rtl="0">
                <a:spcBef>
                  <a:spcPts val="0"/>
                </a:spcBef>
                <a:spcAft>
                  <a:spcPts val="0"/>
                </a:spcAft>
                <a:buNone/>
              </a:pPr>
              <a:endParaRPr>
                <a:latin typeface="Calibri"/>
                <a:ea typeface="Calibri"/>
                <a:cs typeface="Calibri"/>
                <a:sym typeface="Calibri"/>
              </a:endParaRPr>
            </a:p>
          </p:txBody>
        </p:sp>
      </p:grpSp>
      <p:sp>
        <p:nvSpPr>
          <p:cNvPr id="448" name="Google Shape;448;gdf3b3da724_19_219"/>
          <p:cNvSpPr txBox="1">
            <a:spLocks noGrp="1"/>
          </p:cNvSpPr>
          <p:nvPr>
            <p:ph type="title"/>
          </p:nvPr>
        </p:nvSpPr>
        <p:spPr>
          <a:xfrm>
            <a:off x="609600" y="274638"/>
            <a:ext cx="10972800" cy="11433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spcBef>
                <a:spcPts val="0"/>
              </a:spcBef>
              <a:spcAft>
                <a:spcPts val="0"/>
              </a:spcAft>
              <a:buSzPts val="1100"/>
              <a:buNone/>
            </a:pPr>
            <a:endParaRPr sz="4000"/>
          </a:p>
          <a:p>
            <a:pPr marL="0" lvl="0" indent="0" algn="l" rtl="0">
              <a:spcBef>
                <a:spcPts val="0"/>
              </a:spcBef>
              <a:spcAft>
                <a:spcPts val="0"/>
              </a:spcAft>
              <a:buClr>
                <a:schemeClr val="dk1"/>
              </a:buClr>
              <a:buSzPts val="1100"/>
              <a:buFont typeface="Arial"/>
              <a:buNone/>
            </a:pPr>
            <a:r>
              <a:rPr lang="en-US" sz="4000"/>
              <a:t>What are Targeted Interventions? </a:t>
            </a:r>
            <a:endParaRPr sz="4000"/>
          </a:p>
          <a:p>
            <a:pPr marL="0" lvl="0" indent="0" algn="l" rtl="0">
              <a:lnSpc>
                <a:spcPct val="100000"/>
              </a:lnSpc>
              <a:spcBef>
                <a:spcPts val="0"/>
              </a:spcBef>
              <a:spcAft>
                <a:spcPts val="0"/>
              </a:spcAft>
              <a:buSzPts val="1900"/>
              <a:buNone/>
            </a:pPr>
            <a:endParaRPr sz="4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df8a4cf82e_33_120"/>
          <p:cNvSpPr/>
          <p:nvPr/>
        </p:nvSpPr>
        <p:spPr>
          <a:xfrm>
            <a:off x="633733" y="1833333"/>
            <a:ext cx="10948800" cy="30780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5" name="Google Shape;185;gdf8a4cf82e_33_120"/>
          <p:cNvSpPr txBox="1">
            <a:spLocks noGrp="1"/>
          </p:cNvSpPr>
          <p:nvPr>
            <p:ph type="title"/>
          </p:nvPr>
        </p:nvSpPr>
        <p:spPr>
          <a:xfrm>
            <a:off x="609600" y="274638"/>
            <a:ext cx="10972800" cy="11433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lnSpc>
                <a:spcPct val="100000"/>
              </a:lnSpc>
              <a:spcBef>
                <a:spcPts val="0"/>
              </a:spcBef>
              <a:spcAft>
                <a:spcPts val="0"/>
              </a:spcAft>
              <a:buSzPts val="1900"/>
              <a:buNone/>
            </a:pPr>
            <a:r>
              <a:rPr lang="en-US"/>
              <a:t>Day 1 Coming Together</a:t>
            </a:r>
            <a:endParaRPr/>
          </a:p>
        </p:txBody>
      </p:sp>
      <p:sp>
        <p:nvSpPr>
          <p:cNvPr id="186" name="Google Shape;186;gdf8a4cf82e_33_120"/>
          <p:cNvSpPr txBox="1">
            <a:spLocks noGrp="1"/>
          </p:cNvSpPr>
          <p:nvPr>
            <p:ph type="body" idx="1"/>
          </p:nvPr>
        </p:nvSpPr>
        <p:spPr>
          <a:xfrm>
            <a:off x="609600" y="1600200"/>
            <a:ext cx="10972800" cy="4446900"/>
          </a:xfrm>
          <a:prstGeom prst="rect">
            <a:avLst/>
          </a:prstGeom>
          <a:solidFill>
            <a:schemeClr val="lt1"/>
          </a:solid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Clr>
                <a:schemeClr val="dk1"/>
              </a:buClr>
              <a:buSzPts val="4300"/>
              <a:buNone/>
            </a:pPr>
            <a:endParaRPr/>
          </a:p>
          <a:p>
            <a:pPr marL="0" lvl="0" indent="0" algn="l" rtl="0">
              <a:lnSpc>
                <a:spcPct val="100000"/>
              </a:lnSpc>
              <a:spcBef>
                <a:spcPts val="900"/>
              </a:spcBef>
              <a:spcAft>
                <a:spcPts val="0"/>
              </a:spcAft>
              <a:buClr>
                <a:schemeClr val="dk1"/>
              </a:buClr>
              <a:buSzPts val="4300"/>
              <a:buNone/>
            </a:pPr>
            <a:r>
              <a:rPr lang="en-US" b="1">
                <a:solidFill>
                  <a:schemeClr val="dk1"/>
                </a:solidFill>
              </a:rPr>
              <a:t>Please share in the chatbox . . . </a:t>
            </a:r>
            <a:endParaRPr b="1">
              <a:solidFill>
                <a:schemeClr val="dk1"/>
              </a:solidFill>
            </a:endParaRPr>
          </a:p>
          <a:p>
            <a:pPr marL="0" lvl="0" indent="0" algn="l" rtl="0">
              <a:lnSpc>
                <a:spcPct val="100000"/>
              </a:lnSpc>
              <a:spcBef>
                <a:spcPts val="900"/>
              </a:spcBef>
              <a:spcAft>
                <a:spcPts val="0"/>
              </a:spcAft>
              <a:buClr>
                <a:schemeClr val="dk1"/>
              </a:buClr>
              <a:buSzPts val="4300"/>
              <a:buNone/>
            </a:pPr>
            <a:endParaRPr>
              <a:solidFill>
                <a:schemeClr val="dk1"/>
              </a:solidFill>
            </a:endParaRPr>
          </a:p>
          <a:p>
            <a:pPr marL="0" lvl="0" indent="0" algn="ctr" rtl="0">
              <a:lnSpc>
                <a:spcPct val="100000"/>
              </a:lnSpc>
              <a:spcBef>
                <a:spcPts val="900"/>
              </a:spcBef>
              <a:spcAft>
                <a:spcPts val="0"/>
              </a:spcAft>
              <a:buNone/>
            </a:pPr>
            <a:r>
              <a:rPr lang="en-US">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Something you are grateful for today.</a:t>
            </a:r>
            <a:endParaRPr>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gdf8a52cb7d_0_408" descr="C:\Users\NicoleM\AppData\Local\Microsoft\Windows\Temporary Internet Files\Content.IE5\RUXV9F1R\MC900441701[1].png"/>
          <p:cNvPicPr preferRelativeResize="0">
            <a:picLocks noGrp="1"/>
          </p:cNvPicPr>
          <p:nvPr>
            <p:ph type="body" idx="1"/>
          </p:nvPr>
        </p:nvPicPr>
        <p:blipFill rotWithShape="1">
          <a:blip r:embed="rId3">
            <a:alphaModFix/>
          </a:blip>
          <a:srcRect/>
          <a:stretch/>
        </p:blipFill>
        <p:spPr>
          <a:xfrm>
            <a:off x="7237750" y="1487894"/>
            <a:ext cx="3657600" cy="3657600"/>
          </a:xfrm>
          <a:prstGeom prst="rect">
            <a:avLst/>
          </a:prstGeom>
          <a:noFill/>
          <a:ln>
            <a:noFill/>
          </a:ln>
        </p:spPr>
      </p:pic>
      <p:sp>
        <p:nvSpPr>
          <p:cNvPr id="455" name="Google Shape;455;gdf8a52cb7d_0_4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
        <p:nvSpPr>
          <p:cNvPr id="456" name="Google Shape;456;gdf8a52cb7d_0_408"/>
          <p:cNvSpPr txBox="1"/>
          <p:nvPr/>
        </p:nvSpPr>
        <p:spPr>
          <a:xfrm>
            <a:off x="1198825" y="1972325"/>
            <a:ext cx="5561400" cy="3016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endParaRPr sz="1400" b="1">
              <a:solidFill>
                <a:schemeClr val="dk1"/>
              </a:solidFill>
              <a:latin typeface="Calibri"/>
              <a:ea typeface="Calibri"/>
              <a:cs typeface="Calibri"/>
              <a:sym typeface="Calibri"/>
            </a:endParaRPr>
          </a:p>
          <a:p>
            <a:pPr marL="457200" marR="0" lvl="0" indent="-4064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What are they? </a:t>
            </a:r>
            <a:endParaRPr sz="1800">
              <a:solidFill>
                <a:schemeClr val="dk1"/>
              </a:solidFill>
              <a:latin typeface="Calibri"/>
              <a:ea typeface="Calibri"/>
              <a:cs typeface="Calibri"/>
              <a:sym typeface="Calibri"/>
            </a:endParaRPr>
          </a:p>
          <a:p>
            <a:pPr marL="457200" marR="0" lvl="0" indent="0" algn="l" rtl="0">
              <a:spcBef>
                <a:spcPts val="0"/>
              </a:spcBef>
              <a:spcAft>
                <a:spcPts val="0"/>
              </a:spcAft>
              <a:buNone/>
            </a:pPr>
            <a:r>
              <a:rPr lang="en-US" sz="2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457200" marR="0" lvl="0" indent="-419100" algn="l" rtl="0">
              <a:spcBef>
                <a:spcPts val="0"/>
              </a:spcBef>
              <a:spcAft>
                <a:spcPts val="0"/>
              </a:spcAft>
              <a:buClr>
                <a:schemeClr val="dk1"/>
              </a:buClr>
              <a:buSzPts val="3000"/>
              <a:buFont typeface="Calibri"/>
              <a:buChar char="●"/>
            </a:pPr>
            <a:r>
              <a:rPr lang="en-US" sz="3000" b="1">
                <a:solidFill>
                  <a:schemeClr val="dk1"/>
                </a:solidFill>
                <a:latin typeface="Calibri"/>
                <a:ea typeface="Calibri"/>
                <a:cs typeface="Calibri"/>
                <a:sym typeface="Calibri"/>
              </a:rPr>
              <a:t>When would you consider targeted supports?</a:t>
            </a:r>
            <a:endParaRPr sz="3000" b="1">
              <a:solidFill>
                <a:schemeClr val="dk1"/>
              </a:solidFill>
              <a:latin typeface="Calibri"/>
              <a:ea typeface="Calibri"/>
              <a:cs typeface="Calibri"/>
              <a:sym typeface="Calibri"/>
            </a:endParaRPr>
          </a:p>
          <a:p>
            <a:pPr marL="0" marR="0" lvl="0" indent="0" algn="l" rtl="0">
              <a:spcBef>
                <a:spcPts val="0"/>
              </a:spcBef>
              <a:spcAft>
                <a:spcPts val="0"/>
              </a:spcAft>
              <a:buNone/>
            </a:pPr>
            <a:endParaRPr sz="3000" b="1">
              <a:solidFill>
                <a:schemeClr val="dk1"/>
              </a:solidFill>
              <a:latin typeface="Calibri"/>
              <a:ea typeface="Calibri"/>
              <a:cs typeface="Calibri"/>
              <a:sym typeface="Calibri"/>
            </a:endParaRPr>
          </a:p>
          <a:p>
            <a:pPr marL="457200" lvl="0" indent="-419100" algn="l" rtl="0">
              <a:spcBef>
                <a:spcPts val="0"/>
              </a:spcBef>
              <a:spcAft>
                <a:spcPts val="0"/>
              </a:spcAft>
              <a:buClr>
                <a:schemeClr val="dk1"/>
              </a:buClr>
              <a:buSzPts val="3000"/>
              <a:buFont typeface="Calibri"/>
              <a:buChar char="●"/>
            </a:pPr>
            <a:r>
              <a:rPr lang="en-US" sz="2800">
                <a:solidFill>
                  <a:schemeClr val="dk1"/>
                </a:solidFill>
                <a:latin typeface="Calibri"/>
                <a:ea typeface="Calibri"/>
                <a:cs typeface="Calibri"/>
                <a:sym typeface="Calibri"/>
              </a:rPr>
              <a:t>What are the critical features? </a:t>
            </a:r>
            <a:endParaRPr sz="3000" b="1">
              <a:solidFill>
                <a:schemeClr val="dk1"/>
              </a:solidFill>
              <a:latin typeface="Calibri"/>
              <a:ea typeface="Calibri"/>
              <a:cs typeface="Calibri"/>
              <a:sym typeface="Calibri"/>
            </a:endParaRPr>
          </a:p>
        </p:txBody>
      </p:sp>
      <p:sp>
        <p:nvSpPr>
          <p:cNvPr id="457" name="Google Shape;457;gdf8a52cb7d_0_408"/>
          <p:cNvSpPr txBox="1">
            <a:spLocks noGrp="1"/>
          </p:cNvSpPr>
          <p:nvPr>
            <p:ph type="title"/>
          </p:nvPr>
        </p:nvSpPr>
        <p:spPr>
          <a:xfrm>
            <a:off x="609600" y="344588"/>
            <a:ext cx="10972800" cy="11433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spcBef>
                <a:spcPts val="0"/>
              </a:spcBef>
              <a:spcAft>
                <a:spcPts val="0"/>
              </a:spcAft>
              <a:buSzPts val="4400"/>
              <a:buNone/>
            </a:pPr>
            <a:br>
              <a:rPr lang="en-US" b="1">
                <a:latin typeface="Cambria"/>
                <a:ea typeface="Cambria"/>
                <a:cs typeface="Cambria"/>
                <a:sym typeface="Cambria"/>
              </a:rPr>
            </a:br>
            <a:endParaRPr b="1">
              <a:latin typeface="Cambria"/>
              <a:ea typeface="Cambria"/>
              <a:cs typeface="Cambria"/>
              <a:sym typeface="Cambria"/>
            </a:endParaRPr>
          </a:p>
          <a:p>
            <a:pPr marL="0" lvl="0" indent="0" algn="l" rtl="0">
              <a:spcBef>
                <a:spcPts val="0"/>
              </a:spcBef>
              <a:spcAft>
                <a:spcPts val="0"/>
              </a:spcAft>
              <a:buSzPts val="4400"/>
              <a:buNone/>
            </a:pPr>
            <a:r>
              <a:rPr lang="en-US"/>
              <a:t>Targeted Interventions</a:t>
            </a:r>
            <a:br>
              <a:rPr lang="en-US" b="1">
                <a:solidFill>
                  <a:srgbClr val="006600"/>
                </a:solidFill>
                <a:latin typeface="Cambria"/>
                <a:ea typeface="Cambria"/>
                <a:cs typeface="Cambria"/>
                <a:sym typeface="Cambria"/>
              </a:rPr>
            </a:br>
            <a:endParaRPr b="1">
              <a:solidFill>
                <a:srgbClr val="006600"/>
              </a:solidFill>
            </a:endParaRPr>
          </a:p>
          <a:p>
            <a:pPr marL="0" lvl="0" indent="0" algn="l" rtl="0">
              <a:lnSpc>
                <a:spcPct val="100000"/>
              </a:lnSpc>
              <a:spcBef>
                <a:spcPts val="0"/>
              </a:spcBef>
              <a:spcAft>
                <a:spcPts val="0"/>
              </a:spcAft>
              <a:buSzPts val="19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14"/>
          <p:cNvSpPr txBox="1">
            <a:spLocks noGrp="1"/>
          </p:cNvSpPr>
          <p:nvPr>
            <p:ph type="title"/>
          </p:nvPr>
        </p:nvSpPr>
        <p:spPr>
          <a:xfrm>
            <a:off x="1116375" y="317500"/>
            <a:ext cx="10458600" cy="1197000"/>
          </a:xfrm>
          <a:prstGeom prst="rect">
            <a:avLst/>
          </a:prstGeom>
          <a:solidFill>
            <a:srgbClr val="D9D2E9"/>
          </a:solidFill>
          <a:ln w="9525" cap="flat" cmpd="sng">
            <a:solidFill>
              <a:srgbClr val="262626"/>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600"/>
              </a:buClr>
              <a:buSzPts val="3600"/>
              <a:buFont typeface="Calibri"/>
              <a:buNone/>
            </a:pPr>
            <a:r>
              <a:rPr lang="en-US" sz="3600"/>
              <a:t>Which Students Might Need Targeted Level Supports?  </a:t>
            </a:r>
            <a:endParaRPr/>
          </a:p>
        </p:txBody>
      </p:sp>
      <p:sp>
        <p:nvSpPr>
          <p:cNvPr id="464" name="Google Shape;464;p14"/>
          <p:cNvSpPr txBox="1">
            <a:spLocks noGrp="1"/>
          </p:cNvSpPr>
          <p:nvPr>
            <p:ph type="body" idx="1"/>
          </p:nvPr>
        </p:nvSpPr>
        <p:spPr>
          <a:xfrm>
            <a:off x="1116375" y="1752600"/>
            <a:ext cx="8713500" cy="43434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Arial"/>
              <a:buNone/>
            </a:pPr>
            <a:r>
              <a:rPr lang="en-US" b="1"/>
              <a:t>Possible Categories of Risk:</a:t>
            </a:r>
            <a:endParaRPr b="1"/>
          </a:p>
          <a:p>
            <a:pPr marL="228600" lvl="0" indent="-228600" algn="l" rtl="0">
              <a:lnSpc>
                <a:spcPct val="90000"/>
              </a:lnSpc>
              <a:spcBef>
                <a:spcPts val="1000"/>
              </a:spcBef>
              <a:spcAft>
                <a:spcPts val="0"/>
              </a:spcAft>
              <a:buClr>
                <a:schemeClr val="dk1"/>
              </a:buClr>
              <a:buSzPts val="2800"/>
              <a:buChar char="•"/>
            </a:pPr>
            <a:r>
              <a:rPr lang="en-US"/>
              <a:t>Multiple disciplinary referrals</a:t>
            </a:r>
            <a:endParaRPr/>
          </a:p>
          <a:p>
            <a:pPr marL="228600" lvl="0" indent="-228600" algn="l" rtl="0">
              <a:lnSpc>
                <a:spcPct val="90000"/>
              </a:lnSpc>
              <a:spcBef>
                <a:spcPts val="1000"/>
              </a:spcBef>
              <a:spcAft>
                <a:spcPts val="0"/>
              </a:spcAft>
              <a:buClr>
                <a:schemeClr val="dk1"/>
              </a:buClr>
              <a:buSzPts val="2800"/>
              <a:buChar char="•"/>
            </a:pPr>
            <a:r>
              <a:rPr lang="en-US"/>
              <a:t>Attendance/late to school</a:t>
            </a:r>
            <a:endParaRPr/>
          </a:p>
          <a:p>
            <a:pPr marL="228600" lvl="0" indent="-228600" algn="l" rtl="0">
              <a:lnSpc>
                <a:spcPct val="90000"/>
              </a:lnSpc>
              <a:spcBef>
                <a:spcPts val="1000"/>
              </a:spcBef>
              <a:spcAft>
                <a:spcPts val="0"/>
              </a:spcAft>
              <a:buClr>
                <a:schemeClr val="dk1"/>
              </a:buClr>
              <a:buSzPts val="2800"/>
              <a:buChar char="•"/>
            </a:pPr>
            <a:r>
              <a:rPr lang="en-US"/>
              <a:t>Frequent nurse visits</a:t>
            </a:r>
            <a:endParaRPr/>
          </a:p>
          <a:p>
            <a:pPr marL="228600" lvl="0" indent="-228600" algn="l" rtl="0">
              <a:lnSpc>
                <a:spcPct val="90000"/>
              </a:lnSpc>
              <a:spcBef>
                <a:spcPts val="1000"/>
              </a:spcBef>
              <a:spcAft>
                <a:spcPts val="0"/>
              </a:spcAft>
              <a:buClr>
                <a:schemeClr val="dk1"/>
              </a:buClr>
              <a:buSzPts val="2800"/>
              <a:buChar char="•"/>
            </a:pPr>
            <a:r>
              <a:rPr lang="en-US"/>
              <a:t>Homework not completed</a:t>
            </a:r>
            <a:endParaRPr/>
          </a:p>
          <a:p>
            <a:pPr marL="228600" lvl="0" indent="-228600" algn="l" rtl="0">
              <a:lnSpc>
                <a:spcPct val="90000"/>
              </a:lnSpc>
              <a:spcBef>
                <a:spcPts val="1000"/>
              </a:spcBef>
              <a:spcAft>
                <a:spcPts val="0"/>
              </a:spcAft>
              <a:buClr>
                <a:schemeClr val="dk1"/>
              </a:buClr>
              <a:buSzPts val="2800"/>
              <a:buChar char="•"/>
            </a:pPr>
            <a:r>
              <a:rPr lang="en-US"/>
              <a:t>Behavior concerns not addressed through discipline system (e.g. social withdrawal, internalizing)</a:t>
            </a:r>
            <a:endParaRPr/>
          </a:p>
          <a:p>
            <a:pPr marL="228600" lvl="0" indent="-228600" algn="l" rtl="0">
              <a:lnSpc>
                <a:spcPct val="90000"/>
              </a:lnSpc>
              <a:spcBef>
                <a:spcPts val="1000"/>
              </a:spcBef>
              <a:spcAft>
                <a:spcPts val="0"/>
              </a:spcAft>
              <a:buClr>
                <a:schemeClr val="dk1"/>
              </a:buClr>
              <a:buSzPts val="2800"/>
              <a:buChar char="•"/>
            </a:pPr>
            <a:r>
              <a:rPr lang="en-US"/>
              <a:t>Other</a:t>
            </a:r>
            <a:endParaRPr/>
          </a:p>
        </p:txBody>
      </p:sp>
      <p:sp>
        <p:nvSpPr>
          <p:cNvPr id="465" name="Google Shape;46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df3b3da724_19_209"/>
          <p:cNvSpPr txBox="1">
            <a:spLocks noGrp="1"/>
          </p:cNvSpPr>
          <p:nvPr>
            <p:ph type="title"/>
          </p:nvPr>
        </p:nvSpPr>
        <p:spPr>
          <a:xfrm>
            <a:off x="440675" y="365125"/>
            <a:ext cx="11398800" cy="1147800"/>
          </a:xfrm>
          <a:prstGeom prst="rect">
            <a:avLst/>
          </a:prstGeom>
          <a:solidFill>
            <a:srgbClr val="F9CB9C"/>
          </a:solidFill>
        </p:spPr>
        <p:txBody>
          <a:bodyPr spcFirstLastPara="1" wrap="square" lIns="91425" tIns="45700" rIns="91425" bIns="45700" anchor="ctr" anchorCtr="0">
            <a:normAutofit/>
          </a:bodyPr>
          <a:lstStyle/>
          <a:p>
            <a:pPr marL="0" lvl="0" indent="0" algn="l" rtl="0">
              <a:spcBef>
                <a:spcPts val="0"/>
              </a:spcBef>
              <a:spcAft>
                <a:spcPts val="0"/>
              </a:spcAft>
              <a:buNone/>
            </a:pPr>
            <a:r>
              <a:rPr lang="en-US" sz="4000"/>
              <a:t>  Activity:  How do you identify students in need?</a:t>
            </a:r>
            <a:endParaRPr sz="4000"/>
          </a:p>
        </p:txBody>
      </p:sp>
      <p:sp>
        <p:nvSpPr>
          <p:cNvPr id="472" name="Google Shape;472;gdf3b3da724_19_20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32</a:t>
            </a:fld>
            <a:endParaRPr/>
          </a:p>
        </p:txBody>
      </p:sp>
      <p:sp>
        <p:nvSpPr>
          <p:cNvPr id="473" name="Google Shape;473;gdf3b3da724_19_209"/>
          <p:cNvSpPr txBox="1"/>
          <p:nvPr/>
        </p:nvSpPr>
        <p:spPr>
          <a:xfrm>
            <a:off x="990200" y="1784800"/>
            <a:ext cx="9033900" cy="38685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 do you currently identify students who need additional supports?</a:t>
            </a:r>
            <a:endParaRPr sz="2400">
              <a:solidFill>
                <a:schemeClr val="dk1"/>
              </a:solidFill>
              <a:latin typeface="Calibri"/>
              <a:ea typeface="Calibri"/>
              <a:cs typeface="Calibri"/>
              <a:sym typeface="Calibri"/>
            </a:endParaRPr>
          </a:p>
          <a:p>
            <a:pPr marL="457200" lvl="0" indent="0" algn="l" rtl="0">
              <a:spcBef>
                <a:spcPts val="0"/>
              </a:spcBef>
              <a:spcAft>
                <a:spcPts val="0"/>
              </a:spcAft>
              <a:buNone/>
            </a:pPr>
            <a:endParaRPr sz="2400">
              <a:solidFill>
                <a:schemeClr val="dk1"/>
              </a:solidFill>
              <a:latin typeface="Calibri"/>
              <a:ea typeface="Calibri"/>
              <a:cs typeface="Calibri"/>
              <a:sym typeface="Calibri"/>
            </a:endParaRPr>
          </a:p>
          <a:p>
            <a:pPr marL="457200" lvl="0" indent="-381000" algn="l" rtl="0">
              <a:spcBef>
                <a:spcPts val="56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data/criteria is used?</a:t>
            </a:r>
            <a:endParaRPr sz="2400">
              <a:solidFill>
                <a:schemeClr val="dk1"/>
              </a:solidFill>
              <a:latin typeface="Calibri"/>
              <a:ea typeface="Calibri"/>
              <a:cs typeface="Calibri"/>
              <a:sym typeface="Calibri"/>
            </a:endParaRPr>
          </a:p>
          <a:p>
            <a:pPr marL="457200" lvl="0" indent="0" algn="l" rtl="0">
              <a:spcBef>
                <a:spcPts val="560"/>
              </a:spcBef>
              <a:spcAft>
                <a:spcPts val="0"/>
              </a:spcAft>
              <a:buNone/>
            </a:pPr>
            <a:endParaRPr sz="2400">
              <a:solidFill>
                <a:schemeClr val="dk1"/>
              </a:solidFill>
              <a:latin typeface="Calibri"/>
              <a:ea typeface="Calibri"/>
              <a:cs typeface="Calibri"/>
              <a:sym typeface="Calibri"/>
            </a:endParaRPr>
          </a:p>
          <a:p>
            <a:pPr marL="457200" lvl="0" indent="-381000" algn="l" rtl="0">
              <a:spcBef>
                <a:spcPts val="56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 do staff know about the different options of interventions for students?</a:t>
            </a:r>
            <a:endParaRPr sz="2400">
              <a:solidFill>
                <a:schemeClr val="dk1"/>
              </a:solidFill>
              <a:latin typeface="Calibri"/>
              <a:ea typeface="Calibri"/>
              <a:cs typeface="Calibri"/>
              <a:sym typeface="Calibri"/>
            </a:endParaRPr>
          </a:p>
          <a:p>
            <a:pPr marL="457200" lvl="0" indent="0" algn="l" rtl="0">
              <a:spcBef>
                <a:spcPts val="560"/>
              </a:spcBef>
              <a:spcAft>
                <a:spcPts val="0"/>
              </a:spcAft>
              <a:buNone/>
            </a:pPr>
            <a:endParaRPr sz="2400">
              <a:solidFill>
                <a:schemeClr val="dk1"/>
              </a:solidFill>
              <a:latin typeface="Calibri"/>
              <a:ea typeface="Calibri"/>
              <a:cs typeface="Calibri"/>
              <a:sym typeface="Calibri"/>
            </a:endParaRPr>
          </a:p>
          <a:p>
            <a:pPr marL="457200" lvl="0" indent="-381000" algn="l" rtl="0">
              <a:spcBef>
                <a:spcPts val="56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 do families know about the different interventions?</a:t>
            </a:r>
            <a:endParaRPr sz="24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0"/>
          <p:cNvSpPr txBox="1">
            <a:spLocks noGrp="1"/>
          </p:cNvSpPr>
          <p:nvPr>
            <p:ph type="title"/>
          </p:nvPr>
        </p:nvSpPr>
        <p:spPr>
          <a:xfrm>
            <a:off x="838200" y="365125"/>
            <a:ext cx="10515600" cy="1325563"/>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600"/>
              </a:buClr>
              <a:buSzPts val="4400"/>
              <a:buFont typeface="Calibri"/>
              <a:buNone/>
            </a:pPr>
            <a:r>
              <a:rPr lang="en-US" sz="4000"/>
              <a:t>Tracking Indicators of Risk Using Existing Data</a:t>
            </a:r>
            <a:endParaRPr sz="4000"/>
          </a:p>
        </p:txBody>
      </p:sp>
      <p:sp>
        <p:nvSpPr>
          <p:cNvPr id="480" name="Google Shape;48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graphicFrame>
        <p:nvGraphicFramePr>
          <p:cNvPr id="481" name="Google Shape;481;p30"/>
          <p:cNvGraphicFramePr/>
          <p:nvPr/>
        </p:nvGraphicFramePr>
        <p:xfrm>
          <a:off x="2544764" y="1765300"/>
          <a:ext cx="3000000" cy="3000000"/>
        </p:xfrm>
        <a:graphic>
          <a:graphicData uri="http://schemas.openxmlformats.org/drawingml/2006/table">
            <a:tbl>
              <a:tblPr firstRow="1" bandRow="1">
                <a:noFill/>
                <a:tableStyleId>{A3F5DF2D-AEE0-483E-B68D-95E6C410CEC8}</a:tableStyleId>
              </a:tblPr>
              <a:tblGrid>
                <a:gridCol w="1430325">
                  <a:extLst>
                    <a:ext uri="{9D8B030D-6E8A-4147-A177-3AD203B41FA5}">
                      <a16:colId xmlns:a16="http://schemas.microsoft.com/office/drawing/2014/main" val="20000"/>
                    </a:ext>
                  </a:extLst>
                </a:gridCol>
                <a:gridCol w="1430325">
                  <a:extLst>
                    <a:ext uri="{9D8B030D-6E8A-4147-A177-3AD203B41FA5}">
                      <a16:colId xmlns:a16="http://schemas.microsoft.com/office/drawing/2014/main" val="20001"/>
                    </a:ext>
                  </a:extLst>
                </a:gridCol>
                <a:gridCol w="1430325">
                  <a:extLst>
                    <a:ext uri="{9D8B030D-6E8A-4147-A177-3AD203B41FA5}">
                      <a16:colId xmlns:a16="http://schemas.microsoft.com/office/drawing/2014/main" val="20002"/>
                    </a:ext>
                  </a:extLst>
                </a:gridCol>
                <a:gridCol w="1430325">
                  <a:extLst>
                    <a:ext uri="{9D8B030D-6E8A-4147-A177-3AD203B41FA5}">
                      <a16:colId xmlns:a16="http://schemas.microsoft.com/office/drawing/2014/main" val="20003"/>
                    </a:ext>
                  </a:extLst>
                </a:gridCol>
                <a:gridCol w="1430325">
                  <a:extLst>
                    <a:ext uri="{9D8B030D-6E8A-4147-A177-3AD203B41FA5}">
                      <a16:colId xmlns:a16="http://schemas.microsoft.com/office/drawing/2014/main" val="20004"/>
                    </a:ext>
                  </a:extLst>
                </a:gridCol>
              </a:tblGrid>
              <a:tr h="1005625">
                <a:tc>
                  <a:txBody>
                    <a:bodyPr/>
                    <a:lstStyle/>
                    <a:p>
                      <a:pPr marL="0" marR="0" lvl="0" indent="0" algn="ctr" rtl="0">
                        <a:spcBef>
                          <a:spcPts val="0"/>
                        </a:spcBef>
                        <a:spcAft>
                          <a:spcPts val="0"/>
                        </a:spcAft>
                        <a:buClr>
                          <a:schemeClr val="dk1"/>
                        </a:buClr>
                        <a:buSzPts val="2400"/>
                        <a:buFont typeface="Calibri"/>
                        <a:buNone/>
                      </a:pPr>
                      <a:r>
                        <a:rPr lang="en-US" sz="2400" u="none" strike="noStrike" cap="none"/>
                        <a:t>Student</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GPA</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Course Failures</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Days Absent</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ODRs</a:t>
                      </a:r>
                      <a:endParaRPr sz="2400" u="none" strike="noStrike" cap="none">
                        <a:latin typeface="Helvetica Neue"/>
                        <a:ea typeface="Helvetica Neue"/>
                        <a:cs typeface="Helvetica Neue"/>
                        <a:sym typeface="Helvetica Neue"/>
                      </a:endParaRPr>
                    </a:p>
                  </a:txBody>
                  <a:tcPr marL="68575" marR="68575" marT="45700" marB="45700"/>
                </a:tc>
                <a:extLst>
                  <a:ext uri="{0D108BD9-81ED-4DB2-BD59-A6C34878D82A}">
                    <a16:rowId xmlns:a16="http://schemas.microsoft.com/office/drawing/2014/main" val="10000"/>
                  </a:ext>
                </a:extLst>
              </a:tr>
              <a:tr h="558675">
                <a:tc>
                  <a:txBody>
                    <a:bodyPr/>
                    <a:lstStyle/>
                    <a:p>
                      <a:pPr marL="0" marR="0" lvl="0" indent="0" algn="l" rtl="0">
                        <a:spcBef>
                          <a:spcPts val="0"/>
                        </a:spcBef>
                        <a:spcAft>
                          <a:spcPts val="0"/>
                        </a:spcAft>
                        <a:buClr>
                          <a:schemeClr val="dk1"/>
                        </a:buClr>
                        <a:buSzPts val="2400"/>
                        <a:buFont typeface="Calibri"/>
                        <a:buNone/>
                      </a:pPr>
                      <a:r>
                        <a:rPr lang="en-US" sz="2400"/>
                        <a:t>Naama</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3.1</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0</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2</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0</a:t>
                      </a:r>
                      <a:endParaRPr sz="2400" u="none" strike="noStrike" cap="none">
                        <a:latin typeface="Helvetica Neue"/>
                        <a:ea typeface="Helvetica Neue"/>
                        <a:cs typeface="Helvetica Neue"/>
                        <a:sym typeface="Helvetica Neue"/>
                      </a:endParaRPr>
                    </a:p>
                  </a:txBody>
                  <a:tcPr marL="68575" marR="68575" marT="45700" marB="45700"/>
                </a:tc>
                <a:extLst>
                  <a:ext uri="{0D108BD9-81ED-4DB2-BD59-A6C34878D82A}">
                    <a16:rowId xmlns:a16="http://schemas.microsoft.com/office/drawing/2014/main" val="10001"/>
                  </a:ext>
                </a:extLst>
              </a:tr>
              <a:tr h="558675">
                <a:tc>
                  <a:txBody>
                    <a:bodyPr/>
                    <a:lstStyle/>
                    <a:p>
                      <a:pPr marL="0" marR="0" lvl="0" indent="0" algn="l" rtl="0">
                        <a:spcBef>
                          <a:spcPts val="0"/>
                        </a:spcBef>
                        <a:spcAft>
                          <a:spcPts val="0"/>
                        </a:spcAft>
                        <a:buClr>
                          <a:schemeClr val="dk1"/>
                        </a:buClr>
                        <a:buSzPts val="2400"/>
                        <a:buFont typeface="Calibri"/>
                        <a:buNone/>
                      </a:pPr>
                      <a:r>
                        <a:rPr lang="en-US" sz="2400"/>
                        <a:t>Tyree</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4.1</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0</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0</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0</a:t>
                      </a:r>
                      <a:endParaRPr sz="2400" u="none" strike="noStrike" cap="none">
                        <a:latin typeface="Helvetica Neue"/>
                        <a:ea typeface="Helvetica Neue"/>
                        <a:cs typeface="Helvetica Neue"/>
                        <a:sym typeface="Helvetica Neue"/>
                      </a:endParaRPr>
                    </a:p>
                  </a:txBody>
                  <a:tcPr marL="68575" marR="68575" marT="45700" marB="45700"/>
                </a:tc>
                <a:extLst>
                  <a:ext uri="{0D108BD9-81ED-4DB2-BD59-A6C34878D82A}">
                    <a16:rowId xmlns:a16="http://schemas.microsoft.com/office/drawing/2014/main" val="10002"/>
                  </a:ext>
                </a:extLst>
              </a:tr>
              <a:tr h="558675">
                <a:tc>
                  <a:txBody>
                    <a:bodyPr/>
                    <a:lstStyle/>
                    <a:p>
                      <a:pPr marL="0" marR="0" lvl="0" indent="0" algn="l" rtl="0">
                        <a:spcBef>
                          <a:spcPts val="0"/>
                        </a:spcBef>
                        <a:spcAft>
                          <a:spcPts val="0"/>
                        </a:spcAft>
                        <a:buClr>
                          <a:schemeClr val="dk1"/>
                        </a:buClr>
                        <a:buSzPts val="2400"/>
                        <a:buFont typeface="Calibri"/>
                        <a:buNone/>
                      </a:pPr>
                      <a:r>
                        <a:rPr lang="en-US" sz="2400"/>
                        <a:t>Cole</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2.8</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1</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0</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1</a:t>
                      </a:r>
                      <a:endParaRPr sz="2400" u="none" strike="noStrike" cap="none">
                        <a:latin typeface="Helvetica Neue"/>
                        <a:ea typeface="Helvetica Neue"/>
                        <a:cs typeface="Helvetica Neue"/>
                        <a:sym typeface="Helvetica Neue"/>
                      </a:endParaRPr>
                    </a:p>
                  </a:txBody>
                  <a:tcPr marL="68575" marR="68575" marT="45700" marB="45700"/>
                </a:tc>
                <a:extLst>
                  <a:ext uri="{0D108BD9-81ED-4DB2-BD59-A6C34878D82A}">
                    <a16:rowId xmlns:a16="http://schemas.microsoft.com/office/drawing/2014/main" val="10003"/>
                  </a:ext>
                </a:extLst>
              </a:tr>
              <a:tr h="558675">
                <a:tc>
                  <a:txBody>
                    <a:bodyPr/>
                    <a:lstStyle/>
                    <a:p>
                      <a:pPr marL="0" marR="0" lvl="0" indent="0" algn="l" rtl="0">
                        <a:spcBef>
                          <a:spcPts val="0"/>
                        </a:spcBef>
                        <a:spcAft>
                          <a:spcPts val="0"/>
                        </a:spcAft>
                        <a:buClr>
                          <a:schemeClr val="dk1"/>
                        </a:buClr>
                        <a:buSzPts val="2400"/>
                        <a:buFont typeface="Calibri"/>
                        <a:buNone/>
                      </a:pPr>
                      <a:r>
                        <a:rPr lang="en-US" sz="2400"/>
                        <a:t>Kyra</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1.4</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3</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11</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12</a:t>
                      </a:r>
                      <a:endParaRPr sz="2400" u="none" strike="noStrike" cap="none">
                        <a:latin typeface="Helvetica Neue"/>
                        <a:ea typeface="Helvetica Neue"/>
                        <a:cs typeface="Helvetica Neue"/>
                        <a:sym typeface="Helvetica Neue"/>
                      </a:endParaRPr>
                    </a:p>
                  </a:txBody>
                  <a:tcPr marL="68575" marR="68575" marT="45700" marB="45700"/>
                </a:tc>
                <a:extLst>
                  <a:ext uri="{0D108BD9-81ED-4DB2-BD59-A6C34878D82A}">
                    <a16:rowId xmlns:a16="http://schemas.microsoft.com/office/drawing/2014/main" val="10004"/>
                  </a:ext>
                </a:extLst>
              </a:tr>
              <a:tr h="558675">
                <a:tc>
                  <a:txBody>
                    <a:bodyPr/>
                    <a:lstStyle/>
                    <a:p>
                      <a:pPr marL="0" marR="0" lvl="0" indent="0" algn="l" rtl="0">
                        <a:spcBef>
                          <a:spcPts val="0"/>
                        </a:spcBef>
                        <a:spcAft>
                          <a:spcPts val="0"/>
                        </a:spcAft>
                        <a:buClr>
                          <a:schemeClr val="dk1"/>
                        </a:buClr>
                        <a:buSzPts val="2400"/>
                        <a:buFont typeface="Calibri"/>
                        <a:buNone/>
                      </a:pPr>
                      <a:r>
                        <a:rPr lang="en-US" sz="2400"/>
                        <a:t>Xochitl</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3.5</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0</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3</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0</a:t>
                      </a:r>
                      <a:endParaRPr sz="2400" u="none" strike="noStrike" cap="none">
                        <a:latin typeface="Helvetica Neue"/>
                        <a:ea typeface="Helvetica Neue"/>
                        <a:cs typeface="Helvetica Neue"/>
                        <a:sym typeface="Helvetica Neue"/>
                      </a:endParaRPr>
                    </a:p>
                  </a:txBody>
                  <a:tcPr marL="68575" marR="68575" marT="45700" marB="45700"/>
                </a:tc>
                <a:extLst>
                  <a:ext uri="{0D108BD9-81ED-4DB2-BD59-A6C34878D82A}">
                    <a16:rowId xmlns:a16="http://schemas.microsoft.com/office/drawing/2014/main" val="10005"/>
                  </a:ext>
                </a:extLst>
              </a:tr>
              <a:tr h="558675">
                <a:tc>
                  <a:txBody>
                    <a:bodyPr/>
                    <a:lstStyle/>
                    <a:p>
                      <a:pPr marL="0" marR="0" lvl="0" indent="0" algn="l" rtl="0">
                        <a:spcBef>
                          <a:spcPts val="0"/>
                        </a:spcBef>
                        <a:spcAft>
                          <a:spcPts val="0"/>
                        </a:spcAft>
                        <a:buClr>
                          <a:schemeClr val="dk1"/>
                        </a:buClr>
                        <a:buSzPts val="2400"/>
                        <a:buFont typeface="Calibri"/>
                        <a:buNone/>
                      </a:pPr>
                      <a:r>
                        <a:rPr lang="en-US" sz="2400"/>
                        <a:t>Jaxon</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1.9</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1</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5</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7</a:t>
                      </a:r>
                      <a:endParaRPr sz="2400" u="none" strike="noStrike" cap="none">
                        <a:latin typeface="Helvetica Neue"/>
                        <a:ea typeface="Helvetica Neue"/>
                        <a:cs typeface="Helvetica Neue"/>
                        <a:sym typeface="Helvetica Neue"/>
                      </a:endParaRPr>
                    </a:p>
                  </a:txBody>
                  <a:tcPr marL="68575" marR="68575" marT="45700" marB="45700"/>
                </a:tc>
                <a:extLst>
                  <a:ext uri="{0D108BD9-81ED-4DB2-BD59-A6C34878D82A}">
                    <a16:rowId xmlns:a16="http://schemas.microsoft.com/office/drawing/2014/main" val="10006"/>
                  </a:ext>
                </a:extLst>
              </a:tr>
            </a:tbl>
          </a:graphicData>
        </a:graphic>
      </p:graphicFrame>
      <p:sp>
        <p:nvSpPr>
          <p:cNvPr id="482" name="Google Shape;482;p30"/>
          <p:cNvSpPr txBox="1"/>
          <p:nvPr/>
        </p:nvSpPr>
        <p:spPr>
          <a:xfrm>
            <a:off x="9718550" y="2603850"/>
            <a:ext cx="204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latin typeface="Calibri"/>
                <a:ea typeface="Calibri"/>
                <a:cs typeface="Calibri"/>
                <a:sym typeface="Calibri"/>
                <a:hlinkClick r:id="rId3"/>
              </a:rPr>
              <a:t>EST Data Points Sample</a:t>
            </a:r>
            <a:endParaRPr>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31"/>
          <p:cNvSpPr txBox="1">
            <a:spLocks noGrp="1"/>
          </p:cNvSpPr>
          <p:nvPr>
            <p:ph type="title"/>
          </p:nvPr>
        </p:nvSpPr>
        <p:spPr>
          <a:xfrm>
            <a:off x="838200" y="365125"/>
            <a:ext cx="10515600" cy="985500"/>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600"/>
              </a:buClr>
              <a:buSzPts val="4400"/>
              <a:buFont typeface="Calibri"/>
              <a:buNone/>
            </a:pPr>
            <a:r>
              <a:rPr lang="en-US" sz="4000"/>
              <a:t>Tracking Positive Behavior Expectations</a:t>
            </a:r>
            <a:endParaRPr sz="4000"/>
          </a:p>
        </p:txBody>
      </p:sp>
      <p:sp>
        <p:nvSpPr>
          <p:cNvPr id="489" name="Google Shape;48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graphicFrame>
        <p:nvGraphicFramePr>
          <p:cNvPr id="490" name="Google Shape;490;p31"/>
          <p:cNvGraphicFramePr/>
          <p:nvPr/>
        </p:nvGraphicFramePr>
        <p:xfrm>
          <a:off x="1358536" y="1476103"/>
          <a:ext cx="3000000" cy="3000000"/>
        </p:xfrm>
        <a:graphic>
          <a:graphicData uri="http://schemas.openxmlformats.org/drawingml/2006/table">
            <a:tbl>
              <a:tblPr firstRow="1" bandRow="1">
                <a:noFill/>
                <a:tableStyleId>{A3F5DF2D-AEE0-483E-B68D-95E6C410CEC8}</a:tableStyleId>
              </a:tblPr>
              <a:tblGrid>
                <a:gridCol w="1393625">
                  <a:extLst>
                    <a:ext uri="{9D8B030D-6E8A-4147-A177-3AD203B41FA5}">
                      <a16:colId xmlns:a16="http://schemas.microsoft.com/office/drawing/2014/main" val="20000"/>
                    </a:ext>
                  </a:extLst>
                </a:gridCol>
                <a:gridCol w="1104050">
                  <a:extLst>
                    <a:ext uri="{9D8B030D-6E8A-4147-A177-3AD203B41FA5}">
                      <a16:colId xmlns:a16="http://schemas.microsoft.com/office/drawing/2014/main" val="20001"/>
                    </a:ext>
                  </a:extLst>
                </a:gridCol>
                <a:gridCol w="2250275">
                  <a:extLst>
                    <a:ext uri="{9D8B030D-6E8A-4147-A177-3AD203B41FA5}">
                      <a16:colId xmlns:a16="http://schemas.microsoft.com/office/drawing/2014/main" val="20002"/>
                    </a:ext>
                  </a:extLst>
                </a:gridCol>
                <a:gridCol w="2250275">
                  <a:extLst>
                    <a:ext uri="{9D8B030D-6E8A-4147-A177-3AD203B41FA5}">
                      <a16:colId xmlns:a16="http://schemas.microsoft.com/office/drawing/2014/main" val="20003"/>
                    </a:ext>
                  </a:extLst>
                </a:gridCol>
                <a:gridCol w="2250275">
                  <a:extLst>
                    <a:ext uri="{9D8B030D-6E8A-4147-A177-3AD203B41FA5}">
                      <a16:colId xmlns:a16="http://schemas.microsoft.com/office/drawing/2014/main" val="20004"/>
                    </a:ext>
                  </a:extLst>
                </a:gridCol>
              </a:tblGrid>
              <a:tr h="1082525">
                <a:tc>
                  <a:txBody>
                    <a:bodyPr/>
                    <a:lstStyle/>
                    <a:p>
                      <a:pPr marL="0" marR="0" lvl="0" indent="0" algn="ctr" rtl="0">
                        <a:spcBef>
                          <a:spcPts val="0"/>
                        </a:spcBef>
                        <a:spcAft>
                          <a:spcPts val="0"/>
                        </a:spcAft>
                        <a:buClr>
                          <a:schemeClr val="dk1"/>
                        </a:buClr>
                        <a:buSzPts val="2400"/>
                        <a:buFont typeface="Calibri"/>
                        <a:buNone/>
                      </a:pPr>
                      <a:r>
                        <a:rPr lang="en-US" sz="2400" u="none" strike="noStrike" cap="none"/>
                        <a:t>Student</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ODRs</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Be Safe</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Be Kind</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Be Responsible</a:t>
                      </a:r>
                      <a:endParaRPr sz="2400" u="none" strike="noStrike" cap="none">
                        <a:latin typeface="Helvetica Neue"/>
                        <a:ea typeface="Helvetica Neue"/>
                        <a:cs typeface="Helvetica Neue"/>
                        <a:sym typeface="Helvetica Neue"/>
                      </a:endParaRPr>
                    </a:p>
                  </a:txBody>
                  <a:tcPr marL="68575" marR="68575" marT="45725" marB="45725"/>
                </a:tc>
                <a:extLst>
                  <a:ext uri="{0D108BD9-81ED-4DB2-BD59-A6C34878D82A}">
                    <a16:rowId xmlns:a16="http://schemas.microsoft.com/office/drawing/2014/main" val="10000"/>
                  </a:ext>
                </a:extLst>
              </a:tr>
              <a:tr h="601400">
                <a:tc>
                  <a:txBody>
                    <a:bodyPr/>
                    <a:lstStyle/>
                    <a:p>
                      <a:pPr marL="0" marR="0" lvl="0" indent="0" algn="l" rtl="0">
                        <a:spcBef>
                          <a:spcPts val="0"/>
                        </a:spcBef>
                        <a:spcAft>
                          <a:spcPts val="0"/>
                        </a:spcAft>
                        <a:buClr>
                          <a:schemeClr val="dk1"/>
                        </a:buClr>
                        <a:buSzPts val="2400"/>
                        <a:buFont typeface="Calibri"/>
                        <a:buNone/>
                      </a:pPr>
                      <a:r>
                        <a:rPr lang="en-US" sz="2400"/>
                        <a:t>Naama</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0</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3</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3</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2</a:t>
                      </a:r>
                      <a:endParaRPr sz="2400" u="none" strike="noStrike" cap="none">
                        <a:latin typeface="Helvetica Neue"/>
                        <a:ea typeface="Helvetica Neue"/>
                        <a:cs typeface="Helvetica Neue"/>
                        <a:sym typeface="Helvetica Neue"/>
                      </a:endParaRPr>
                    </a:p>
                  </a:txBody>
                  <a:tcPr marL="68575" marR="68575" marT="45725" marB="45725"/>
                </a:tc>
                <a:extLst>
                  <a:ext uri="{0D108BD9-81ED-4DB2-BD59-A6C34878D82A}">
                    <a16:rowId xmlns:a16="http://schemas.microsoft.com/office/drawing/2014/main" val="10001"/>
                  </a:ext>
                </a:extLst>
              </a:tr>
              <a:tr h="665325">
                <a:tc>
                  <a:txBody>
                    <a:bodyPr/>
                    <a:lstStyle/>
                    <a:p>
                      <a:pPr marL="0" marR="0" lvl="0" indent="0" algn="l" rtl="0">
                        <a:spcBef>
                          <a:spcPts val="0"/>
                        </a:spcBef>
                        <a:spcAft>
                          <a:spcPts val="0"/>
                        </a:spcAft>
                        <a:buClr>
                          <a:schemeClr val="dk1"/>
                        </a:buClr>
                        <a:buSzPts val="2400"/>
                        <a:buFont typeface="Calibri"/>
                        <a:buNone/>
                      </a:pPr>
                      <a:r>
                        <a:rPr lang="en-US" sz="2400"/>
                        <a:t>Tyree</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0</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3</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2</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3</a:t>
                      </a:r>
                      <a:endParaRPr sz="2400" u="none" strike="noStrike" cap="none">
                        <a:latin typeface="Helvetica Neue"/>
                        <a:ea typeface="Helvetica Neue"/>
                        <a:cs typeface="Helvetica Neue"/>
                        <a:sym typeface="Helvetica Neue"/>
                      </a:endParaRPr>
                    </a:p>
                  </a:txBody>
                  <a:tcPr marL="68575" marR="68575" marT="45725" marB="45725"/>
                </a:tc>
                <a:extLst>
                  <a:ext uri="{0D108BD9-81ED-4DB2-BD59-A6C34878D82A}">
                    <a16:rowId xmlns:a16="http://schemas.microsoft.com/office/drawing/2014/main" val="10002"/>
                  </a:ext>
                </a:extLst>
              </a:tr>
              <a:tr h="601400">
                <a:tc>
                  <a:txBody>
                    <a:bodyPr/>
                    <a:lstStyle/>
                    <a:p>
                      <a:pPr marL="0" marR="0" lvl="0" indent="0" algn="l" rtl="0">
                        <a:spcBef>
                          <a:spcPts val="0"/>
                        </a:spcBef>
                        <a:spcAft>
                          <a:spcPts val="0"/>
                        </a:spcAft>
                        <a:buClr>
                          <a:schemeClr val="dk1"/>
                        </a:buClr>
                        <a:buSzPts val="2400"/>
                        <a:buFont typeface="Calibri"/>
                        <a:buNone/>
                      </a:pPr>
                      <a:r>
                        <a:rPr lang="en-US" sz="2400"/>
                        <a:t>Cole</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1</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3</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3</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3</a:t>
                      </a:r>
                      <a:endParaRPr sz="2400" u="none" strike="noStrike" cap="none">
                        <a:latin typeface="Helvetica Neue"/>
                        <a:ea typeface="Helvetica Neue"/>
                        <a:cs typeface="Helvetica Neue"/>
                        <a:sym typeface="Helvetica Neue"/>
                      </a:endParaRPr>
                    </a:p>
                  </a:txBody>
                  <a:tcPr marL="68575" marR="68575" marT="45725" marB="45725"/>
                </a:tc>
                <a:extLst>
                  <a:ext uri="{0D108BD9-81ED-4DB2-BD59-A6C34878D82A}">
                    <a16:rowId xmlns:a16="http://schemas.microsoft.com/office/drawing/2014/main" val="10003"/>
                  </a:ext>
                </a:extLst>
              </a:tr>
              <a:tr h="601400">
                <a:tc>
                  <a:txBody>
                    <a:bodyPr/>
                    <a:lstStyle/>
                    <a:p>
                      <a:pPr marL="0" marR="0" lvl="0" indent="0" algn="l" rtl="0">
                        <a:spcBef>
                          <a:spcPts val="0"/>
                        </a:spcBef>
                        <a:spcAft>
                          <a:spcPts val="0"/>
                        </a:spcAft>
                        <a:buClr>
                          <a:schemeClr val="dk1"/>
                        </a:buClr>
                        <a:buSzPts val="2400"/>
                        <a:buFont typeface="Calibri"/>
                        <a:buNone/>
                      </a:pPr>
                      <a:r>
                        <a:rPr lang="en-US" sz="2400"/>
                        <a:t>Kyra</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12</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1</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3</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2</a:t>
                      </a:r>
                      <a:endParaRPr sz="2400" u="none" strike="noStrike" cap="none">
                        <a:latin typeface="Helvetica Neue"/>
                        <a:ea typeface="Helvetica Neue"/>
                        <a:cs typeface="Helvetica Neue"/>
                        <a:sym typeface="Helvetica Neue"/>
                      </a:endParaRPr>
                    </a:p>
                  </a:txBody>
                  <a:tcPr marL="68575" marR="68575" marT="45725" marB="45725"/>
                </a:tc>
                <a:extLst>
                  <a:ext uri="{0D108BD9-81ED-4DB2-BD59-A6C34878D82A}">
                    <a16:rowId xmlns:a16="http://schemas.microsoft.com/office/drawing/2014/main" val="10004"/>
                  </a:ext>
                </a:extLst>
              </a:tr>
              <a:tr h="601400">
                <a:tc>
                  <a:txBody>
                    <a:bodyPr/>
                    <a:lstStyle/>
                    <a:p>
                      <a:pPr marL="0" marR="0" lvl="0" indent="0" algn="l" rtl="0">
                        <a:spcBef>
                          <a:spcPts val="0"/>
                        </a:spcBef>
                        <a:spcAft>
                          <a:spcPts val="0"/>
                        </a:spcAft>
                        <a:buClr>
                          <a:schemeClr val="dk1"/>
                        </a:buClr>
                        <a:buSzPts val="2400"/>
                        <a:buFont typeface="Calibri"/>
                        <a:buNone/>
                      </a:pPr>
                      <a:r>
                        <a:rPr lang="en-US" sz="2400"/>
                        <a:t>Xochitl</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0</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3</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2</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3</a:t>
                      </a:r>
                      <a:endParaRPr sz="2400" u="none" strike="noStrike" cap="none">
                        <a:latin typeface="Helvetica Neue"/>
                        <a:ea typeface="Helvetica Neue"/>
                        <a:cs typeface="Helvetica Neue"/>
                        <a:sym typeface="Helvetica Neue"/>
                      </a:endParaRPr>
                    </a:p>
                  </a:txBody>
                  <a:tcPr marL="68575" marR="68575" marT="45725" marB="45725"/>
                </a:tc>
                <a:extLst>
                  <a:ext uri="{0D108BD9-81ED-4DB2-BD59-A6C34878D82A}">
                    <a16:rowId xmlns:a16="http://schemas.microsoft.com/office/drawing/2014/main" val="10005"/>
                  </a:ext>
                </a:extLst>
              </a:tr>
              <a:tr h="601400">
                <a:tc>
                  <a:txBody>
                    <a:bodyPr/>
                    <a:lstStyle/>
                    <a:p>
                      <a:pPr marL="0" marR="0" lvl="0" indent="0" algn="l" rtl="0">
                        <a:spcBef>
                          <a:spcPts val="0"/>
                        </a:spcBef>
                        <a:spcAft>
                          <a:spcPts val="0"/>
                        </a:spcAft>
                        <a:buClr>
                          <a:schemeClr val="dk1"/>
                        </a:buClr>
                        <a:buSzPts val="2400"/>
                        <a:buFont typeface="Calibri"/>
                        <a:buNone/>
                      </a:pPr>
                      <a:r>
                        <a:rPr lang="en-US" sz="2400"/>
                        <a:t>Jaxon</a:t>
                      </a:r>
                      <a:endParaRPr sz="2400" u="none" strike="noStrike" cap="none">
                        <a:latin typeface="Helvetica Neue"/>
                        <a:ea typeface="Helvetica Neue"/>
                        <a:cs typeface="Helvetica Neue"/>
                        <a:sym typeface="Helvetica Neue"/>
                      </a:endParaRPr>
                    </a:p>
                  </a:txBody>
                  <a:tcPr marL="68575" marR="68575" marT="45700" marB="45700"/>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7</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2</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3</a:t>
                      </a:r>
                      <a:endParaRPr sz="2400" u="none" strike="noStrike" cap="none">
                        <a:latin typeface="Helvetica Neue"/>
                        <a:ea typeface="Helvetica Neue"/>
                        <a:cs typeface="Helvetica Neue"/>
                        <a:sym typeface="Helvetica Neue"/>
                      </a:endParaRPr>
                    </a:p>
                  </a:txBody>
                  <a:tcPr marL="68575" marR="68575" marT="45725" marB="45725"/>
                </a:tc>
                <a:tc>
                  <a:txBody>
                    <a:bodyPr/>
                    <a:lstStyle/>
                    <a:p>
                      <a:pPr marL="0" marR="0" lvl="0" indent="0" algn="ctr" rtl="0">
                        <a:spcBef>
                          <a:spcPts val="0"/>
                        </a:spcBef>
                        <a:spcAft>
                          <a:spcPts val="0"/>
                        </a:spcAft>
                        <a:buClr>
                          <a:schemeClr val="dk1"/>
                        </a:buClr>
                        <a:buSzPts val="2400"/>
                        <a:buFont typeface="Calibri"/>
                        <a:buNone/>
                      </a:pPr>
                      <a:r>
                        <a:rPr lang="en-US" sz="2400" u="none" strike="noStrike" cap="none"/>
                        <a:t>1</a:t>
                      </a:r>
                      <a:endParaRPr sz="2400" u="none" strike="noStrike" cap="none">
                        <a:latin typeface="Helvetica Neue"/>
                        <a:ea typeface="Helvetica Neue"/>
                        <a:cs typeface="Helvetica Neue"/>
                        <a:sym typeface="Helvetica Neue"/>
                      </a:endParaRPr>
                    </a:p>
                  </a:txBody>
                  <a:tcPr marL="68575" marR="68575"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17"/>
          <p:cNvSpPr txBox="1">
            <a:spLocks noGrp="1"/>
          </p:cNvSpPr>
          <p:nvPr>
            <p:ph type="title"/>
          </p:nvPr>
        </p:nvSpPr>
        <p:spPr>
          <a:xfrm>
            <a:off x="415600" y="282311"/>
            <a:ext cx="11360800" cy="763600"/>
          </a:xfrm>
          <a:prstGeom prst="rect">
            <a:avLst/>
          </a:prstGeom>
          <a:solidFill>
            <a:srgbClr val="D9D2E9"/>
          </a:solid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385623"/>
              </a:buClr>
              <a:buSzPts val="3111"/>
              <a:buFont typeface="Calibri"/>
              <a:buNone/>
            </a:pPr>
            <a:r>
              <a:rPr lang="en-US" sz="4000">
                <a:latin typeface="Calibri"/>
                <a:ea typeface="Calibri"/>
                <a:cs typeface="Calibri"/>
                <a:sym typeface="Calibri"/>
              </a:rPr>
              <a:t>Targeted Inventory</a:t>
            </a:r>
            <a:endParaRPr sz="4000">
              <a:latin typeface="Calibri"/>
              <a:ea typeface="Calibri"/>
              <a:cs typeface="Calibri"/>
              <a:sym typeface="Calibri"/>
            </a:endParaRPr>
          </a:p>
        </p:txBody>
      </p:sp>
      <p:sp>
        <p:nvSpPr>
          <p:cNvPr id="496" name="Google Shape;496;p17"/>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90000"/>
              </a:lnSpc>
              <a:spcBef>
                <a:spcPts val="0"/>
              </a:spcBef>
              <a:spcAft>
                <a:spcPts val="1600"/>
              </a:spcAft>
              <a:buClr>
                <a:schemeClr val="dk1"/>
              </a:buClr>
              <a:buSzPts val="1800"/>
              <a:buNone/>
            </a:pPr>
            <a:endParaRPr/>
          </a:p>
        </p:txBody>
      </p:sp>
      <p:sp>
        <p:nvSpPr>
          <p:cNvPr id="497" name="Google Shape;497;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888888"/>
              </a:buClr>
              <a:buSzPts val="1200"/>
              <a:buFont typeface="Calibri"/>
              <a:buNone/>
            </a:pPr>
            <a:fld id="{00000000-1234-1234-1234-123412341234}" type="slidenum">
              <a:rPr lang="en-US"/>
              <a:t>35</a:t>
            </a:fld>
            <a:endParaRPr/>
          </a:p>
        </p:txBody>
      </p:sp>
      <p:pic>
        <p:nvPicPr>
          <p:cNvPr id="498" name="Google Shape;498;p17"/>
          <p:cNvPicPr preferRelativeResize="0"/>
          <p:nvPr/>
        </p:nvPicPr>
        <p:blipFill rotWithShape="1">
          <a:blip r:embed="rId3">
            <a:alphaModFix/>
          </a:blip>
          <a:srcRect t="15289"/>
          <a:stretch/>
        </p:blipFill>
        <p:spPr>
          <a:xfrm>
            <a:off x="1" y="1048512"/>
            <a:ext cx="12191967" cy="580952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18"/>
          <p:cNvPicPr preferRelativeResize="0"/>
          <p:nvPr/>
        </p:nvPicPr>
        <p:blipFill rotWithShape="1">
          <a:blip r:embed="rId3">
            <a:alphaModFix/>
          </a:blip>
          <a:srcRect t="11835"/>
          <a:stretch/>
        </p:blipFill>
        <p:spPr>
          <a:xfrm>
            <a:off x="1" y="890016"/>
            <a:ext cx="12033967" cy="5967984"/>
          </a:xfrm>
          <a:prstGeom prst="rect">
            <a:avLst/>
          </a:prstGeom>
          <a:noFill/>
          <a:ln>
            <a:noFill/>
          </a:ln>
        </p:spPr>
      </p:pic>
      <p:sp>
        <p:nvSpPr>
          <p:cNvPr id="504" name="Google Shape;504;p18"/>
          <p:cNvSpPr txBox="1"/>
          <p:nvPr/>
        </p:nvSpPr>
        <p:spPr>
          <a:xfrm>
            <a:off x="336583" y="126416"/>
            <a:ext cx="11360800" cy="763600"/>
          </a:xfrm>
          <a:prstGeom prst="rect">
            <a:avLst/>
          </a:prstGeom>
          <a:solidFill>
            <a:srgbClr val="D9D2E9"/>
          </a:solid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rgbClr val="385623"/>
              </a:buClr>
              <a:buSzPts val="4400"/>
              <a:buFont typeface="Calibri"/>
              <a:buNone/>
            </a:pPr>
            <a:r>
              <a:rPr lang="en-US" sz="4000">
                <a:solidFill>
                  <a:schemeClr val="dk1"/>
                </a:solidFill>
                <a:latin typeface="Calibri"/>
                <a:ea typeface="Calibri"/>
                <a:cs typeface="Calibri"/>
                <a:sym typeface="Calibri"/>
              </a:rPr>
              <a:t>Targeted Inventory</a:t>
            </a:r>
            <a:endParaRPr sz="4000">
              <a:solidFill>
                <a:schemeClr val="dk1"/>
              </a:solidFill>
              <a:latin typeface="Calibri"/>
              <a:ea typeface="Calibri"/>
              <a:cs typeface="Calibri"/>
              <a:sym typeface="Calibri"/>
            </a:endParaRPr>
          </a:p>
        </p:txBody>
      </p:sp>
      <p:sp>
        <p:nvSpPr>
          <p:cNvPr id="505" name="Google Shape;50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gdf8a52cb7d_0_416" descr="C:\Users\NicoleM\AppData\Local\Microsoft\Windows\Temporary Internet Files\Content.IE5\RUXV9F1R\MC900441701[1].png"/>
          <p:cNvPicPr preferRelativeResize="0">
            <a:picLocks noGrp="1"/>
          </p:cNvPicPr>
          <p:nvPr>
            <p:ph type="body" idx="1"/>
          </p:nvPr>
        </p:nvPicPr>
        <p:blipFill rotWithShape="1">
          <a:blip r:embed="rId3">
            <a:alphaModFix/>
          </a:blip>
          <a:srcRect/>
          <a:stretch/>
        </p:blipFill>
        <p:spPr>
          <a:xfrm>
            <a:off x="7237750" y="1487894"/>
            <a:ext cx="3657600" cy="3657600"/>
          </a:xfrm>
          <a:prstGeom prst="rect">
            <a:avLst/>
          </a:prstGeom>
          <a:noFill/>
          <a:ln>
            <a:noFill/>
          </a:ln>
        </p:spPr>
      </p:pic>
      <p:sp>
        <p:nvSpPr>
          <p:cNvPr id="512" name="Google Shape;512;gdf8a52cb7d_0_4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
        <p:nvSpPr>
          <p:cNvPr id="513" name="Google Shape;513;gdf8a52cb7d_0_416"/>
          <p:cNvSpPr txBox="1"/>
          <p:nvPr/>
        </p:nvSpPr>
        <p:spPr>
          <a:xfrm>
            <a:off x="1198825" y="1972325"/>
            <a:ext cx="5561400" cy="3355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endParaRPr sz="1400" b="1">
              <a:solidFill>
                <a:schemeClr val="dk1"/>
              </a:solidFill>
              <a:latin typeface="Calibri"/>
              <a:ea typeface="Calibri"/>
              <a:cs typeface="Calibri"/>
              <a:sym typeface="Calibri"/>
            </a:endParaRPr>
          </a:p>
          <a:p>
            <a:pPr marL="457200" marR="0" lvl="0" indent="-4064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What are they?</a:t>
            </a:r>
            <a:r>
              <a:rPr lang="en-US" sz="2800" b="1">
                <a:solidFill>
                  <a:schemeClr val="dk1"/>
                </a:solidFill>
                <a:latin typeface="Calibri"/>
                <a:ea typeface="Calibri"/>
                <a:cs typeface="Calibri"/>
                <a:sym typeface="Calibri"/>
              </a:rPr>
              <a:t> </a:t>
            </a:r>
            <a:endParaRPr sz="2800" b="1">
              <a:solidFill>
                <a:schemeClr val="dk1"/>
              </a:solidFill>
              <a:latin typeface="Calibri"/>
              <a:ea typeface="Calibri"/>
              <a:cs typeface="Calibri"/>
              <a:sym typeface="Calibri"/>
            </a:endParaRPr>
          </a:p>
          <a:p>
            <a:pPr marL="457200" marR="0" lvl="0" indent="0" algn="l" rtl="0">
              <a:spcBef>
                <a:spcPts val="0"/>
              </a:spcBef>
              <a:spcAft>
                <a:spcPts val="0"/>
              </a:spcAft>
              <a:buNone/>
            </a:pPr>
            <a:endParaRPr sz="2800" b="1">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When would you consider targeted supports?</a:t>
            </a:r>
            <a:endParaRPr sz="2800">
              <a:solidFill>
                <a:schemeClr val="dk1"/>
              </a:solidFill>
              <a:latin typeface="Calibri"/>
              <a:ea typeface="Calibri"/>
              <a:cs typeface="Calibri"/>
              <a:sym typeface="Calibri"/>
            </a:endParaRPr>
          </a:p>
          <a:p>
            <a:pPr marL="457200" lvl="0" indent="0" algn="l" rtl="0">
              <a:spcBef>
                <a:spcPts val="0"/>
              </a:spcBef>
              <a:spcAft>
                <a:spcPts val="0"/>
              </a:spcAft>
              <a:buNone/>
            </a:pPr>
            <a:endParaRPr sz="2800">
              <a:solidFill>
                <a:schemeClr val="dk1"/>
              </a:solidFill>
              <a:latin typeface="Calibri"/>
              <a:ea typeface="Calibri"/>
              <a:cs typeface="Calibri"/>
              <a:sym typeface="Calibri"/>
            </a:endParaRPr>
          </a:p>
          <a:p>
            <a:pPr marL="457200" marR="0" lvl="0" indent="-406400" algn="l" rtl="0">
              <a:spcBef>
                <a:spcPts val="0"/>
              </a:spcBef>
              <a:spcAft>
                <a:spcPts val="0"/>
              </a:spcAft>
              <a:buClr>
                <a:schemeClr val="dk1"/>
              </a:buClr>
              <a:buSzPts val="2800"/>
              <a:buFont typeface="Calibri"/>
              <a:buChar char="●"/>
            </a:pPr>
            <a:r>
              <a:rPr lang="en-US" sz="3000" b="1">
                <a:solidFill>
                  <a:schemeClr val="dk1"/>
                </a:solidFill>
                <a:latin typeface="Calibri"/>
                <a:ea typeface="Calibri"/>
                <a:cs typeface="Calibri"/>
                <a:sym typeface="Calibri"/>
              </a:rPr>
              <a:t>What are the critical features?</a:t>
            </a:r>
            <a:r>
              <a:rPr lang="en-US" sz="2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45720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514" name="Google Shape;514;gdf8a52cb7d_0_416"/>
          <p:cNvSpPr txBox="1">
            <a:spLocks noGrp="1"/>
          </p:cNvSpPr>
          <p:nvPr>
            <p:ph type="title"/>
          </p:nvPr>
        </p:nvSpPr>
        <p:spPr>
          <a:xfrm>
            <a:off x="609600" y="344588"/>
            <a:ext cx="10972800" cy="11433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spcBef>
                <a:spcPts val="0"/>
              </a:spcBef>
              <a:spcAft>
                <a:spcPts val="0"/>
              </a:spcAft>
              <a:buSzPts val="4400"/>
              <a:buNone/>
            </a:pPr>
            <a:br>
              <a:rPr lang="en-US" b="1">
                <a:latin typeface="Cambria"/>
                <a:ea typeface="Cambria"/>
                <a:cs typeface="Cambria"/>
                <a:sym typeface="Cambria"/>
              </a:rPr>
            </a:br>
            <a:endParaRPr b="1">
              <a:latin typeface="Cambria"/>
              <a:ea typeface="Cambria"/>
              <a:cs typeface="Cambria"/>
              <a:sym typeface="Cambria"/>
            </a:endParaRPr>
          </a:p>
          <a:p>
            <a:pPr marL="0" lvl="0" indent="0" algn="l" rtl="0">
              <a:spcBef>
                <a:spcPts val="0"/>
              </a:spcBef>
              <a:spcAft>
                <a:spcPts val="0"/>
              </a:spcAft>
              <a:buSzPts val="4400"/>
              <a:buNone/>
            </a:pPr>
            <a:r>
              <a:rPr lang="en-US"/>
              <a:t>Targeted Interventions</a:t>
            </a:r>
            <a:br>
              <a:rPr lang="en-US" b="1">
                <a:solidFill>
                  <a:srgbClr val="006600"/>
                </a:solidFill>
                <a:latin typeface="Cambria"/>
                <a:ea typeface="Cambria"/>
                <a:cs typeface="Cambria"/>
                <a:sym typeface="Cambria"/>
              </a:rPr>
            </a:br>
            <a:endParaRPr b="1">
              <a:solidFill>
                <a:srgbClr val="006600"/>
              </a:solidFill>
            </a:endParaRPr>
          </a:p>
          <a:p>
            <a:pPr marL="0" lvl="0" indent="0" algn="l" rtl="0">
              <a:lnSpc>
                <a:spcPct val="100000"/>
              </a:lnSpc>
              <a:spcBef>
                <a:spcPts val="0"/>
              </a:spcBef>
              <a:spcAft>
                <a:spcPts val="0"/>
              </a:spcAft>
              <a:buSzPts val="1900"/>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Match to </a:t>
            </a:r>
            <a:r>
              <a:rPr lang="en-US" b="1"/>
              <a:t>function</a:t>
            </a:r>
            <a:endParaRPr/>
          </a:p>
          <a:p>
            <a:pPr marL="228600" lvl="0" indent="-228600" algn="l" rtl="0">
              <a:lnSpc>
                <a:spcPct val="90000"/>
              </a:lnSpc>
              <a:spcBef>
                <a:spcPts val="1000"/>
              </a:spcBef>
              <a:spcAft>
                <a:spcPts val="0"/>
              </a:spcAft>
              <a:buClr>
                <a:schemeClr val="dk1"/>
              </a:buClr>
              <a:buSzPts val="2800"/>
              <a:buChar char="•"/>
            </a:pPr>
            <a:r>
              <a:rPr lang="en-US"/>
              <a:t>Require a </a:t>
            </a:r>
            <a:r>
              <a:rPr lang="en-US" b="1"/>
              <a:t>“request for assistance” process</a:t>
            </a:r>
            <a:endParaRPr/>
          </a:p>
          <a:p>
            <a:pPr marL="228600" lvl="0" indent="-228600" algn="l" rtl="0">
              <a:lnSpc>
                <a:spcPct val="90000"/>
              </a:lnSpc>
              <a:spcBef>
                <a:spcPts val="1000"/>
              </a:spcBef>
              <a:spcAft>
                <a:spcPts val="0"/>
              </a:spcAft>
              <a:buClr>
                <a:schemeClr val="dk1"/>
              </a:buClr>
              <a:buSzPts val="2800"/>
              <a:buChar char="•"/>
            </a:pPr>
            <a:r>
              <a:rPr lang="en-US"/>
              <a:t>Include criteria for </a:t>
            </a:r>
            <a:r>
              <a:rPr lang="en-US" b="1"/>
              <a:t>success</a:t>
            </a:r>
            <a:endParaRPr/>
          </a:p>
          <a:p>
            <a:pPr marL="228600" lvl="0" indent="-228600" algn="l" rtl="0">
              <a:lnSpc>
                <a:spcPct val="90000"/>
              </a:lnSpc>
              <a:spcBef>
                <a:spcPts val="1000"/>
              </a:spcBef>
              <a:spcAft>
                <a:spcPts val="0"/>
              </a:spcAft>
              <a:buClr>
                <a:schemeClr val="dk1"/>
              </a:buClr>
              <a:buSzPts val="2800"/>
              <a:buChar char="•"/>
            </a:pPr>
            <a:r>
              <a:rPr lang="en-US"/>
              <a:t>Are</a:t>
            </a:r>
            <a:r>
              <a:rPr lang="en-US" b="1"/>
              <a:t> voluntary</a:t>
            </a:r>
            <a:endParaRPr/>
          </a:p>
          <a:p>
            <a:pPr marL="228600" lvl="0" indent="-228600" algn="l" rtl="0">
              <a:lnSpc>
                <a:spcPct val="90000"/>
              </a:lnSpc>
              <a:spcBef>
                <a:spcPts val="1000"/>
              </a:spcBef>
              <a:spcAft>
                <a:spcPts val="0"/>
              </a:spcAft>
              <a:buClr>
                <a:schemeClr val="dk1"/>
              </a:buClr>
              <a:buSzPts val="2800"/>
              <a:buChar char="•"/>
            </a:pPr>
            <a:r>
              <a:rPr lang="en-US"/>
              <a:t>Involve </a:t>
            </a:r>
            <a:r>
              <a:rPr lang="en-US" b="1"/>
              <a:t>all adults </a:t>
            </a:r>
            <a:r>
              <a:rPr lang="en-US"/>
              <a:t>in the school</a:t>
            </a:r>
            <a:endParaRPr/>
          </a:p>
          <a:p>
            <a:pPr marL="228600" lvl="0" indent="-50800" algn="l" rtl="0">
              <a:lnSpc>
                <a:spcPct val="90000"/>
              </a:lnSpc>
              <a:spcBef>
                <a:spcPts val="1000"/>
              </a:spcBef>
              <a:spcAft>
                <a:spcPts val="0"/>
              </a:spcAft>
              <a:buClr>
                <a:schemeClr val="dk1"/>
              </a:buClr>
              <a:buSzPts val="2800"/>
              <a:buNone/>
            </a:pPr>
            <a:endParaRPr/>
          </a:p>
        </p:txBody>
      </p:sp>
      <p:sp>
        <p:nvSpPr>
          <p:cNvPr id="520" name="Google Shape;5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
        <p:nvSpPr>
          <p:cNvPr id="521" name="Google Shape;521;p15"/>
          <p:cNvSpPr txBox="1">
            <a:spLocks noGrp="1"/>
          </p:cNvSpPr>
          <p:nvPr>
            <p:ph type="title"/>
          </p:nvPr>
        </p:nvSpPr>
        <p:spPr>
          <a:xfrm>
            <a:off x="609600" y="377438"/>
            <a:ext cx="10972800" cy="11433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spcBef>
                <a:spcPts val="0"/>
              </a:spcBef>
              <a:spcAft>
                <a:spcPts val="0"/>
              </a:spcAft>
              <a:buSzPts val="4400"/>
              <a:buNone/>
            </a:pPr>
            <a:endParaRPr sz="4000">
              <a:solidFill>
                <a:srgbClr val="385623"/>
              </a:solidFill>
            </a:endParaRPr>
          </a:p>
          <a:p>
            <a:pPr marL="0" lvl="0" indent="0" algn="l" rtl="0">
              <a:spcBef>
                <a:spcPts val="0"/>
              </a:spcBef>
              <a:spcAft>
                <a:spcPts val="0"/>
              </a:spcAft>
              <a:buClr>
                <a:srgbClr val="385623"/>
              </a:buClr>
              <a:buSzPts val="4400"/>
              <a:buFont typeface="Calibri"/>
              <a:buNone/>
            </a:pPr>
            <a:r>
              <a:rPr lang="en-US" sz="4000"/>
              <a:t>Critical Features of Targeted Interventions</a:t>
            </a:r>
            <a:endParaRPr sz="4000"/>
          </a:p>
          <a:p>
            <a:pPr marL="0" lvl="0" indent="0" algn="l" rtl="0">
              <a:lnSpc>
                <a:spcPct val="100000"/>
              </a:lnSpc>
              <a:spcBef>
                <a:spcPts val="0"/>
              </a:spcBef>
              <a:spcAft>
                <a:spcPts val="0"/>
              </a:spcAft>
              <a:buSzPts val="1900"/>
              <a:buNone/>
            </a:pPr>
            <a:endParaRPr sz="4000"/>
          </a:p>
        </p:txBody>
      </p:sp>
      <p:sp>
        <p:nvSpPr>
          <p:cNvPr id="522" name="Google Shape;522;p15"/>
          <p:cNvSpPr txBox="1"/>
          <p:nvPr/>
        </p:nvSpPr>
        <p:spPr>
          <a:xfrm>
            <a:off x="1161325" y="5391050"/>
            <a:ext cx="3997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Team Checklist</a:t>
            </a:r>
            <a:endParaRPr sz="18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gdf3b3da724_19_71"/>
          <p:cNvPicPr preferRelativeResize="0"/>
          <p:nvPr/>
        </p:nvPicPr>
        <p:blipFill>
          <a:blip r:embed="rId3">
            <a:alphaModFix/>
          </a:blip>
          <a:stretch>
            <a:fillRect/>
          </a:stretch>
        </p:blipFill>
        <p:spPr>
          <a:xfrm>
            <a:off x="1231433" y="101600"/>
            <a:ext cx="9550399" cy="6654799"/>
          </a:xfrm>
          <a:prstGeom prst="rect">
            <a:avLst/>
          </a:prstGeom>
          <a:noFill/>
          <a:ln>
            <a:noFill/>
          </a:ln>
        </p:spPr>
      </p:pic>
      <p:sp>
        <p:nvSpPr>
          <p:cNvPr id="528" name="Google Shape;528;gdf3b3da724_19_71"/>
          <p:cNvSpPr/>
          <p:nvPr/>
        </p:nvSpPr>
        <p:spPr>
          <a:xfrm>
            <a:off x="9298225" y="896050"/>
            <a:ext cx="1395600" cy="12045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df8a4cf82e_33_133"/>
          <p:cNvSpPr txBox="1">
            <a:spLocks noGrp="1"/>
          </p:cNvSpPr>
          <p:nvPr>
            <p:ph type="title"/>
          </p:nvPr>
        </p:nvSpPr>
        <p:spPr>
          <a:xfrm>
            <a:off x="609600" y="274638"/>
            <a:ext cx="10972800" cy="11433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lnSpc>
                <a:spcPct val="100000"/>
              </a:lnSpc>
              <a:spcBef>
                <a:spcPts val="0"/>
              </a:spcBef>
              <a:spcAft>
                <a:spcPts val="0"/>
              </a:spcAft>
              <a:buSzPts val="1900"/>
              <a:buNone/>
            </a:pPr>
            <a:r>
              <a:rPr lang="en-US"/>
              <a:t>Learning Objective </a:t>
            </a:r>
            <a:endParaRPr/>
          </a:p>
        </p:txBody>
      </p:sp>
      <p:sp>
        <p:nvSpPr>
          <p:cNvPr id="193" name="Google Shape;193;gdf8a4cf82e_33_133"/>
          <p:cNvSpPr txBox="1">
            <a:spLocks noGrp="1"/>
          </p:cNvSpPr>
          <p:nvPr>
            <p:ph type="body" idx="1"/>
          </p:nvPr>
        </p:nvSpPr>
        <p:spPr>
          <a:xfrm>
            <a:off x="609600" y="1697051"/>
            <a:ext cx="10972800" cy="4874400"/>
          </a:xfrm>
          <a:prstGeom prst="rect">
            <a:avLst/>
          </a:prstGeom>
          <a:noFill/>
          <a:ln>
            <a:noFill/>
          </a:ln>
        </p:spPr>
        <p:txBody>
          <a:bodyPr spcFirstLastPara="1" wrap="square" lIns="121900" tIns="60925" rIns="121900" bIns="60925" anchor="t" anchorCtr="0">
            <a:noAutofit/>
          </a:bodyPr>
          <a:lstStyle/>
          <a:p>
            <a:pPr marL="0" lvl="0" indent="0" algn="l" rtl="0">
              <a:lnSpc>
                <a:spcPct val="150000"/>
              </a:lnSpc>
              <a:spcBef>
                <a:spcPts val="0"/>
              </a:spcBef>
              <a:spcAft>
                <a:spcPts val="0"/>
              </a:spcAft>
              <a:buClr>
                <a:schemeClr val="dk1"/>
              </a:buClr>
              <a:buSzPts val="4000"/>
              <a:buNone/>
            </a:pPr>
            <a:r>
              <a:rPr lang="en-US" sz="2800">
                <a:solidFill>
                  <a:schemeClr val="dk1"/>
                </a:solidFill>
              </a:rPr>
              <a:t>Together, you will have: </a:t>
            </a:r>
            <a:endParaRPr sz="2800">
              <a:solidFill>
                <a:schemeClr val="dk1"/>
              </a:solidFill>
            </a:endParaRPr>
          </a:p>
          <a:p>
            <a:pPr marL="609600" lvl="0" indent="-482600" algn="l" rtl="0">
              <a:lnSpc>
                <a:spcPct val="90000"/>
              </a:lnSpc>
              <a:spcBef>
                <a:spcPts val="0"/>
              </a:spcBef>
              <a:spcAft>
                <a:spcPts val="0"/>
              </a:spcAft>
              <a:buSzPts val="2800"/>
              <a:buChar char="●"/>
            </a:pPr>
            <a:r>
              <a:rPr lang="en-US" sz="2800">
                <a:latin typeface="Calibri"/>
                <a:ea typeface="Calibri"/>
                <a:cs typeface="Calibri"/>
                <a:sym typeface="Calibri"/>
              </a:rPr>
              <a:t>Expanded current thinking about student needs and how to meet them equitably;</a:t>
            </a:r>
            <a:endParaRPr sz="2800">
              <a:latin typeface="Calibri"/>
              <a:ea typeface="Calibri"/>
              <a:cs typeface="Calibri"/>
              <a:sym typeface="Calibri"/>
            </a:endParaRPr>
          </a:p>
          <a:p>
            <a:pPr marL="609600" lvl="0" indent="-482600" algn="l" rtl="0">
              <a:lnSpc>
                <a:spcPct val="90000"/>
              </a:lnSpc>
              <a:spcBef>
                <a:spcPts val="1000"/>
              </a:spcBef>
              <a:spcAft>
                <a:spcPts val="0"/>
              </a:spcAft>
              <a:buSzPts val="2800"/>
              <a:buChar char="●"/>
            </a:pPr>
            <a:r>
              <a:rPr lang="en-US" sz="2800">
                <a:latin typeface="Calibri"/>
                <a:ea typeface="Calibri"/>
                <a:cs typeface="Calibri"/>
                <a:sym typeface="Calibri"/>
              </a:rPr>
              <a:t>Strengthened and enhanced your school's inventory of targeted interventions to ensure equitable access;</a:t>
            </a:r>
            <a:endParaRPr sz="2800">
              <a:latin typeface="Calibri"/>
              <a:ea typeface="Calibri"/>
              <a:cs typeface="Calibri"/>
              <a:sym typeface="Calibri"/>
            </a:endParaRPr>
          </a:p>
          <a:p>
            <a:pPr marL="609600" lvl="0" indent="-482600" algn="l" rtl="0">
              <a:lnSpc>
                <a:spcPct val="90000"/>
              </a:lnSpc>
              <a:spcBef>
                <a:spcPts val="1000"/>
              </a:spcBef>
              <a:spcAft>
                <a:spcPts val="0"/>
              </a:spcAft>
              <a:buSzPts val="2800"/>
              <a:buChar char="●"/>
            </a:pPr>
            <a:r>
              <a:rPr lang="en-US" sz="2800">
                <a:latin typeface="Calibri"/>
                <a:ea typeface="Calibri"/>
                <a:cs typeface="Calibri"/>
                <a:sym typeface="Calibri"/>
              </a:rPr>
              <a:t>Identified and used data to monitor progress and make decisions about duration, modification, and fading;</a:t>
            </a:r>
            <a:endParaRPr sz="2800">
              <a:latin typeface="Calibri"/>
              <a:ea typeface="Calibri"/>
              <a:cs typeface="Calibri"/>
              <a:sym typeface="Calibri"/>
            </a:endParaRPr>
          </a:p>
          <a:p>
            <a:pPr marL="609600" lvl="0" indent="-482600" algn="l" rtl="0">
              <a:lnSpc>
                <a:spcPct val="90000"/>
              </a:lnSpc>
              <a:spcBef>
                <a:spcPts val="1000"/>
              </a:spcBef>
              <a:spcAft>
                <a:spcPts val="0"/>
              </a:spcAft>
              <a:buSzPts val="2800"/>
              <a:buChar char="●"/>
            </a:pPr>
            <a:r>
              <a:rPr lang="en-US" sz="2800">
                <a:latin typeface="Calibri"/>
                <a:ea typeface="Calibri"/>
                <a:cs typeface="Calibri"/>
                <a:sym typeface="Calibri"/>
              </a:rPr>
              <a:t>Heard examples from colleagues; and</a:t>
            </a:r>
            <a:endParaRPr sz="2800">
              <a:latin typeface="Calibri"/>
              <a:ea typeface="Calibri"/>
              <a:cs typeface="Calibri"/>
              <a:sym typeface="Calibri"/>
            </a:endParaRPr>
          </a:p>
          <a:p>
            <a:pPr marL="609600" lvl="0" indent="-482600" algn="l" rtl="0">
              <a:lnSpc>
                <a:spcPct val="90000"/>
              </a:lnSpc>
              <a:spcBef>
                <a:spcPts val="1000"/>
              </a:spcBef>
              <a:spcAft>
                <a:spcPts val="0"/>
              </a:spcAft>
              <a:buSzPts val="2800"/>
              <a:buChar char="●"/>
            </a:pPr>
            <a:r>
              <a:rPr lang="en-US" sz="2800">
                <a:latin typeface="Calibri"/>
                <a:ea typeface="Calibri"/>
                <a:cs typeface="Calibri"/>
                <a:sym typeface="Calibri"/>
              </a:rPr>
              <a:t>Planned a process for supporting staff to implement targeted interventions with fidelity</a:t>
            </a:r>
            <a:endParaRPr sz="2800">
              <a:latin typeface="Calibri"/>
              <a:ea typeface="Calibri"/>
              <a:cs typeface="Calibri"/>
              <a:sym typeface="Calibri"/>
            </a:endParaRPr>
          </a:p>
          <a:p>
            <a:pPr marL="609600" lvl="0" indent="0" algn="l" rtl="0">
              <a:lnSpc>
                <a:spcPct val="115000"/>
              </a:lnSpc>
              <a:spcBef>
                <a:spcPts val="80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graphicFrame>
        <p:nvGraphicFramePr>
          <p:cNvPr id="533" name="Google Shape;533;gdf3b3da724_19_8"/>
          <p:cNvGraphicFramePr/>
          <p:nvPr/>
        </p:nvGraphicFramePr>
        <p:xfrm>
          <a:off x="325633" y="1536600"/>
          <a:ext cx="3000000" cy="3000000"/>
        </p:xfrm>
        <a:graphic>
          <a:graphicData uri="http://schemas.openxmlformats.org/drawingml/2006/table">
            <a:tbl>
              <a:tblPr>
                <a:noFill/>
                <a:tableStyleId>{1E7C7262-588A-41DC-9B1F-BF9FE3AFF24E}</a:tableStyleId>
              </a:tblPr>
              <a:tblGrid>
                <a:gridCol w="2455525">
                  <a:extLst>
                    <a:ext uri="{9D8B030D-6E8A-4147-A177-3AD203B41FA5}">
                      <a16:colId xmlns:a16="http://schemas.microsoft.com/office/drawing/2014/main" val="20000"/>
                    </a:ext>
                  </a:extLst>
                </a:gridCol>
                <a:gridCol w="1367300">
                  <a:extLst>
                    <a:ext uri="{9D8B030D-6E8A-4147-A177-3AD203B41FA5}">
                      <a16:colId xmlns:a16="http://schemas.microsoft.com/office/drawing/2014/main" val="20001"/>
                    </a:ext>
                  </a:extLst>
                </a:gridCol>
                <a:gridCol w="1451000">
                  <a:extLst>
                    <a:ext uri="{9D8B030D-6E8A-4147-A177-3AD203B41FA5}">
                      <a16:colId xmlns:a16="http://schemas.microsoft.com/office/drawing/2014/main" val="20002"/>
                    </a:ext>
                  </a:extLst>
                </a:gridCol>
                <a:gridCol w="1395175">
                  <a:extLst>
                    <a:ext uri="{9D8B030D-6E8A-4147-A177-3AD203B41FA5}">
                      <a16:colId xmlns:a16="http://schemas.microsoft.com/office/drawing/2014/main" val="20003"/>
                    </a:ext>
                  </a:extLst>
                </a:gridCol>
                <a:gridCol w="1478900">
                  <a:extLst>
                    <a:ext uri="{9D8B030D-6E8A-4147-A177-3AD203B41FA5}">
                      <a16:colId xmlns:a16="http://schemas.microsoft.com/office/drawing/2014/main" val="20004"/>
                    </a:ext>
                  </a:extLst>
                </a:gridCol>
                <a:gridCol w="1562600">
                  <a:extLst>
                    <a:ext uri="{9D8B030D-6E8A-4147-A177-3AD203B41FA5}">
                      <a16:colId xmlns:a16="http://schemas.microsoft.com/office/drawing/2014/main" val="20005"/>
                    </a:ext>
                  </a:extLst>
                </a:gridCol>
                <a:gridCol w="1841675">
                  <a:extLst>
                    <a:ext uri="{9D8B030D-6E8A-4147-A177-3AD203B41FA5}">
                      <a16:colId xmlns:a16="http://schemas.microsoft.com/office/drawing/2014/main" val="20006"/>
                    </a:ext>
                  </a:extLst>
                </a:gridCol>
              </a:tblGrid>
              <a:tr h="556225">
                <a:tc rowSpan="2">
                  <a:txBody>
                    <a:bodyPr/>
                    <a:lstStyle/>
                    <a:p>
                      <a:pPr marL="0" lvl="0" indent="0" algn="ctr" rtl="0">
                        <a:spcBef>
                          <a:spcPts val="0"/>
                        </a:spcBef>
                        <a:spcAft>
                          <a:spcPts val="0"/>
                        </a:spcAft>
                        <a:buNone/>
                      </a:pPr>
                      <a:endParaRPr sz="1500" b="1">
                        <a:latin typeface="Didact Gothic"/>
                        <a:ea typeface="Didact Gothic"/>
                        <a:cs typeface="Didact Gothic"/>
                        <a:sym typeface="Didact Gothic"/>
                      </a:endParaRPr>
                    </a:p>
                    <a:p>
                      <a:pPr marL="0" lvl="0" indent="0" algn="ctr" rtl="0">
                        <a:spcBef>
                          <a:spcPts val="0"/>
                        </a:spcBef>
                        <a:spcAft>
                          <a:spcPts val="0"/>
                        </a:spcAft>
                        <a:buNone/>
                      </a:pPr>
                      <a:r>
                        <a:rPr lang="en-US" sz="1500" b="1">
                          <a:latin typeface="Didact Gothic"/>
                          <a:ea typeface="Didact Gothic"/>
                          <a:cs typeface="Didact Gothic"/>
                          <a:sym typeface="Didact Gothic"/>
                        </a:rPr>
                        <a:t>Targeted Support</a:t>
                      </a:r>
                      <a:endParaRPr sz="1500" b="1">
                        <a:latin typeface="Didact Gothic"/>
                        <a:ea typeface="Didact Gothic"/>
                        <a:cs typeface="Didact Gothic"/>
                        <a:sym typeface="Didact Gothic"/>
                      </a:endParaRPr>
                    </a:p>
                  </a:txBody>
                  <a:tcPr marL="84675" marR="84675" marT="84675" marB="84675">
                    <a:solidFill>
                      <a:srgbClr val="CCCCCC"/>
                    </a:solidFill>
                  </a:tcPr>
                </a:tc>
                <a:tc gridSpan="6">
                  <a:txBody>
                    <a:bodyPr/>
                    <a:lstStyle/>
                    <a:p>
                      <a:pPr marL="0" lvl="0" indent="0" algn="ctr" rtl="0">
                        <a:spcBef>
                          <a:spcPts val="0"/>
                        </a:spcBef>
                        <a:spcAft>
                          <a:spcPts val="0"/>
                        </a:spcAft>
                        <a:buNone/>
                      </a:pPr>
                      <a:r>
                        <a:rPr lang="en-US" sz="1500" b="1">
                          <a:latin typeface="Didact Gothic"/>
                          <a:ea typeface="Didact Gothic"/>
                          <a:cs typeface="Didact Gothic"/>
                          <a:sym typeface="Didact Gothic"/>
                        </a:rPr>
                        <a:t>Function (goal-dependent)</a:t>
                      </a:r>
                      <a:endParaRPr sz="1500" b="1">
                        <a:latin typeface="Didact Gothic"/>
                        <a:ea typeface="Didact Gothic"/>
                        <a:cs typeface="Didact Gothic"/>
                        <a:sym typeface="Didact Gothic"/>
                      </a:endParaRPr>
                    </a:p>
                  </a:txBody>
                  <a:tcPr marL="84675" marR="84675" marT="84675" marB="84675">
                    <a:solidFill>
                      <a:srgbClr val="CCCC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95425">
                <a:tc vMerge="1">
                  <a:txBody>
                    <a:bodyPr/>
                    <a:lstStyle/>
                    <a:p>
                      <a:endParaRPr lang="en-US"/>
                    </a:p>
                  </a:txBody>
                  <a:tcPr/>
                </a:tc>
                <a:tc>
                  <a:txBody>
                    <a:bodyPr/>
                    <a:lstStyle/>
                    <a:p>
                      <a:pPr marL="0" lvl="0" indent="0" algn="ctr" rtl="0">
                        <a:spcBef>
                          <a:spcPts val="0"/>
                        </a:spcBef>
                        <a:spcAft>
                          <a:spcPts val="0"/>
                        </a:spcAft>
                        <a:buNone/>
                      </a:pPr>
                      <a:r>
                        <a:rPr lang="en-US" sz="1500" b="1">
                          <a:latin typeface="Didact Gothic"/>
                          <a:ea typeface="Didact Gothic"/>
                          <a:cs typeface="Didact Gothic"/>
                          <a:sym typeface="Didact Gothic"/>
                        </a:rPr>
                        <a:t>Adult </a:t>
                      </a:r>
                      <a:endParaRPr sz="1500" b="1">
                        <a:latin typeface="Didact Gothic"/>
                        <a:ea typeface="Didact Gothic"/>
                        <a:cs typeface="Didact Gothic"/>
                        <a:sym typeface="Didact Gothic"/>
                      </a:endParaRPr>
                    </a:p>
                    <a:p>
                      <a:pPr marL="0" lvl="0" indent="0" algn="ctr" rtl="0">
                        <a:spcBef>
                          <a:spcPts val="0"/>
                        </a:spcBef>
                        <a:spcAft>
                          <a:spcPts val="0"/>
                        </a:spcAft>
                        <a:buNone/>
                      </a:pPr>
                      <a:r>
                        <a:rPr lang="en-US" sz="1500" b="1">
                          <a:latin typeface="Didact Gothic"/>
                          <a:ea typeface="Didact Gothic"/>
                          <a:cs typeface="Didact Gothic"/>
                          <a:sym typeface="Didact Gothic"/>
                        </a:rPr>
                        <a:t>attn</a:t>
                      </a:r>
                      <a:endParaRPr sz="1500" b="1">
                        <a:latin typeface="Didact Gothic"/>
                        <a:ea typeface="Didact Gothic"/>
                        <a:cs typeface="Didact Gothic"/>
                        <a:sym typeface="Didact Gothic"/>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b="1">
                          <a:latin typeface="Didact Gothic"/>
                          <a:ea typeface="Didact Gothic"/>
                          <a:cs typeface="Didact Gothic"/>
                          <a:sym typeface="Didact Gothic"/>
                        </a:rPr>
                        <a:t>Peer </a:t>
                      </a:r>
                      <a:endParaRPr sz="1500" b="1">
                        <a:latin typeface="Didact Gothic"/>
                        <a:ea typeface="Didact Gothic"/>
                        <a:cs typeface="Didact Gothic"/>
                        <a:sym typeface="Didact Gothic"/>
                      </a:endParaRPr>
                    </a:p>
                    <a:p>
                      <a:pPr marL="0" lvl="0" indent="0" algn="ctr" rtl="0">
                        <a:spcBef>
                          <a:spcPts val="0"/>
                        </a:spcBef>
                        <a:spcAft>
                          <a:spcPts val="0"/>
                        </a:spcAft>
                        <a:buNone/>
                      </a:pPr>
                      <a:r>
                        <a:rPr lang="en-US" sz="1500" b="1">
                          <a:latin typeface="Didact Gothic"/>
                          <a:ea typeface="Didact Gothic"/>
                          <a:cs typeface="Didact Gothic"/>
                          <a:sym typeface="Didact Gothic"/>
                        </a:rPr>
                        <a:t>attn</a:t>
                      </a:r>
                      <a:endParaRPr sz="1500" b="1">
                        <a:latin typeface="Didact Gothic"/>
                        <a:ea typeface="Didact Gothic"/>
                        <a:cs typeface="Didact Gothic"/>
                        <a:sym typeface="Didact Gothic"/>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b="1">
                          <a:latin typeface="Didact Gothic"/>
                          <a:ea typeface="Didact Gothic"/>
                          <a:cs typeface="Didact Gothic"/>
                          <a:sym typeface="Didact Gothic"/>
                        </a:rPr>
                        <a:t>Avoid </a:t>
                      </a:r>
                      <a:endParaRPr sz="1500" b="1">
                        <a:latin typeface="Didact Gothic"/>
                        <a:ea typeface="Didact Gothic"/>
                        <a:cs typeface="Didact Gothic"/>
                        <a:sym typeface="Didact Gothic"/>
                      </a:endParaRPr>
                    </a:p>
                    <a:p>
                      <a:pPr marL="0" lvl="0" indent="0" algn="ctr" rtl="0">
                        <a:spcBef>
                          <a:spcPts val="0"/>
                        </a:spcBef>
                        <a:spcAft>
                          <a:spcPts val="0"/>
                        </a:spcAft>
                        <a:buNone/>
                      </a:pPr>
                      <a:r>
                        <a:rPr lang="en-US" sz="1500" b="1">
                          <a:latin typeface="Didact Gothic"/>
                          <a:ea typeface="Didact Gothic"/>
                          <a:cs typeface="Didact Gothic"/>
                          <a:sym typeface="Didact Gothic"/>
                        </a:rPr>
                        <a:t>attn</a:t>
                      </a:r>
                      <a:endParaRPr sz="1500" b="1">
                        <a:latin typeface="Didact Gothic"/>
                        <a:ea typeface="Didact Gothic"/>
                        <a:cs typeface="Didact Gothic"/>
                        <a:sym typeface="Didact Gothic"/>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b="1">
                          <a:latin typeface="Didact Gothic"/>
                          <a:ea typeface="Didact Gothic"/>
                          <a:cs typeface="Didact Gothic"/>
                          <a:sym typeface="Didact Gothic"/>
                        </a:rPr>
                        <a:t>Avoid </a:t>
                      </a:r>
                      <a:endParaRPr sz="1500" b="1">
                        <a:latin typeface="Didact Gothic"/>
                        <a:ea typeface="Didact Gothic"/>
                        <a:cs typeface="Didact Gothic"/>
                        <a:sym typeface="Didact Gothic"/>
                      </a:endParaRPr>
                    </a:p>
                    <a:p>
                      <a:pPr marL="0" lvl="0" indent="0" algn="ctr" rtl="0">
                        <a:spcBef>
                          <a:spcPts val="0"/>
                        </a:spcBef>
                        <a:spcAft>
                          <a:spcPts val="0"/>
                        </a:spcAft>
                        <a:buNone/>
                      </a:pPr>
                      <a:r>
                        <a:rPr lang="en-US" sz="1500" b="1">
                          <a:latin typeface="Didact Gothic"/>
                          <a:ea typeface="Didact Gothic"/>
                          <a:cs typeface="Didact Gothic"/>
                          <a:sym typeface="Didact Gothic"/>
                        </a:rPr>
                        <a:t>task/activity</a:t>
                      </a:r>
                      <a:endParaRPr sz="1500" b="1">
                        <a:latin typeface="Didact Gothic"/>
                        <a:ea typeface="Didact Gothic"/>
                        <a:cs typeface="Didact Gothic"/>
                        <a:sym typeface="Didact Gothic"/>
                      </a:endParaRPr>
                    </a:p>
                    <a:p>
                      <a:pPr marL="0" lvl="0" indent="0" algn="ctr" rtl="0">
                        <a:spcBef>
                          <a:spcPts val="0"/>
                        </a:spcBef>
                        <a:spcAft>
                          <a:spcPts val="0"/>
                        </a:spcAft>
                        <a:buNone/>
                      </a:pPr>
                      <a:endParaRPr sz="1500" b="1">
                        <a:latin typeface="Didact Gothic"/>
                        <a:ea typeface="Didact Gothic"/>
                        <a:cs typeface="Didact Gothic"/>
                        <a:sym typeface="Didact Gothic"/>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300" b="1">
                          <a:latin typeface="Didact Gothic"/>
                          <a:ea typeface="Didact Gothic"/>
                          <a:cs typeface="Didact Gothic"/>
                          <a:sym typeface="Didact Gothic"/>
                        </a:rPr>
                        <a:t>Gain item/ activity</a:t>
                      </a:r>
                      <a:endParaRPr sz="1300" b="1">
                        <a:latin typeface="Didact Gothic"/>
                        <a:ea typeface="Didact Gothic"/>
                        <a:cs typeface="Didact Gothic"/>
                        <a:sym typeface="Didact Gothic"/>
                      </a:endParaRPr>
                    </a:p>
                  </a:txBody>
                  <a:tcPr marL="84675" marR="84675" marT="84675" marB="84675">
                    <a:solidFill>
                      <a:srgbClr val="CCCCCC"/>
                    </a:solidFill>
                  </a:tcPr>
                </a:tc>
                <a:tc>
                  <a:txBody>
                    <a:bodyPr/>
                    <a:lstStyle/>
                    <a:p>
                      <a:pPr marL="0" lvl="0" indent="0" algn="ctr" rtl="0">
                        <a:spcBef>
                          <a:spcPts val="0"/>
                        </a:spcBef>
                        <a:spcAft>
                          <a:spcPts val="0"/>
                        </a:spcAft>
                        <a:buNone/>
                      </a:pPr>
                      <a:r>
                        <a:rPr lang="en-US" sz="1500" b="1">
                          <a:latin typeface="Didact Gothic"/>
                          <a:ea typeface="Didact Gothic"/>
                          <a:cs typeface="Didact Gothic"/>
                          <a:sym typeface="Didact Gothic"/>
                        </a:rPr>
                        <a:t>Sensory</a:t>
                      </a:r>
                      <a:endParaRPr sz="1500" b="1">
                        <a:latin typeface="Didact Gothic"/>
                        <a:ea typeface="Didact Gothic"/>
                        <a:cs typeface="Didact Gothic"/>
                        <a:sym typeface="Didact Gothic"/>
                      </a:endParaRPr>
                    </a:p>
                  </a:txBody>
                  <a:tcPr marL="84675" marR="84675" marT="84675" marB="84675">
                    <a:solidFill>
                      <a:srgbClr val="CCCCCC"/>
                    </a:solidFill>
                  </a:tcPr>
                </a:tc>
                <a:extLst>
                  <a:ext uri="{0D108BD9-81ED-4DB2-BD59-A6C34878D82A}">
                    <a16:rowId xmlns:a16="http://schemas.microsoft.com/office/drawing/2014/main" val="10001"/>
                  </a:ext>
                </a:extLst>
              </a:tr>
              <a:tr h="556225">
                <a:tc>
                  <a:txBody>
                    <a:bodyPr/>
                    <a:lstStyle/>
                    <a:p>
                      <a:pPr marL="0" lvl="0" indent="0" algn="l" rtl="0">
                        <a:spcBef>
                          <a:spcPts val="0"/>
                        </a:spcBef>
                        <a:spcAft>
                          <a:spcPts val="0"/>
                        </a:spcAft>
                        <a:buNone/>
                      </a:pPr>
                      <a:r>
                        <a:rPr lang="en-US" sz="1500">
                          <a:latin typeface="Didact Gothic"/>
                          <a:ea typeface="Didact Gothic"/>
                          <a:cs typeface="Didact Gothic"/>
                          <a:sym typeface="Didact Gothic"/>
                        </a:rPr>
                        <a:t>Check-in</a:t>
                      </a:r>
                      <a:endParaRPr sz="1500">
                        <a:latin typeface="Didact Gothic"/>
                        <a:ea typeface="Didact Gothic"/>
                        <a:cs typeface="Didact Gothic"/>
                        <a:sym typeface="Didact Gothic"/>
                      </a:endParaRPr>
                    </a:p>
                  </a:txBody>
                  <a:tcPr marL="84675" marR="84675" marT="84675" marB="84675"/>
                </a:tc>
                <a:tc>
                  <a:txBody>
                    <a:bodyPr/>
                    <a:lstStyle/>
                    <a:p>
                      <a:pPr marL="0" lvl="0" indent="0" algn="ctr" rtl="0">
                        <a:spcBef>
                          <a:spcPts val="0"/>
                        </a:spcBef>
                        <a:spcAft>
                          <a:spcPts val="0"/>
                        </a:spcAft>
                        <a:buNone/>
                      </a:pPr>
                      <a:r>
                        <a:rPr lang="en-US" sz="1500">
                          <a:latin typeface="Didact Gothic"/>
                          <a:ea typeface="Didact Gothic"/>
                          <a:cs typeface="Didact Gothic"/>
                          <a:sym typeface="Didact Gothic"/>
                        </a:rPr>
                        <a:t>x</a:t>
                      </a:r>
                      <a:endParaRPr sz="1500">
                        <a:latin typeface="Didact Gothic"/>
                        <a:ea typeface="Didact Gothic"/>
                        <a:cs typeface="Didact Gothic"/>
                        <a:sym typeface="Didact Gothic"/>
                      </a:endParaRPr>
                    </a:p>
                  </a:txBody>
                  <a:tcPr marL="84675" marR="84675" marT="84675" marB="84675"/>
                </a:tc>
                <a:tc>
                  <a:txBody>
                    <a:bodyPr/>
                    <a:lstStyle/>
                    <a:p>
                      <a:pPr marL="0" lvl="0" indent="0" algn="ctr" rtl="0">
                        <a:spcBef>
                          <a:spcPts val="0"/>
                        </a:spcBef>
                        <a:spcAft>
                          <a:spcPts val="0"/>
                        </a:spcAft>
                        <a:buNone/>
                      </a:pPr>
                      <a:endParaRPr sz="1500">
                        <a:latin typeface="Didact Gothic"/>
                        <a:ea typeface="Didact Gothic"/>
                        <a:cs typeface="Didact Gothic"/>
                        <a:sym typeface="Didact Gothic"/>
                      </a:endParaRPr>
                    </a:p>
                  </a:txBody>
                  <a:tcPr marL="84675" marR="84675" marT="84675" marB="84675"/>
                </a:tc>
                <a:tc>
                  <a:txBody>
                    <a:bodyPr/>
                    <a:lstStyle/>
                    <a:p>
                      <a:pPr marL="0" lvl="0" indent="0" algn="ctr" rtl="0">
                        <a:spcBef>
                          <a:spcPts val="0"/>
                        </a:spcBef>
                        <a:spcAft>
                          <a:spcPts val="0"/>
                        </a:spcAft>
                        <a:buNone/>
                      </a:pPr>
                      <a:endParaRPr sz="1500">
                        <a:latin typeface="Didact Gothic"/>
                        <a:ea typeface="Didact Gothic"/>
                        <a:cs typeface="Didact Gothic"/>
                        <a:sym typeface="Didact Gothic"/>
                      </a:endParaRPr>
                    </a:p>
                  </a:txBody>
                  <a:tcPr marL="84675" marR="84675" marT="84675" marB="84675"/>
                </a:tc>
                <a:tc>
                  <a:txBody>
                    <a:bodyPr/>
                    <a:lstStyle/>
                    <a:p>
                      <a:pPr marL="0" lvl="0" indent="0" algn="ctr" rtl="0">
                        <a:spcBef>
                          <a:spcPts val="0"/>
                        </a:spcBef>
                        <a:spcAft>
                          <a:spcPts val="0"/>
                        </a:spcAft>
                        <a:buNone/>
                      </a:pPr>
                      <a:endParaRPr sz="1500">
                        <a:latin typeface="Didact Gothic"/>
                        <a:ea typeface="Didact Gothic"/>
                        <a:cs typeface="Didact Gothic"/>
                        <a:sym typeface="Didact Gothic"/>
                      </a:endParaRPr>
                    </a:p>
                  </a:txBody>
                  <a:tcPr marL="84675" marR="84675" marT="84675" marB="84675"/>
                </a:tc>
                <a:tc>
                  <a:txBody>
                    <a:bodyPr/>
                    <a:lstStyle/>
                    <a:p>
                      <a:pPr marL="0" lvl="0" indent="0" algn="ctr" rtl="0">
                        <a:spcBef>
                          <a:spcPts val="0"/>
                        </a:spcBef>
                        <a:spcAft>
                          <a:spcPts val="0"/>
                        </a:spcAft>
                        <a:buNone/>
                      </a:pPr>
                      <a:endParaRPr sz="1500">
                        <a:latin typeface="Didact Gothic"/>
                        <a:ea typeface="Didact Gothic"/>
                        <a:cs typeface="Didact Gothic"/>
                        <a:sym typeface="Didact Gothic"/>
                      </a:endParaRPr>
                    </a:p>
                  </a:txBody>
                  <a:tcPr marL="84675" marR="84675" marT="84675" marB="84675"/>
                </a:tc>
                <a:tc>
                  <a:txBody>
                    <a:bodyPr/>
                    <a:lstStyle/>
                    <a:p>
                      <a:pPr marL="0" lvl="0" indent="0" algn="ctr" rtl="0">
                        <a:spcBef>
                          <a:spcPts val="0"/>
                        </a:spcBef>
                        <a:spcAft>
                          <a:spcPts val="0"/>
                        </a:spcAft>
                        <a:buNone/>
                      </a:pPr>
                      <a:endParaRPr sz="1500">
                        <a:latin typeface="Didact Gothic"/>
                        <a:ea typeface="Didact Gothic"/>
                        <a:cs typeface="Didact Gothic"/>
                        <a:sym typeface="Didact Gothic"/>
                      </a:endParaRPr>
                    </a:p>
                  </a:txBody>
                  <a:tcPr marL="84675" marR="84675" marT="84675" marB="84675"/>
                </a:tc>
                <a:extLst>
                  <a:ext uri="{0D108BD9-81ED-4DB2-BD59-A6C34878D82A}">
                    <a16:rowId xmlns:a16="http://schemas.microsoft.com/office/drawing/2014/main" val="10002"/>
                  </a:ext>
                </a:extLst>
              </a:tr>
              <a:tr h="1124325">
                <a:tc>
                  <a:txBody>
                    <a:bodyPr/>
                    <a:lstStyle/>
                    <a:p>
                      <a:pPr marL="0" lvl="0" indent="0" algn="l" rtl="0">
                        <a:spcBef>
                          <a:spcPts val="0"/>
                        </a:spcBef>
                        <a:spcAft>
                          <a:spcPts val="0"/>
                        </a:spcAft>
                        <a:buNone/>
                      </a:pPr>
                      <a:r>
                        <a:rPr lang="en-US" sz="1500">
                          <a:latin typeface="Didact Gothic"/>
                          <a:ea typeface="Didact Gothic"/>
                          <a:cs typeface="Didact Gothic"/>
                          <a:sym typeface="Didact Gothic"/>
                        </a:rPr>
                        <a:t>CICO</a:t>
                      </a:r>
                      <a:endParaRPr sz="1500">
                        <a:latin typeface="Didact Gothic"/>
                        <a:ea typeface="Didact Gothic"/>
                        <a:cs typeface="Didact Gothic"/>
                        <a:sym typeface="Didact Gothic"/>
                      </a:endParaRPr>
                    </a:p>
                  </a:txBody>
                  <a:tcPr marL="84675" marR="84675" marT="84675" marB="84675">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500">
                          <a:latin typeface="Didact Gothic"/>
                          <a:ea typeface="Didact Gothic"/>
                          <a:cs typeface="Didact Gothic"/>
                          <a:sym typeface="Didact Gothic"/>
                        </a:rPr>
                        <a:t>x</a:t>
                      </a:r>
                      <a:endParaRPr sz="1500">
                        <a:latin typeface="Didact Gothic"/>
                        <a:ea typeface="Didact Gothic"/>
                        <a:cs typeface="Didact Gothic"/>
                        <a:sym typeface="Didact Gothic"/>
                      </a:endParaRPr>
                    </a:p>
                  </a:txBody>
                  <a:tcPr marL="84675" marR="84675" marT="84675" marB="84675">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500">
                        <a:latin typeface="Didact Gothic"/>
                        <a:ea typeface="Didact Gothic"/>
                        <a:cs typeface="Didact Gothic"/>
                        <a:sym typeface="Didact Gothic"/>
                      </a:endParaRPr>
                    </a:p>
                  </a:txBody>
                  <a:tcPr marL="84675" marR="84675" marT="84675" marB="84675">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500">
                        <a:latin typeface="Didact Gothic"/>
                        <a:ea typeface="Didact Gothic"/>
                        <a:cs typeface="Didact Gothic"/>
                        <a:sym typeface="Didact Gothic"/>
                      </a:endParaRPr>
                    </a:p>
                  </a:txBody>
                  <a:tcPr marL="84675" marR="84675" marT="84675" marB="84675">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500">
                          <a:latin typeface="Didact Gothic"/>
                          <a:ea typeface="Didact Gothic"/>
                          <a:cs typeface="Didact Gothic"/>
                          <a:sym typeface="Didact Gothic"/>
                        </a:rPr>
                        <a:t>x </a:t>
                      </a:r>
                      <a:endParaRPr sz="1500">
                        <a:latin typeface="Didact Gothic"/>
                        <a:ea typeface="Didact Gothic"/>
                        <a:cs typeface="Didact Gothic"/>
                        <a:sym typeface="Didact Gothic"/>
                      </a:endParaRPr>
                    </a:p>
                    <a:p>
                      <a:pPr marL="0" lvl="0" indent="0" algn="ctr" rtl="0">
                        <a:spcBef>
                          <a:spcPts val="0"/>
                        </a:spcBef>
                        <a:spcAft>
                          <a:spcPts val="0"/>
                        </a:spcAft>
                        <a:buNone/>
                      </a:pPr>
                      <a:r>
                        <a:rPr lang="en-US" sz="1300">
                          <a:latin typeface="Didact Gothic"/>
                          <a:ea typeface="Didact Gothic"/>
                          <a:cs typeface="Didact Gothic"/>
                          <a:sym typeface="Didact Gothic"/>
                        </a:rPr>
                        <a:t>(goal dependent)</a:t>
                      </a:r>
                      <a:endParaRPr sz="1300">
                        <a:latin typeface="Didact Gothic"/>
                        <a:ea typeface="Didact Gothic"/>
                        <a:cs typeface="Didact Gothic"/>
                        <a:sym typeface="Didact Gothic"/>
                      </a:endParaRPr>
                    </a:p>
                  </a:txBody>
                  <a:tcPr marL="84675" marR="84675" marT="84675" marB="84675">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500">
                          <a:latin typeface="Didact Gothic"/>
                          <a:ea typeface="Didact Gothic"/>
                          <a:cs typeface="Didact Gothic"/>
                          <a:sym typeface="Didact Gothic"/>
                        </a:rPr>
                        <a:t>x</a:t>
                      </a:r>
                      <a:endParaRPr sz="1500">
                        <a:latin typeface="Didact Gothic"/>
                        <a:ea typeface="Didact Gothic"/>
                        <a:cs typeface="Didact Gothic"/>
                        <a:sym typeface="Didact Gothic"/>
                      </a:endParaRPr>
                    </a:p>
                  </a:txBody>
                  <a:tcPr marL="84675" marR="84675" marT="84675" marB="84675">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500">
                        <a:latin typeface="Didact Gothic"/>
                        <a:ea typeface="Didact Gothic"/>
                        <a:cs typeface="Didact Gothic"/>
                        <a:sym typeface="Didact Gothic"/>
                      </a:endParaRPr>
                    </a:p>
                  </a:txBody>
                  <a:tcPr marL="84675" marR="84675" marT="84675" marB="84675">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56225">
                <a:tc>
                  <a:txBody>
                    <a:bodyPr/>
                    <a:lstStyle/>
                    <a:p>
                      <a:pPr marL="0" lvl="0" indent="0" algn="l" rtl="0">
                        <a:spcBef>
                          <a:spcPts val="0"/>
                        </a:spcBef>
                        <a:spcAft>
                          <a:spcPts val="0"/>
                        </a:spcAft>
                        <a:buNone/>
                      </a:pPr>
                      <a:r>
                        <a:rPr lang="en-US" sz="1500">
                          <a:latin typeface="Didact Gothic"/>
                          <a:ea typeface="Didact Gothic"/>
                          <a:cs typeface="Didact Gothic"/>
                          <a:sym typeface="Didact Gothic"/>
                        </a:rPr>
                        <a:t>Earned Breaks</a:t>
                      </a:r>
                      <a:endParaRPr sz="1500">
                        <a:latin typeface="Didact Gothic"/>
                        <a:ea typeface="Didact Gothic"/>
                        <a:cs typeface="Didact Gothic"/>
                        <a:sym typeface="Didact Gothic"/>
                      </a:endParaRPr>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500">
                          <a:latin typeface="Didact Gothic"/>
                          <a:ea typeface="Didact Gothic"/>
                          <a:cs typeface="Didact Gothic"/>
                          <a:sym typeface="Didact Gothic"/>
                        </a:rPr>
                        <a:t>x</a:t>
                      </a:r>
                      <a:endParaRPr sz="1500">
                        <a:latin typeface="Didact Gothic"/>
                        <a:ea typeface="Didact Gothic"/>
                        <a:cs typeface="Didact Gothic"/>
                        <a:sym typeface="Didact Gothic"/>
                      </a:endParaRPr>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500">
                          <a:latin typeface="Didact Gothic"/>
                          <a:ea typeface="Didact Gothic"/>
                          <a:cs typeface="Didact Gothic"/>
                          <a:sym typeface="Didact Gothic"/>
                        </a:rPr>
                        <a:t>x</a:t>
                      </a:r>
                      <a:endParaRPr sz="1500">
                        <a:latin typeface="Didact Gothic"/>
                        <a:ea typeface="Didact Gothic"/>
                        <a:cs typeface="Didact Gothic"/>
                        <a:sym typeface="Didact Gothic"/>
                      </a:endParaRPr>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500">
                          <a:latin typeface="Didact Gothic"/>
                          <a:ea typeface="Didact Gothic"/>
                          <a:cs typeface="Didact Gothic"/>
                          <a:sym typeface="Didact Gothic"/>
                        </a:rPr>
                        <a:t>x</a:t>
                      </a:r>
                      <a:endParaRPr sz="1500">
                        <a:latin typeface="Didact Gothic"/>
                        <a:ea typeface="Didact Gothic"/>
                        <a:cs typeface="Didact Gothic"/>
                        <a:sym typeface="Didact Gothic"/>
                      </a:endParaRPr>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500">
                        <a:latin typeface="Didact Gothic"/>
                        <a:ea typeface="Didact Gothic"/>
                        <a:cs typeface="Didact Gothic"/>
                        <a:sym typeface="Didact Gothic"/>
                      </a:endParaRPr>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500">
                          <a:latin typeface="Didact Gothic"/>
                          <a:ea typeface="Didact Gothic"/>
                          <a:cs typeface="Didact Gothic"/>
                          <a:sym typeface="Didact Gothic"/>
                        </a:rPr>
                        <a:t>x</a:t>
                      </a:r>
                      <a:endParaRPr sz="1500">
                        <a:latin typeface="Didact Gothic"/>
                        <a:ea typeface="Didact Gothic"/>
                        <a:cs typeface="Didact Gothic"/>
                        <a:sym typeface="Didact Gothic"/>
                      </a:endParaRPr>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500">
                        <a:latin typeface="Didact Gothic"/>
                        <a:ea typeface="Didact Gothic"/>
                        <a:cs typeface="Didact Gothic"/>
                        <a:sym typeface="Didact Gothic"/>
                      </a:endParaRPr>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56225">
                <a:tc>
                  <a:txBody>
                    <a:bodyPr/>
                    <a:lstStyle/>
                    <a:p>
                      <a:pPr marL="0" lvl="0" indent="0" algn="l" rtl="0">
                        <a:spcBef>
                          <a:spcPts val="0"/>
                        </a:spcBef>
                        <a:spcAft>
                          <a:spcPts val="0"/>
                        </a:spcAft>
                        <a:buNone/>
                      </a:pPr>
                      <a:r>
                        <a:rPr lang="en-US" sz="1500">
                          <a:latin typeface="Didact Gothic"/>
                          <a:ea typeface="Didact Gothic"/>
                          <a:cs typeface="Didact Gothic"/>
                          <a:sym typeface="Didact Gothic"/>
                        </a:rPr>
                        <a:t>Recess Planning</a:t>
                      </a:r>
                      <a:endParaRPr sz="1500">
                        <a:latin typeface="Didact Gothic"/>
                        <a:ea typeface="Didact Gothic"/>
                        <a:cs typeface="Didact Gothic"/>
                        <a:sym typeface="Didact Gothic"/>
                      </a:endParaRPr>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500">
                          <a:latin typeface="Didact Gothic"/>
                          <a:ea typeface="Didact Gothic"/>
                          <a:cs typeface="Didact Gothic"/>
                          <a:sym typeface="Didact Gothic"/>
                        </a:rPr>
                        <a:t>x</a:t>
                      </a:r>
                      <a:endParaRPr sz="1500">
                        <a:latin typeface="Didact Gothic"/>
                        <a:ea typeface="Didact Gothic"/>
                        <a:cs typeface="Didact Gothic"/>
                        <a:sym typeface="Didact Gothic"/>
                      </a:endParaRPr>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500">
                          <a:latin typeface="Didact Gothic"/>
                          <a:ea typeface="Didact Gothic"/>
                          <a:cs typeface="Didact Gothic"/>
                          <a:sym typeface="Didact Gothic"/>
                        </a:rPr>
                        <a:t>x</a:t>
                      </a:r>
                      <a:endParaRPr sz="1500">
                        <a:latin typeface="Didact Gothic"/>
                        <a:ea typeface="Didact Gothic"/>
                        <a:cs typeface="Didact Gothic"/>
                        <a:sym typeface="Didact Gothic"/>
                      </a:endParaRPr>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500">
                        <a:latin typeface="Didact Gothic"/>
                        <a:ea typeface="Didact Gothic"/>
                        <a:cs typeface="Didact Gothic"/>
                        <a:sym typeface="Didact Gothic"/>
                      </a:endParaRPr>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500">
                        <a:latin typeface="Didact Gothic"/>
                        <a:ea typeface="Didact Gothic"/>
                        <a:cs typeface="Didact Gothic"/>
                        <a:sym typeface="Didact Gothic"/>
                      </a:endParaRPr>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500">
                          <a:latin typeface="Didact Gothic"/>
                          <a:ea typeface="Didact Gothic"/>
                          <a:cs typeface="Didact Gothic"/>
                          <a:sym typeface="Didact Gothic"/>
                        </a:rPr>
                        <a:t>x</a:t>
                      </a:r>
                      <a:endParaRPr sz="1500">
                        <a:latin typeface="Didact Gothic"/>
                        <a:ea typeface="Didact Gothic"/>
                        <a:cs typeface="Didact Gothic"/>
                        <a:sym typeface="Didact Gothic"/>
                      </a:endParaRPr>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500">
                        <a:latin typeface="Didact Gothic"/>
                        <a:ea typeface="Didact Gothic"/>
                        <a:cs typeface="Didact Gothic"/>
                        <a:sym typeface="Didact Gothic"/>
                      </a:endParaRPr>
                    </a:p>
                  </a:txBody>
                  <a:tcPr marL="84675" marR="84675" marT="84675" marB="846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34" name="Google Shape;534;gdf3b3da724_19_8"/>
          <p:cNvSpPr txBox="1">
            <a:spLocks noGrp="1"/>
          </p:cNvSpPr>
          <p:nvPr>
            <p:ph type="title"/>
          </p:nvPr>
        </p:nvSpPr>
        <p:spPr>
          <a:xfrm>
            <a:off x="415600" y="270200"/>
            <a:ext cx="9323400" cy="943200"/>
          </a:xfrm>
          <a:prstGeom prst="rect">
            <a:avLst/>
          </a:prstGeom>
          <a:solidFill>
            <a:srgbClr val="D9D2E9"/>
          </a:solidFill>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4300"/>
              <a:t>Choosing Interventions Based on Function</a:t>
            </a:r>
            <a:endParaRPr sz="4300"/>
          </a:p>
        </p:txBody>
      </p:sp>
      <p:pic>
        <p:nvPicPr>
          <p:cNvPr id="535" name="Google Shape;535;gdf3b3da724_19_8"/>
          <p:cNvPicPr preferRelativeResize="0"/>
          <p:nvPr/>
        </p:nvPicPr>
        <p:blipFill>
          <a:blip r:embed="rId3">
            <a:alphaModFix/>
          </a:blip>
          <a:stretch>
            <a:fillRect/>
          </a:stretch>
        </p:blipFill>
        <p:spPr>
          <a:xfrm>
            <a:off x="9881449" y="270200"/>
            <a:ext cx="2394500" cy="1593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df3b3da724_19_132"/>
          <p:cNvSpPr txBox="1"/>
          <p:nvPr/>
        </p:nvSpPr>
        <p:spPr>
          <a:xfrm>
            <a:off x="378925" y="97600"/>
            <a:ext cx="8642700" cy="877200"/>
          </a:xfrm>
          <a:prstGeom prst="rect">
            <a:avLst/>
          </a:prstGeom>
          <a:solidFill>
            <a:srgbClr val="D9D2E9"/>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4000">
                <a:solidFill>
                  <a:schemeClr val="dk1"/>
                </a:solidFill>
                <a:latin typeface="Calibri"/>
                <a:ea typeface="Calibri"/>
                <a:cs typeface="Calibri"/>
                <a:sym typeface="Calibri"/>
              </a:rPr>
              <a:t>Inventory of Targeted Supports</a:t>
            </a:r>
            <a:endParaRPr sz="4000">
              <a:solidFill>
                <a:schemeClr val="dk1"/>
              </a:solidFill>
              <a:latin typeface="Calibri"/>
              <a:ea typeface="Calibri"/>
              <a:cs typeface="Calibri"/>
              <a:sym typeface="Calibri"/>
            </a:endParaRPr>
          </a:p>
        </p:txBody>
      </p:sp>
      <p:graphicFrame>
        <p:nvGraphicFramePr>
          <p:cNvPr id="541" name="Google Shape;541;gdf3b3da724_19_132"/>
          <p:cNvGraphicFramePr/>
          <p:nvPr/>
        </p:nvGraphicFramePr>
        <p:xfrm>
          <a:off x="378900" y="1216333"/>
          <a:ext cx="3000000" cy="3000000"/>
        </p:xfrm>
        <a:graphic>
          <a:graphicData uri="http://schemas.openxmlformats.org/drawingml/2006/table">
            <a:tbl>
              <a:tblPr>
                <a:noFill/>
                <a:tableStyleId>{1E7C7262-588A-41DC-9B1F-BF9FE3AFF24E}</a:tableStyleId>
              </a:tblPr>
              <a:tblGrid>
                <a:gridCol w="1185375">
                  <a:extLst>
                    <a:ext uri="{9D8B030D-6E8A-4147-A177-3AD203B41FA5}">
                      <a16:colId xmlns:a16="http://schemas.microsoft.com/office/drawing/2014/main" val="20000"/>
                    </a:ext>
                  </a:extLst>
                </a:gridCol>
                <a:gridCol w="1291925">
                  <a:extLst>
                    <a:ext uri="{9D8B030D-6E8A-4147-A177-3AD203B41FA5}">
                      <a16:colId xmlns:a16="http://schemas.microsoft.com/office/drawing/2014/main" val="20001"/>
                    </a:ext>
                  </a:extLst>
                </a:gridCol>
                <a:gridCol w="1425175">
                  <a:extLst>
                    <a:ext uri="{9D8B030D-6E8A-4147-A177-3AD203B41FA5}">
                      <a16:colId xmlns:a16="http://schemas.microsoft.com/office/drawing/2014/main" val="20002"/>
                    </a:ext>
                  </a:extLst>
                </a:gridCol>
                <a:gridCol w="1425175">
                  <a:extLst>
                    <a:ext uri="{9D8B030D-6E8A-4147-A177-3AD203B41FA5}">
                      <a16:colId xmlns:a16="http://schemas.microsoft.com/office/drawing/2014/main" val="20003"/>
                    </a:ext>
                  </a:extLst>
                </a:gridCol>
                <a:gridCol w="1624925">
                  <a:extLst>
                    <a:ext uri="{9D8B030D-6E8A-4147-A177-3AD203B41FA5}">
                      <a16:colId xmlns:a16="http://schemas.microsoft.com/office/drawing/2014/main" val="20004"/>
                    </a:ext>
                  </a:extLst>
                </a:gridCol>
                <a:gridCol w="2037800">
                  <a:extLst>
                    <a:ext uri="{9D8B030D-6E8A-4147-A177-3AD203B41FA5}">
                      <a16:colId xmlns:a16="http://schemas.microsoft.com/office/drawing/2014/main" val="20005"/>
                    </a:ext>
                  </a:extLst>
                </a:gridCol>
                <a:gridCol w="2304175">
                  <a:extLst>
                    <a:ext uri="{9D8B030D-6E8A-4147-A177-3AD203B41FA5}">
                      <a16:colId xmlns:a16="http://schemas.microsoft.com/office/drawing/2014/main" val="20006"/>
                    </a:ext>
                  </a:extLst>
                </a:gridCol>
              </a:tblGrid>
              <a:tr h="437100">
                <a:tc rowSpan="2">
                  <a:txBody>
                    <a:bodyPr/>
                    <a:lstStyle/>
                    <a:p>
                      <a:pPr marL="0" lvl="0" indent="0" algn="ctr" rtl="0">
                        <a:spcBef>
                          <a:spcPts val="0"/>
                        </a:spcBef>
                        <a:spcAft>
                          <a:spcPts val="0"/>
                        </a:spcAft>
                        <a:buNone/>
                      </a:pPr>
                      <a:endParaRPr sz="1500" b="1">
                        <a:latin typeface="Didact Gothic"/>
                        <a:ea typeface="Didact Gothic"/>
                        <a:cs typeface="Didact Gothic"/>
                        <a:sym typeface="Didact Gothic"/>
                      </a:endParaRPr>
                    </a:p>
                    <a:p>
                      <a:pPr marL="0" lvl="0" indent="0" algn="ctr" rtl="0">
                        <a:spcBef>
                          <a:spcPts val="0"/>
                        </a:spcBef>
                        <a:spcAft>
                          <a:spcPts val="0"/>
                        </a:spcAft>
                        <a:buNone/>
                      </a:pPr>
                      <a:r>
                        <a:rPr lang="en-US" sz="1500" b="1">
                          <a:latin typeface="Didact Gothic"/>
                          <a:ea typeface="Didact Gothic"/>
                          <a:cs typeface="Didact Gothic"/>
                          <a:sym typeface="Didact Gothic"/>
                        </a:rPr>
                        <a:t>Targeted Support</a:t>
                      </a:r>
                      <a:endParaRPr sz="1500" b="1">
                        <a:latin typeface="Didact Gothic"/>
                        <a:ea typeface="Didact Gothic"/>
                        <a:cs typeface="Didact Gothic"/>
                        <a:sym typeface="Didact Gothic"/>
                      </a:endParaRPr>
                    </a:p>
                  </a:txBody>
                  <a:tcPr marL="84675" marR="84675" marT="84675" marB="84675">
                    <a:solidFill>
                      <a:srgbClr val="CCCCCC"/>
                    </a:solidFill>
                  </a:tcPr>
                </a:tc>
                <a:tc rowSpan="2">
                  <a:txBody>
                    <a:bodyPr/>
                    <a:lstStyle/>
                    <a:p>
                      <a:pPr marL="0" lvl="0" indent="0" algn="ctr" rtl="0">
                        <a:spcBef>
                          <a:spcPts val="0"/>
                        </a:spcBef>
                        <a:spcAft>
                          <a:spcPts val="0"/>
                        </a:spcAft>
                        <a:buNone/>
                      </a:pPr>
                      <a:r>
                        <a:rPr lang="en-US" sz="1500" b="1">
                          <a:latin typeface="Didact Gothic"/>
                          <a:ea typeface="Didact Gothic"/>
                          <a:cs typeface="Didact Gothic"/>
                          <a:sym typeface="Didact Gothic"/>
                        </a:rPr>
                        <a:t>Function (goal dependent)</a:t>
                      </a:r>
                      <a:endParaRPr sz="1500" b="1">
                        <a:latin typeface="Didact Gothic"/>
                        <a:ea typeface="Didact Gothic"/>
                        <a:cs typeface="Didact Gothic"/>
                        <a:sym typeface="Didact Gothic"/>
                      </a:endParaRPr>
                    </a:p>
                  </a:txBody>
                  <a:tcPr marL="84675" marR="84675" marT="84675" marB="84675">
                    <a:solidFill>
                      <a:srgbClr val="CCCCCC"/>
                    </a:solidFill>
                  </a:tcPr>
                </a:tc>
                <a:tc rowSpan="2">
                  <a:txBody>
                    <a:bodyPr/>
                    <a:lstStyle/>
                    <a:p>
                      <a:pPr marL="0" lvl="0" indent="0" algn="ctr" rtl="0">
                        <a:spcBef>
                          <a:spcPts val="0"/>
                        </a:spcBef>
                        <a:spcAft>
                          <a:spcPts val="0"/>
                        </a:spcAft>
                        <a:buNone/>
                      </a:pPr>
                      <a:r>
                        <a:rPr lang="en-US" sz="1500" b="1">
                          <a:latin typeface="Didact Gothic"/>
                          <a:ea typeface="Didact Gothic"/>
                          <a:cs typeface="Didact Gothic"/>
                          <a:sym typeface="Didact Gothic"/>
                        </a:rPr>
                        <a:t>SEL</a:t>
                      </a:r>
                      <a:br>
                        <a:rPr lang="en-US" sz="1500" b="1">
                          <a:latin typeface="Didact Gothic"/>
                          <a:ea typeface="Didact Gothic"/>
                          <a:cs typeface="Didact Gothic"/>
                          <a:sym typeface="Didact Gothic"/>
                        </a:rPr>
                      </a:br>
                      <a:r>
                        <a:rPr lang="en-US" sz="1500" b="1">
                          <a:latin typeface="Didact Gothic"/>
                          <a:ea typeface="Didact Gothic"/>
                          <a:cs typeface="Didact Gothic"/>
                          <a:sym typeface="Didact Gothic"/>
                        </a:rPr>
                        <a:t>Lagging Skills Addressed</a:t>
                      </a:r>
                      <a:endParaRPr sz="1500" b="1">
                        <a:latin typeface="Didact Gothic"/>
                        <a:ea typeface="Didact Gothic"/>
                        <a:cs typeface="Didact Gothic"/>
                        <a:sym typeface="Didact Gothic"/>
                      </a:endParaRPr>
                    </a:p>
                  </a:txBody>
                  <a:tcPr marL="84675" marR="84675" marT="84675" marB="84675" anchor="ctr">
                    <a:solidFill>
                      <a:srgbClr val="CCCCCC"/>
                    </a:solidFill>
                  </a:tcPr>
                </a:tc>
                <a:tc rowSpan="2">
                  <a:txBody>
                    <a:bodyPr/>
                    <a:lstStyle/>
                    <a:p>
                      <a:pPr marL="0" lvl="0" indent="0" algn="ctr" rtl="0">
                        <a:spcBef>
                          <a:spcPts val="0"/>
                        </a:spcBef>
                        <a:spcAft>
                          <a:spcPts val="0"/>
                        </a:spcAft>
                        <a:buNone/>
                      </a:pPr>
                      <a:r>
                        <a:rPr lang="en-US" sz="1500" b="1">
                          <a:latin typeface="Didact Gothic"/>
                          <a:ea typeface="Didact Gothic"/>
                          <a:cs typeface="Didact Gothic"/>
                          <a:sym typeface="Didact Gothic"/>
                        </a:rPr>
                        <a:t>Referral Criteria</a:t>
                      </a:r>
                      <a:endParaRPr sz="1500" b="1">
                        <a:latin typeface="Didact Gothic"/>
                        <a:ea typeface="Didact Gothic"/>
                        <a:cs typeface="Didact Gothic"/>
                        <a:sym typeface="Didact Gothic"/>
                      </a:endParaRPr>
                    </a:p>
                  </a:txBody>
                  <a:tcPr marL="84675" marR="84675" marT="84675" marB="84675" anchor="ctr">
                    <a:solidFill>
                      <a:srgbClr val="CCCCCC"/>
                    </a:solidFill>
                  </a:tcPr>
                </a:tc>
                <a:tc rowSpan="2">
                  <a:txBody>
                    <a:bodyPr/>
                    <a:lstStyle/>
                    <a:p>
                      <a:pPr marL="0" lvl="0" indent="0" algn="ctr" rtl="0">
                        <a:spcBef>
                          <a:spcPts val="0"/>
                        </a:spcBef>
                        <a:spcAft>
                          <a:spcPts val="0"/>
                        </a:spcAft>
                        <a:buNone/>
                      </a:pPr>
                      <a:r>
                        <a:rPr lang="en-US" sz="1500" b="1">
                          <a:latin typeface="Didact Gothic"/>
                          <a:ea typeface="Didact Gothic"/>
                          <a:cs typeface="Didact Gothic"/>
                          <a:sym typeface="Didact Gothic"/>
                        </a:rPr>
                        <a:t>Data Collection &amp; Progress Monitoring</a:t>
                      </a:r>
                      <a:endParaRPr sz="1500" b="1">
                        <a:latin typeface="Didact Gothic"/>
                        <a:ea typeface="Didact Gothic"/>
                        <a:cs typeface="Didact Gothic"/>
                        <a:sym typeface="Didact Gothic"/>
                      </a:endParaRPr>
                    </a:p>
                    <a:p>
                      <a:pPr marL="0" lvl="0" indent="0" algn="ctr" rtl="0">
                        <a:spcBef>
                          <a:spcPts val="0"/>
                        </a:spcBef>
                        <a:spcAft>
                          <a:spcPts val="0"/>
                        </a:spcAft>
                        <a:buNone/>
                      </a:pPr>
                      <a:endParaRPr sz="1500" b="1">
                        <a:latin typeface="Didact Gothic"/>
                        <a:ea typeface="Didact Gothic"/>
                        <a:cs typeface="Didact Gothic"/>
                        <a:sym typeface="Didact Gothic"/>
                      </a:endParaRPr>
                    </a:p>
                  </a:txBody>
                  <a:tcPr marL="84675" marR="84675" marT="84675" marB="84675" anchor="ctr">
                    <a:solidFill>
                      <a:srgbClr val="CCCCCC"/>
                    </a:solidFill>
                  </a:tcPr>
                </a:tc>
                <a:tc rowSpan="2">
                  <a:txBody>
                    <a:bodyPr/>
                    <a:lstStyle/>
                    <a:p>
                      <a:pPr marL="0" lvl="0" indent="0" algn="ctr" rtl="0">
                        <a:spcBef>
                          <a:spcPts val="0"/>
                        </a:spcBef>
                        <a:spcAft>
                          <a:spcPts val="0"/>
                        </a:spcAft>
                        <a:buNone/>
                      </a:pPr>
                      <a:r>
                        <a:rPr lang="en-US" sz="1500" b="1">
                          <a:latin typeface="Didact Gothic"/>
                          <a:ea typeface="Didact Gothic"/>
                          <a:cs typeface="Didact Gothic"/>
                          <a:sym typeface="Didact Gothic"/>
                        </a:rPr>
                        <a:t>Fading Criteria</a:t>
                      </a:r>
                      <a:endParaRPr sz="1500" b="1">
                        <a:latin typeface="Didact Gothic"/>
                        <a:ea typeface="Didact Gothic"/>
                        <a:cs typeface="Didact Gothic"/>
                        <a:sym typeface="Didact Gothic"/>
                      </a:endParaRPr>
                    </a:p>
                  </a:txBody>
                  <a:tcPr marL="84675" marR="84675" marT="84675" marB="84675" anchor="ctr">
                    <a:solidFill>
                      <a:srgbClr val="CCCCCC"/>
                    </a:solidFill>
                  </a:tcPr>
                </a:tc>
                <a:tc rowSpan="2">
                  <a:txBody>
                    <a:bodyPr/>
                    <a:lstStyle/>
                    <a:p>
                      <a:pPr marL="0" lvl="0" indent="0" algn="ctr" rtl="0">
                        <a:spcBef>
                          <a:spcPts val="0"/>
                        </a:spcBef>
                        <a:spcAft>
                          <a:spcPts val="0"/>
                        </a:spcAft>
                        <a:buNone/>
                      </a:pPr>
                      <a:r>
                        <a:rPr lang="en-US" sz="1500" b="1">
                          <a:latin typeface="Didact Gothic"/>
                          <a:ea typeface="Didact Gothic"/>
                          <a:cs typeface="Didact Gothic"/>
                          <a:sym typeface="Didact Gothic"/>
                        </a:rPr>
                        <a:t>Exit Criteria</a:t>
                      </a:r>
                      <a:endParaRPr sz="1500" b="1">
                        <a:latin typeface="Didact Gothic"/>
                        <a:ea typeface="Didact Gothic"/>
                        <a:cs typeface="Didact Gothic"/>
                        <a:sym typeface="Didact Gothic"/>
                      </a:endParaRPr>
                    </a:p>
                  </a:txBody>
                  <a:tcPr marL="84675" marR="84675" marT="84675" marB="84675" anchor="ctr">
                    <a:solidFill>
                      <a:srgbClr val="CCCCCC"/>
                    </a:solidFill>
                  </a:tcPr>
                </a:tc>
                <a:extLst>
                  <a:ext uri="{0D108BD9-81ED-4DB2-BD59-A6C34878D82A}">
                    <a16:rowId xmlns:a16="http://schemas.microsoft.com/office/drawing/2014/main" val="10000"/>
                  </a:ext>
                </a:extLst>
              </a:tr>
              <a:tr h="79457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1192925">
                <a:tc>
                  <a:txBody>
                    <a:bodyPr/>
                    <a:lstStyle/>
                    <a:p>
                      <a:pPr marL="0" lvl="0" indent="0" algn="l" rtl="0">
                        <a:spcBef>
                          <a:spcPts val="0"/>
                        </a:spcBef>
                        <a:spcAft>
                          <a:spcPts val="0"/>
                        </a:spcAft>
                        <a:buNone/>
                      </a:pPr>
                      <a:r>
                        <a:rPr lang="en-US" sz="1500">
                          <a:latin typeface="Didact Gothic"/>
                          <a:ea typeface="Didact Gothic"/>
                          <a:cs typeface="Didact Gothic"/>
                          <a:sym typeface="Didact Gothic"/>
                        </a:rPr>
                        <a:t>Check-in</a:t>
                      </a:r>
                      <a:endParaRPr sz="1500">
                        <a:latin typeface="Didact Gothic"/>
                        <a:ea typeface="Didact Gothic"/>
                        <a:cs typeface="Didact Gothic"/>
                        <a:sym typeface="Didact Gothic"/>
                      </a:endParaRPr>
                    </a:p>
                  </a:txBody>
                  <a:tcPr marL="84675" marR="84675" marT="84675" marB="84675"/>
                </a:tc>
                <a:tc>
                  <a:txBody>
                    <a:bodyPr/>
                    <a:lstStyle/>
                    <a:p>
                      <a:pPr marL="0" lvl="0" indent="0" algn="ctr" rtl="0">
                        <a:spcBef>
                          <a:spcPts val="0"/>
                        </a:spcBef>
                        <a:spcAft>
                          <a:spcPts val="0"/>
                        </a:spcAft>
                        <a:buNone/>
                      </a:pPr>
                      <a:r>
                        <a:rPr lang="en-US" sz="1500">
                          <a:latin typeface="Didact Gothic"/>
                          <a:ea typeface="Didact Gothic"/>
                          <a:cs typeface="Didact Gothic"/>
                          <a:sym typeface="Didact Gothic"/>
                        </a:rPr>
                        <a:t>Adult attn</a:t>
                      </a:r>
                      <a:endParaRPr sz="1500">
                        <a:latin typeface="Didact Gothic"/>
                        <a:ea typeface="Didact Gothic"/>
                        <a:cs typeface="Didact Gothic"/>
                        <a:sym typeface="Didact Gothic"/>
                      </a:endParaRPr>
                    </a:p>
                  </a:txBody>
                  <a:tcPr marL="84675" marR="84675" marT="84675" marB="84675"/>
                </a:tc>
                <a:tc>
                  <a:txBody>
                    <a:bodyPr/>
                    <a:lstStyle/>
                    <a:p>
                      <a:pPr marL="0" lvl="0" indent="0" algn="l" rtl="0">
                        <a:spcBef>
                          <a:spcPts val="0"/>
                        </a:spcBef>
                        <a:spcAft>
                          <a:spcPts val="0"/>
                        </a:spcAft>
                        <a:buNone/>
                      </a:pPr>
                      <a:r>
                        <a:rPr lang="en-US" sz="1500">
                          <a:latin typeface="Didact Gothic"/>
                          <a:ea typeface="Didact Gothic"/>
                          <a:cs typeface="Didact Gothic"/>
                          <a:sym typeface="Didact Gothic"/>
                        </a:rPr>
                        <a:t>Self-regulation</a:t>
                      </a:r>
                      <a:endParaRPr sz="1500">
                        <a:latin typeface="Didact Gothic"/>
                        <a:ea typeface="Didact Gothic"/>
                        <a:cs typeface="Didact Gothic"/>
                        <a:sym typeface="Didact Gothic"/>
                      </a:endParaRPr>
                    </a:p>
                  </a:txBody>
                  <a:tcPr marL="84675" marR="84675" marT="84675" marB="84675"/>
                </a:tc>
                <a:tc>
                  <a:txBody>
                    <a:bodyPr/>
                    <a:lstStyle/>
                    <a:p>
                      <a:pPr marL="0" lvl="0" indent="0" algn="l" rtl="0">
                        <a:spcBef>
                          <a:spcPts val="0"/>
                        </a:spcBef>
                        <a:spcAft>
                          <a:spcPts val="0"/>
                        </a:spcAft>
                        <a:buNone/>
                      </a:pPr>
                      <a:r>
                        <a:rPr lang="en-US" sz="1500">
                          <a:latin typeface="Didact Gothic"/>
                          <a:ea typeface="Didact Gothic"/>
                          <a:cs typeface="Didact Gothic"/>
                          <a:sym typeface="Didact Gothic"/>
                        </a:rPr>
                        <a:t>Difficult transition into school; Fade from CICO</a:t>
                      </a:r>
                      <a:endParaRPr sz="1500">
                        <a:latin typeface="Didact Gothic"/>
                        <a:ea typeface="Didact Gothic"/>
                        <a:cs typeface="Didact Gothic"/>
                        <a:sym typeface="Didact Gothic"/>
                      </a:endParaRPr>
                    </a:p>
                  </a:txBody>
                  <a:tcPr marL="84675" marR="84675" marT="84675" marB="84675"/>
                </a:tc>
                <a:tc>
                  <a:txBody>
                    <a:bodyPr/>
                    <a:lstStyle/>
                    <a:p>
                      <a:pPr marL="0" lvl="0" indent="0" algn="l" rtl="0">
                        <a:spcBef>
                          <a:spcPts val="0"/>
                        </a:spcBef>
                        <a:spcAft>
                          <a:spcPts val="0"/>
                        </a:spcAft>
                        <a:buNone/>
                      </a:pPr>
                      <a:r>
                        <a:rPr lang="en-US" sz="1500">
                          <a:latin typeface="Didact Gothic"/>
                          <a:ea typeface="Didact Gothic"/>
                          <a:cs typeface="Didact Gothic"/>
                          <a:sym typeface="Didact Gothic"/>
                        </a:rPr>
                        <a:t>AM SSFs</a:t>
                      </a:r>
                      <a:endParaRPr sz="1500">
                        <a:latin typeface="Didact Gothic"/>
                        <a:ea typeface="Didact Gothic"/>
                        <a:cs typeface="Didact Gothic"/>
                        <a:sym typeface="Didact Gothic"/>
                      </a:endParaRPr>
                    </a:p>
                    <a:p>
                      <a:pPr marL="0" lvl="0" indent="0" algn="l" rtl="0">
                        <a:spcBef>
                          <a:spcPts val="0"/>
                        </a:spcBef>
                        <a:spcAft>
                          <a:spcPts val="0"/>
                        </a:spcAft>
                        <a:buNone/>
                      </a:pPr>
                      <a:r>
                        <a:rPr lang="en-US" sz="1500">
                          <a:latin typeface="Didact Gothic"/>
                          <a:ea typeface="Didact Gothic"/>
                          <a:cs typeface="Didact Gothic"/>
                          <a:sym typeface="Didact Gothic"/>
                        </a:rPr>
                        <a:t>Frequency ratings by teacher</a:t>
                      </a:r>
                      <a:endParaRPr sz="1500">
                        <a:latin typeface="Didact Gothic"/>
                        <a:ea typeface="Didact Gothic"/>
                        <a:cs typeface="Didact Gothic"/>
                        <a:sym typeface="Didact Gothic"/>
                      </a:endParaRPr>
                    </a:p>
                  </a:txBody>
                  <a:tcPr marL="84675" marR="84675" marT="84675" marB="84675"/>
                </a:tc>
                <a:tc>
                  <a:txBody>
                    <a:bodyPr/>
                    <a:lstStyle/>
                    <a:p>
                      <a:pPr marL="0" lvl="0" indent="0" algn="l" rtl="0">
                        <a:spcBef>
                          <a:spcPts val="0"/>
                        </a:spcBef>
                        <a:spcAft>
                          <a:spcPts val="0"/>
                        </a:spcAft>
                        <a:buNone/>
                      </a:pPr>
                      <a:r>
                        <a:rPr lang="en-US" sz="1500">
                          <a:latin typeface="Didact Gothic"/>
                          <a:ea typeface="Didact Gothic"/>
                          <a:cs typeface="Didact Gothic"/>
                          <a:sym typeface="Didact Gothic"/>
                        </a:rPr>
                        <a:t>Regulated AM integration into classroom; Confidence in independence</a:t>
                      </a:r>
                      <a:endParaRPr sz="1500">
                        <a:latin typeface="Didact Gothic"/>
                        <a:ea typeface="Didact Gothic"/>
                        <a:cs typeface="Didact Gothic"/>
                        <a:sym typeface="Didact Gothic"/>
                      </a:endParaRPr>
                    </a:p>
                  </a:txBody>
                  <a:tcPr marL="84675" marR="84675" marT="84675" marB="84675"/>
                </a:tc>
                <a:tc>
                  <a:txBody>
                    <a:bodyPr/>
                    <a:lstStyle/>
                    <a:p>
                      <a:pPr marL="0" lvl="0" indent="0" algn="l" rtl="0">
                        <a:spcBef>
                          <a:spcPts val="0"/>
                        </a:spcBef>
                        <a:spcAft>
                          <a:spcPts val="0"/>
                        </a:spcAft>
                        <a:buNone/>
                      </a:pPr>
                      <a:r>
                        <a:rPr lang="en-US" sz="1500">
                          <a:latin typeface="Didact Gothic"/>
                          <a:ea typeface="Didact Gothic"/>
                          <a:cs typeface="Didact Gothic"/>
                          <a:sym typeface="Didact Gothic"/>
                        </a:rPr>
                        <a:t>Fading plan success OR Check-in </a:t>
                      </a:r>
                      <a:r>
                        <a:rPr lang="en-US" sz="1500">
                          <a:highlight>
                            <a:srgbClr val="FFFFFF"/>
                          </a:highlight>
                          <a:latin typeface="Didact Gothic"/>
                          <a:ea typeface="Didact Gothic"/>
                          <a:cs typeface="Didact Gothic"/>
                          <a:sym typeface="Didact Gothic"/>
                        </a:rPr>
                        <a:t>unsuccessful in meeting behavioral needs of student</a:t>
                      </a:r>
                      <a:endParaRPr sz="1500">
                        <a:latin typeface="Didact Gothic"/>
                        <a:ea typeface="Didact Gothic"/>
                        <a:cs typeface="Didact Gothic"/>
                        <a:sym typeface="Didact Gothic"/>
                      </a:endParaRPr>
                    </a:p>
                  </a:txBody>
                  <a:tcPr marL="84675" marR="84675" marT="84675" marB="84675"/>
                </a:tc>
                <a:extLst>
                  <a:ext uri="{0D108BD9-81ED-4DB2-BD59-A6C34878D82A}">
                    <a16:rowId xmlns:a16="http://schemas.microsoft.com/office/drawing/2014/main" val="10002"/>
                  </a:ext>
                </a:extLst>
              </a:tr>
              <a:tr h="1608525">
                <a:tc>
                  <a:txBody>
                    <a:bodyPr/>
                    <a:lstStyle/>
                    <a:p>
                      <a:pPr marL="0" lvl="0" indent="0" algn="l" rtl="0">
                        <a:spcBef>
                          <a:spcPts val="0"/>
                        </a:spcBef>
                        <a:spcAft>
                          <a:spcPts val="0"/>
                        </a:spcAft>
                        <a:buNone/>
                      </a:pPr>
                      <a:r>
                        <a:rPr lang="en-US" sz="1500">
                          <a:latin typeface="Didact Gothic"/>
                          <a:ea typeface="Didact Gothic"/>
                          <a:cs typeface="Didact Gothic"/>
                          <a:sym typeface="Didact Gothic"/>
                        </a:rPr>
                        <a:t>CICO</a:t>
                      </a:r>
                      <a:endParaRPr sz="1500">
                        <a:latin typeface="Didact Gothic"/>
                        <a:ea typeface="Didact Gothic"/>
                        <a:cs typeface="Didact Gothic"/>
                        <a:sym typeface="Didact Gothic"/>
                      </a:endParaRPr>
                    </a:p>
                  </a:txBody>
                  <a:tcPr marL="84675" marR="84675" marT="84675" marB="84675"/>
                </a:tc>
                <a:tc>
                  <a:txBody>
                    <a:bodyPr/>
                    <a:lstStyle/>
                    <a:p>
                      <a:pPr marL="0" lvl="0" indent="0" algn="ctr" rtl="0">
                        <a:spcBef>
                          <a:spcPts val="0"/>
                        </a:spcBef>
                        <a:spcAft>
                          <a:spcPts val="0"/>
                        </a:spcAft>
                        <a:buNone/>
                      </a:pPr>
                      <a:r>
                        <a:rPr lang="en-US" sz="1500">
                          <a:latin typeface="Didact Gothic"/>
                          <a:ea typeface="Didact Gothic"/>
                          <a:cs typeface="Didact Gothic"/>
                          <a:sym typeface="Didact Gothic"/>
                        </a:rPr>
                        <a:t>Adult attn;</a:t>
                      </a:r>
                      <a:endParaRPr sz="1500">
                        <a:latin typeface="Didact Gothic"/>
                        <a:ea typeface="Didact Gothic"/>
                        <a:cs typeface="Didact Gothic"/>
                        <a:sym typeface="Didact Gothic"/>
                      </a:endParaRPr>
                    </a:p>
                    <a:p>
                      <a:pPr marL="0" lvl="0" indent="0" algn="ctr" rtl="0">
                        <a:spcBef>
                          <a:spcPts val="0"/>
                        </a:spcBef>
                        <a:spcAft>
                          <a:spcPts val="0"/>
                        </a:spcAft>
                        <a:buNone/>
                      </a:pPr>
                      <a:r>
                        <a:rPr lang="en-US" sz="1500">
                          <a:latin typeface="Didact Gothic"/>
                          <a:ea typeface="Didact Gothic"/>
                          <a:cs typeface="Didact Gothic"/>
                          <a:sym typeface="Didact Gothic"/>
                        </a:rPr>
                        <a:t>Avoid task/activity;</a:t>
                      </a:r>
                      <a:endParaRPr sz="1500">
                        <a:latin typeface="Didact Gothic"/>
                        <a:ea typeface="Didact Gothic"/>
                        <a:cs typeface="Didact Gothic"/>
                        <a:sym typeface="Didact Gothic"/>
                      </a:endParaRPr>
                    </a:p>
                    <a:p>
                      <a:pPr marL="0" lvl="0" indent="0" algn="ctr" rtl="0">
                        <a:spcBef>
                          <a:spcPts val="0"/>
                        </a:spcBef>
                        <a:spcAft>
                          <a:spcPts val="0"/>
                        </a:spcAft>
                        <a:buNone/>
                      </a:pPr>
                      <a:r>
                        <a:rPr lang="en-US" sz="1500">
                          <a:latin typeface="Didact Gothic"/>
                          <a:ea typeface="Didact Gothic"/>
                          <a:cs typeface="Didact Gothic"/>
                          <a:sym typeface="Didact Gothic"/>
                        </a:rPr>
                        <a:t>Gain item/activity</a:t>
                      </a:r>
                      <a:endParaRPr sz="1500">
                        <a:latin typeface="Didact Gothic"/>
                        <a:ea typeface="Didact Gothic"/>
                        <a:cs typeface="Didact Gothic"/>
                        <a:sym typeface="Didact Gothic"/>
                      </a:endParaRPr>
                    </a:p>
                  </a:txBody>
                  <a:tcPr marL="84675" marR="84675" marT="84675" marB="84675"/>
                </a:tc>
                <a:tc>
                  <a:txBody>
                    <a:bodyPr/>
                    <a:lstStyle/>
                    <a:p>
                      <a:pPr marL="0" lvl="0" indent="0" algn="l" rtl="0">
                        <a:spcBef>
                          <a:spcPts val="0"/>
                        </a:spcBef>
                        <a:spcAft>
                          <a:spcPts val="0"/>
                        </a:spcAft>
                        <a:buNone/>
                      </a:pPr>
                      <a:r>
                        <a:rPr lang="en-US" sz="1500">
                          <a:latin typeface="Didact Gothic"/>
                          <a:ea typeface="Didact Gothic"/>
                          <a:cs typeface="Didact Gothic"/>
                          <a:sym typeface="Didact Gothic"/>
                        </a:rPr>
                        <a:t>As identified through ALSUP</a:t>
                      </a:r>
                      <a:endParaRPr sz="1500">
                        <a:latin typeface="Didact Gothic"/>
                        <a:ea typeface="Didact Gothic"/>
                        <a:cs typeface="Didact Gothic"/>
                        <a:sym typeface="Didact Gothic"/>
                      </a:endParaRPr>
                    </a:p>
                  </a:txBody>
                  <a:tcPr marL="84675" marR="84675" marT="84675" marB="84675"/>
                </a:tc>
                <a:tc>
                  <a:txBody>
                    <a:bodyPr/>
                    <a:lstStyle/>
                    <a:p>
                      <a:pPr marL="0" lvl="0" indent="0" algn="l" rtl="0">
                        <a:spcBef>
                          <a:spcPts val="0"/>
                        </a:spcBef>
                        <a:spcAft>
                          <a:spcPts val="0"/>
                        </a:spcAft>
                        <a:buNone/>
                      </a:pPr>
                      <a:r>
                        <a:rPr lang="en-US" sz="1500">
                          <a:latin typeface="Didact Gothic"/>
                          <a:ea typeface="Didact Gothic"/>
                          <a:cs typeface="Didact Gothic"/>
                          <a:sym typeface="Didact Gothic"/>
                        </a:rPr>
                        <a:t>Need for consistent/</a:t>
                      </a:r>
                      <a:endParaRPr sz="1500">
                        <a:latin typeface="Didact Gothic"/>
                        <a:ea typeface="Didact Gothic"/>
                        <a:cs typeface="Didact Gothic"/>
                        <a:sym typeface="Didact Gothic"/>
                      </a:endParaRPr>
                    </a:p>
                    <a:p>
                      <a:pPr marL="0" lvl="0" indent="0" algn="l" rtl="0">
                        <a:spcBef>
                          <a:spcPts val="0"/>
                        </a:spcBef>
                        <a:spcAft>
                          <a:spcPts val="0"/>
                        </a:spcAft>
                        <a:buNone/>
                      </a:pPr>
                      <a:r>
                        <a:rPr lang="en-US" sz="1500">
                          <a:latin typeface="Didact Gothic"/>
                          <a:ea typeface="Didact Gothic"/>
                          <a:cs typeface="Didact Gothic"/>
                          <a:sym typeface="Didact Gothic"/>
                        </a:rPr>
                        <a:t>frequent feedback to address lagging skills</a:t>
                      </a:r>
                      <a:endParaRPr sz="1500">
                        <a:latin typeface="Didact Gothic"/>
                        <a:ea typeface="Didact Gothic"/>
                        <a:cs typeface="Didact Gothic"/>
                        <a:sym typeface="Didact Gothic"/>
                      </a:endParaRPr>
                    </a:p>
                  </a:txBody>
                  <a:tcPr marL="84675" marR="84675" marT="84675" marB="84675"/>
                </a:tc>
                <a:tc>
                  <a:txBody>
                    <a:bodyPr/>
                    <a:lstStyle/>
                    <a:p>
                      <a:pPr marL="0" lvl="0" indent="0" algn="l" rtl="0">
                        <a:spcBef>
                          <a:spcPts val="0"/>
                        </a:spcBef>
                        <a:spcAft>
                          <a:spcPts val="0"/>
                        </a:spcAft>
                        <a:buNone/>
                      </a:pPr>
                      <a:r>
                        <a:rPr lang="en-US" sz="1500">
                          <a:latin typeface="Didact Gothic"/>
                          <a:ea typeface="Didact Gothic"/>
                          <a:cs typeface="Didact Gothic"/>
                          <a:sym typeface="Didact Gothic"/>
                        </a:rPr>
                        <a:t>CICO</a:t>
                      </a:r>
                      <a:endParaRPr sz="1500">
                        <a:latin typeface="Didact Gothic"/>
                        <a:ea typeface="Didact Gothic"/>
                        <a:cs typeface="Didact Gothic"/>
                        <a:sym typeface="Didact Gothic"/>
                      </a:endParaRPr>
                    </a:p>
                    <a:p>
                      <a:pPr marL="0" lvl="0" indent="0" algn="l" rtl="0">
                        <a:spcBef>
                          <a:spcPts val="0"/>
                        </a:spcBef>
                        <a:spcAft>
                          <a:spcPts val="0"/>
                        </a:spcAft>
                        <a:buNone/>
                      </a:pPr>
                      <a:r>
                        <a:rPr lang="en-US" sz="1500">
                          <a:latin typeface="Didact Gothic"/>
                          <a:ea typeface="Didact Gothic"/>
                          <a:cs typeface="Didact Gothic"/>
                          <a:sym typeface="Didact Gothic"/>
                        </a:rPr>
                        <a:t>SSFs</a:t>
                      </a:r>
                      <a:endParaRPr sz="1500">
                        <a:latin typeface="Didact Gothic"/>
                        <a:ea typeface="Didact Gothic"/>
                        <a:cs typeface="Didact Gothic"/>
                        <a:sym typeface="Didact Gothic"/>
                      </a:endParaRPr>
                    </a:p>
                    <a:p>
                      <a:pPr marL="0" lvl="0" indent="0" algn="l" rtl="0">
                        <a:spcBef>
                          <a:spcPts val="0"/>
                        </a:spcBef>
                        <a:spcAft>
                          <a:spcPts val="0"/>
                        </a:spcAft>
                        <a:buNone/>
                      </a:pPr>
                      <a:r>
                        <a:rPr lang="en-US" sz="1500">
                          <a:latin typeface="Didact Gothic"/>
                          <a:ea typeface="Didact Gothic"/>
                          <a:cs typeface="Didact Gothic"/>
                          <a:sym typeface="Didact Gothic"/>
                        </a:rPr>
                        <a:t>Frequency ratings by teacher</a:t>
                      </a:r>
                      <a:endParaRPr sz="1500">
                        <a:latin typeface="Didact Gothic"/>
                        <a:ea typeface="Didact Gothic"/>
                        <a:cs typeface="Didact Gothic"/>
                        <a:sym typeface="Didact Gothic"/>
                      </a:endParaRPr>
                    </a:p>
                  </a:txBody>
                  <a:tcPr marL="84675" marR="84675" marT="84675" marB="84675"/>
                </a:tc>
                <a:tc>
                  <a:txBody>
                    <a:bodyPr/>
                    <a:lstStyle/>
                    <a:p>
                      <a:pPr marL="0" lvl="0" indent="0" algn="l" rtl="0">
                        <a:spcBef>
                          <a:spcPts val="0"/>
                        </a:spcBef>
                        <a:spcAft>
                          <a:spcPts val="0"/>
                        </a:spcAft>
                        <a:buNone/>
                      </a:pPr>
                      <a:r>
                        <a:rPr lang="en-US" sz="1500">
                          <a:latin typeface="Didact Gothic"/>
                          <a:ea typeface="Didact Gothic"/>
                          <a:cs typeface="Didact Gothic"/>
                          <a:sym typeface="Didact Gothic"/>
                        </a:rPr>
                        <a:t>Consistently meeting goals, ≥ 83% point goal, and no additional goals needed</a:t>
                      </a:r>
                      <a:endParaRPr sz="1500">
                        <a:latin typeface="Didact Gothic"/>
                        <a:ea typeface="Didact Gothic"/>
                        <a:cs typeface="Didact Gothic"/>
                        <a:sym typeface="Didact Gothic"/>
                      </a:endParaRPr>
                    </a:p>
                  </a:txBody>
                  <a:tcPr marL="84675" marR="84675" marT="84675" marB="84675"/>
                </a:tc>
                <a:tc>
                  <a:txBody>
                    <a:bodyPr/>
                    <a:lstStyle/>
                    <a:p>
                      <a:pPr marL="0" lvl="0" indent="0" algn="l" rtl="0">
                        <a:spcBef>
                          <a:spcPts val="0"/>
                        </a:spcBef>
                        <a:spcAft>
                          <a:spcPts val="0"/>
                        </a:spcAft>
                        <a:buNone/>
                      </a:pPr>
                      <a:r>
                        <a:rPr lang="en-US" sz="1500">
                          <a:highlight>
                            <a:srgbClr val="FFFFFF"/>
                          </a:highlight>
                          <a:latin typeface="Didact Gothic"/>
                          <a:ea typeface="Didact Gothic"/>
                          <a:cs typeface="Didact Gothic"/>
                          <a:sym typeface="Didact Gothic"/>
                        </a:rPr>
                        <a:t>Fading plan success, no additional goals needed </a:t>
                      </a:r>
                      <a:r>
                        <a:rPr lang="en-US" sz="1500" b="1">
                          <a:highlight>
                            <a:srgbClr val="FFFFFF"/>
                          </a:highlight>
                          <a:latin typeface="Didact Gothic"/>
                          <a:ea typeface="Didact Gothic"/>
                          <a:cs typeface="Didact Gothic"/>
                          <a:sym typeface="Didact Gothic"/>
                        </a:rPr>
                        <a:t>OR</a:t>
                      </a:r>
                      <a:r>
                        <a:rPr lang="en-US" sz="1500">
                          <a:highlight>
                            <a:srgbClr val="FFFFFF"/>
                          </a:highlight>
                          <a:latin typeface="Didact Gothic"/>
                          <a:ea typeface="Didact Gothic"/>
                          <a:cs typeface="Didact Gothic"/>
                          <a:sym typeface="Didact Gothic"/>
                        </a:rPr>
                        <a:t> CICO                     unsuccessful in meeting behavioral needs of student</a:t>
                      </a:r>
                      <a:endParaRPr sz="1500">
                        <a:latin typeface="Didact Gothic"/>
                        <a:ea typeface="Didact Gothic"/>
                        <a:cs typeface="Didact Gothic"/>
                        <a:sym typeface="Didact Gothic"/>
                      </a:endParaRPr>
                    </a:p>
                  </a:txBody>
                  <a:tcPr marL="84675" marR="84675" marT="84675" marB="84675"/>
                </a:tc>
                <a:extLst>
                  <a:ext uri="{0D108BD9-81ED-4DB2-BD59-A6C34878D82A}">
                    <a16:rowId xmlns:a16="http://schemas.microsoft.com/office/drawing/2014/main" val="10003"/>
                  </a:ext>
                </a:extLst>
              </a:tr>
              <a:tr h="1608525">
                <a:tc>
                  <a:txBody>
                    <a:bodyPr/>
                    <a:lstStyle/>
                    <a:p>
                      <a:pPr marL="0" lvl="0" indent="0" algn="l" rtl="0">
                        <a:spcBef>
                          <a:spcPts val="0"/>
                        </a:spcBef>
                        <a:spcAft>
                          <a:spcPts val="0"/>
                        </a:spcAft>
                        <a:buNone/>
                      </a:pPr>
                      <a:r>
                        <a:rPr lang="en-US" sz="1500">
                          <a:latin typeface="Didact Gothic"/>
                          <a:ea typeface="Didact Gothic"/>
                          <a:cs typeface="Didact Gothic"/>
                          <a:sym typeface="Didact Gothic"/>
                        </a:rPr>
                        <a:t>Teacher Check &amp; Connect</a:t>
                      </a:r>
                      <a:endParaRPr sz="1500">
                        <a:latin typeface="Didact Gothic"/>
                        <a:ea typeface="Didact Gothic"/>
                        <a:cs typeface="Didact Gothic"/>
                        <a:sym typeface="Didact Gothic"/>
                      </a:endParaRPr>
                    </a:p>
                  </a:txBody>
                  <a:tcPr marL="84675" marR="84675" marT="84675" marB="84675"/>
                </a:tc>
                <a:tc>
                  <a:txBody>
                    <a:bodyPr/>
                    <a:lstStyle/>
                    <a:p>
                      <a:pPr marL="0" lvl="0" indent="0" algn="ctr" rtl="0">
                        <a:spcBef>
                          <a:spcPts val="0"/>
                        </a:spcBef>
                        <a:spcAft>
                          <a:spcPts val="0"/>
                        </a:spcAft>
                        <a:buNone/>
                      </a:pPr>
                      <a:r>
                        <a:rPr lang="en-US" sz="1500">
                          <a:latin typeface="Didact Gothic"/>
                          <a:ea typeface="Didact Gothic"/>
                          <a:cs typeface="Didact Gothic"/>
                          <a:sym typeface="Didact Gothic"/>
                        </a:rPr>
                        <a:t>Adult attn;</a:t>
                      </a:r>
                      <a:endParaRPr sz="1500">
                        <a:latin typeface="Didact Gothic"/>
                        <a:ea typeface="Didact Gothic"/>
                        <a:cs typeface="Didact Gothic"/>
                        <a:sym typeface="Didact Gothic"/>
                      </a:endParaRPr>
                    </a:p>
                    <a:p>
                      <a:pPr marL="0" lvl="0" indent="0" algn="ctr" rtl="0">
                        <a:spcBef>
                          <a:spcPts val="0"/>
                        </a:spcBef>
                        <a:spcAft>
                          <a:spcPts val="0"/>
                        </a:spcAft>
                        <a:buNone/>
                      </a:pPr>
                      <a:r>
                        <a:rPr lang="en-US" sz="1500">
                          <a:latin typeface="Didact Gothic"/>
                          <a:ea typeface="Didact Gothic"/>
                          <a:cs typeface="Didact Gothic"/>
                          <a:sym typeface="Didact Gothic"/>
                        </a:rPr>
                        <a:t>Avoid task/activity </a:t>
                      </a:r>
                      <a:endParaRPr sz="1500">
                        <a:latin typeface="Didact Gothic"/>
                        <a:ea typeface="Didact Gothic"/>
                        <a:cs typeface="Didact Gothic"/>
                        <a:sym typeface="Didact Gothic"/>
                      </a:endParaRPr>
                    </a:p>
                    <a:p>
                      <a:pPr marL="0" lvl="0" indent="0" algn="ctr" rtl="0">
                        <a:spcBef>
                          <a:spcPts val="0"/>
                        </a:spcBef>
                        <a:spcAft>
                          <a:spcPts val="0"/>
                        </a:spcAft>
                        <a:buNone/>
                      </a:pPr>
                      <a:endParaRPr sz="1500">
                        <a:latin typeface="Didact Gothic"/>
                        <a:ea typeface="Didact Gothic"/>
                        <a:cs typeface="Didact Gothic"/>
                        <a:sym typeface="Didact Gothic"/>
                      </a:endParaRPr>
                    </a:p>
                  </a:txBody>
                  <a:tcPr marL="84675" marR="84675" marT="84675" marB="84675"/>
                </a:tc>
                <a:tc>
                  <a:txBody>
                    <a:bodyPr/>
                    <a:lstStyle/>
                    <a:p>
                      <a:pPr marL="0" lvl="0" indent="0" algn="l" rtl="0">
                        <a:spcBef>
                          <a:spcPts val="0"/>
                        </a:spcBef>
                        <a:spcAft>
                          <a:spcPts val="0"/>
                        </a:spcAft>
                        <a:buNone/>
                      </a:pPr>
                      <a:r>
                        <a:rPr lang="en-US" sz="1500">
                          <a:latin typeface="Didact Gothic"/>
                          <a:ea typeface="Didact Gothic"/>
                          <a:cs typeface="Didact Gothic"/>
                          <a:sym typeface="Didact Gothic"/>
                        </a:rPr>
                        <a:t>As identified through ALSUP</a:t>
                      </a:r>
                      <a:endParaRPr sz="1500">
                        <a:latin typeface="Didact Gothic"/>
                        <a:ea typeface="Didact Gothic"/>
                        <a:cs typeface="Didact Gothic"/>
                        <a:sym typeface="Didact Gothic"/>
                      </a:endParaRPr>
                    </a:p>
                  </a:txBody>
                  <a:tcPr marL="84675" marR="84675" marT="84675" marB="84675"/>
                </a:tc>
                <a:tc>
                  <a:txBody>
                    <a:bodyPr/>
                    <a:lstStyle/>
                    <a:p>
                      <a:pPr marL="0" lvl="0" indent="0" algn="l" rtl="0">
                        <a:spcBef>
                          <a:spcPts val="0"/>
                        </a:spcBef>
                        <a:spcAft>
                          <a:spcPts val="0"/>
                        </a:spcAft>
                        <a:buNone/>
                      </a:pPr>
                      <a:r>
                        <a:rPr lang="en-US" sz="1500">
                          <a:latin typeface="Didact Gothic"/>
                          <a:ea typeface="Didact Gothic"/>
                          <a:cs typeface="Didact Gothic"/>
                          <a:sym typeface="Didact Gothic"/>
                        </a:rPr>
                        <a:t>Need for consistent/</a:t>
                      </a:r>
                      <a:endParaRPr sz="1500">
                        <a:latin typeface="Didact Gothic"/>
                        <a:ea typeface="Didact Gothic"/>
                        <a:cs typeface="Didact Gothic"/>
                        <a:sym typeface="Didact Gothic"/>
                      </a:endParaRPr>
                    </a:p>
                    <a:p>
                      <a:pPr marL="0" lvl="0" indent="0" algn="l" rtl="0">
                        <a:spcBef>
                          <a:spcPts val="0"/>
                        </a:spcBef>
                        <a:spcAft>
                          <a:spcPts val="0"/>
                        </a:spcAft>
                        <a:buNone/>
                      </a:pPr>
                      <a:r>
                        <a:rPr lang="en-US" sz="1500">
                          <a:latin typeface="Didact Gothic"/>
                          <a:ea typeface="Didact Gothic"/>
                          <a:cs typeface="Didact Gothic"/>
                          <a:sym typeface="Didact Gothic"/>
                        </a:rPr>
                        <a:t>frequent feedback to address lagging skills</a:t>
                      </a:r>
                      <a:endParaRPr sz="1500">
                        <a:latin typeface="Didact Gothic"/>
                        <a:ea typeface="Didact Gothic"/>
                        <a:cs typeface="Didact Gothic"/>
                        <a:sym typeface="Didact Gothic"/>
                      </a:endParaRPr>
                    </a:p>
                  </a:txBody>
                  <a:tcPr marL="84675" marR="84675" marT="84675" marB="84675"/>
                </a:tc>
                <a:tc>
                  <a:txBody>
                    <a:bodyPr/>
                    <a:lstStyle/>
                    <a:p>
                      <a:pPr marL="0" lvl="0" indent="0" algn="l" rtl="0">
                        <a:spcBef>
                          <a:spcPts val="0"/>
                        </a:spcBef>
                        <a:spcAft>
                          <a:spcPts val="0"/>
                        </a:spcAft>
                        <a:buNone/>
                      </a:pPr>
                      <a:r>
                        <a:rPr lang="en-US" sz="1500">
                          <a:latin typeface="Didact Gothic"/>
                          <a:ea typeface="Didact Gothic"/>
                          <a:cs typeface="Didact Gothic"/>
                          <a:sym typeface="Didact Gothic"/>
                        </a:rPr>
                        <a:t>CICO</a:t>
                      </a:r>
                      <a:endParaRPr sz="1500">
                        <a:latin typeface="Didact Gothic"/>
                        <a:ea typeface="Didact Gothic"/>
                        <a:cs typeface="Didact Gothic"/>
                        <a:sym typeface="Didact Gothic"/>
                      </a:endParaRPr>
                    </a:p>
                    <a:p>
                      <a:pPr marL="0" lvl="0" indent="0" algn="l" rtl="0">
                        <a:spcBef>
                          <a:spcPts val="0"/>
                        </a:spcBef>
                        <a:spcAft>
                          <a:spcPts val="0"/>
                        </a:spcAft>
                        <a:buNone/>
                      </a:pPr>
                      <a:r>
                        <a:rPr lang="en-US" sz="1500">
                          <a:latin typeface="Didact Gothic"/>
                          <a:ea typeface="Didact Gothic"/>
                          <a:cs typeface="Didact Gothic"/>
                          <a:sym typeface="Didact Gothic"/>
                        </a:rPr>
                        <a:t>BODs</a:t>
                      </a:r>
                      <a:endParaRPr sz="1500">
                        <a:latin typeface="Didact Gothic"/>
                        <a:ea typeface="Didact Gothic"/>
                        <a:cs typeface="Didact Gothic"/>
                        <a:sym typeface="Didact Gothic"/>
                      </a:endParaRPr>
                    </a:p>
                    <a:p>
                      <a:pPr marL="0" lvl="0" indent="0" algn="l" rtl="0">
                        <a:spcBef>
                          <a:spcPts val="0"/>
                        </a:spcBef>
                        <a:spcAft>
                          <a:spcPts val="0"/>
                        </a:spcAft>
                        <a:buNone/>
                      </a:pPr>
                      <a:r>
                        <a:rPr lang="en-US" sz="1500">
                          <a:latin typeface="Didact Gothic"/>
                          <a:ea typeface="Didact Gothic"/>
                          <a:cs typeface="Didact Gothic"/>
                          <a:sym typeface="Didact Gothic"/>
                        </a:rPr>
                        <a:t>Frequency ratings by teacher</a:t>
                      </a:r>
                      <a:endParaRPr sz="1500">
                        <a:latin typeface="Didact Gothic"/>
                        <a:ea typeface="Didact Gothic"/>
                        <a:cs typeface="Didact Gothic"/>
                        <a:sym typeface="Didact Gothic"/>
                      </a:endParaRPr>
                    </a:p>
                  </a:txBody>
                  <a:tcPr marL="84675" marR="84675" marT="84675" marB="84675"/>
                </a:tc>
                <a:tc>
                  <a:txBody>
                    <a:bodyPr/>
                    <a:lstStyle/>
                    <a:p>
                      <a:pPr marL="0" lvl="0" indent="0" algn="l" rtl="0">
                        <a:spcBef>
                          <a:spcPts val="0"/>
                        </a:spcBef>
                        <a:spcAft>
                          <a:spcPts val="0"/>
                        </a:spcAft>
                        <a:buNone/>
                      </a:pPr>
                      <a:r>
                        <a:rPr lang="en-US" sz="1500">
                          <a:latin typeface="Didact Gothic"/>
                          <a:ea typeface="Didact Gothic"/>
                          <a:cs typeface="Didact Gothic"/>
                          <a:sym typeface="Didact Gothic"/>
                        </a:rPr>
                        <a:t>Consistently meeting goals, ≥ 83% point goal, and no additional goals needed</a:t>
                      </a:r>
                      <a:endParaRPr sz="1500">
                        <a:latin typeface="Didact Gothic"/>
                        <a:ea typeface="Didact Gothic"/>
                        <a:cs typeface="Didact Gothic"/>
                        <a:sym typeface="Didact Gothic"/>
                      </a:endParaRPr>
                    </a:p>
                  </a:txBody>
                  <a:tcPr marL="84675" marR="84675" marT="84675" marB="84675"/>
                </a:tc>
                <a:tc>
                  <a:txBody>
                    <a:bodyPr/>
                    <a:lstStyle/>
                    <a:p>
                      <a:pPr marL="0" lvl="0" indent="0" algn="l" rtl="0">
                        <a:spcBef>
                          <a:spcPts val="0"/>
                        </a:spcBef>
                        <a:spcAft>
                          <a:spcPts val="0"/>
                        </a:spcAft>
                        <a:buNone/>
                      </a:pPr>
                      <a:r>
                        <a:rPr lang="en-US" sz="1500">
                          <a:highlight>
                            <a:srgbClr val="FFFFFF"/>
                          </a:highlight>
                          <a:latin typeface="Didact Gothic"/>
                          <a:ea typeface="Didact Gothic"/>
                          <a:cs typeface="Didact Gothic"/>
                          <a:sym typeface="Didact Gothic"/>
                        </a:rPr>
                        <a:t>Fading plan success, no additional goals needed </a:t>
                      </a:r>
                      <a:r>
                        <a:rPr lang="en-US" sz="1500" b="1">
                          <a:highlight>
                            <a:srgbClr val="FFFFFF"/>
                          </a:highlight>
                          <a:latin typeface="Didact Gothic"/>
                          <a:ea typeface="Didact Gothic"/>
                          <a:cs typeface="Didact Gothic"/>
                          <a:sym typeface="Didact Gothic"/>
                        </a:rPr>
                        <a:t>OR</a:t>
                      </a:r>
                      <a:r>
                        <a:rPr lang="en-US" sz="1500">
                          <a:highlight>
                            <a:srgbClr val="FFFFFF"/>
                          </a:highlight>
                          <a:latin typeface="Didact Gothic"/>
                          <a:ea typeface="Didact Gothic"/>
                          <a:cs typeface="Didact Gothic"/>
                          <a:sym typeface="Didact Gothic"/>
                        </a:rPr>
                        <a:t> TCC                     unsuccessful in meeting behavioral needs of student</a:t>
                      </a:r>
                      <a:endParaRPr sz="1500">
                        <a:latin typeface="Didact Gothic"/>
                        <a:ea typeface="Didact Gothic"/>
                        <a:cs typeface="Didact Gothic"/>
                        <a:sym typeface="Didact Gothic"/>
                      </a:endParaRPr>
                    </a:p>
                  </a:txBody>
                  <a:tcPr marL="84675" marR="84675" marT="84675" marB="84675"/>
                </a:tc>
                <a:extLst>
                  <a:ext uri="{0D108BD9-81ED-4DB2-BD59-A6C34878D82A}">
                    <a16:rowId xmlns:a16="http://schemas.microsoft.com/office/drawing/2014/main" val="10004"/>
                  </a:ext>
                </a:extLst>
              </a:tr>
            </a:tbl>
          </a:graphicData>
        </a:graphic>
      </p:graphicFrame>
      <p:sp>
        <p:nvSpPr>
          <p:cNvPr id="542" name="Google Shape;542;gdf3b3da724_19_132"/>
          <p:cNvSpPr/>
          <p:nvPr/>
        </p:nvSpPr>
        <p:spPr>
          <a:xfrm>
            <a:off x="107600" y="846667"/>
            <a:ext cx="3083100" cy="6158100"/>
          </a:xfrm>
          <a:prstGeom prst="ellipse">
            <a:avLst/>
          </a:prstGeom>
          <a:noFill/>
          <a:ln w="28575" cap="flat" cmpd="sng">
            <a:solidFill>
              <a:srgbClr val="85200C"/>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3" name="Google Shape;543;gdf3b3da724_19_132"/>
          <p:cNvSpPr txBox="1"/>
          <p:nvPr/>
        </p:nvSpPr>
        <p:spPr>
          <a:xfrm>
            <a:off x="9302100" y="660075"/>
            <a:ext cx="1614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latin typeface="Calibri"/>
                <a:ea typeface="Calibri"/>
                <a:cs typeface="Calibri"/>
                <a:sym typeface="Calibri"/>
                <a:hlinkClick r:id="rId3"/>
              </a:rPr>
              <a:t>Sample</a:t>
            </a:r>
            <a:endParaRPr sz="18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df3b3da724_19_19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42</a:t>
            </a:fld>
            <a:endParaRPr/>
          </a:p>
        </p:txBody>
      </p:sp>
      <p:sp>
        <p:nvSpPr>
          <p:cNvPr id="550" name="Google Shape;550;gdf3b3da724_19_195"/>
          <p:cNvSpPr txBox="1">
            <a:spLocks noGrp="1"/>
          </p:cNvSpPr>
          <p:nvPr>
            <p:ph type="body" idx="1"/>
          </p:nvPr>
        </p:nvSpPr>
        <p:spPr>
          <a:xfrm>
            <a:off x="609600" y="1708550"/>
            <a:ext cx="7381200" cy="4485900"/>
          </a:xfrm>
          <a:prstGeom prst="rect">
            <a:avLst/>
          </a:prstGeom>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688"/>
              <a:buNone/>
            </a:pPr>
            <a:r>
              <a:rPr lang="en-US" sz="2650"/>
              <a:t>Things to consider:</a:t>
            </a:r>
            <a:endParaRPr sz="2650"/>
          </a:p>
          <a:p>
            <a:pPr marL="0" lvl="0" indent="0" algn="l" rtl="0">
              <a:lnSpc>
                <a:spcPct val="70000"/>
              </a:lnSpc>
              <a:spcBef>
                <a:spcPts val="1000"/>
              </a:spcBef>
              <a:spcAft>
                <a:spcPts val="0"/>
              </a:spcAft>
              <a:buSzPts val="688"/>
              <a:buNone/>
            </a:pPr>
            <a:endParaRPr sz="1800"/>
          </a:p>
          <a:p>
            <a:pPr marL="457200" lvl="0" indent="-357187" algn="l" rtl="0">
              <a:lnSpc>
                <a:spcPct val="70000"/>
              </a:lnSpc>
              <a:spcBef>
                <a:spcPts val="1000"/>
              </a:spcBef>
              <a:spcAft>
                <a:spcPts val="0"/>
              </a:spcAft>
              <a:buSzPts val="2025"/>
              <a:buChar char="•"/>
            </a:pPr>
            <a:r>
              <a:rPr lang="en-US" sz="2650"/>
              <a:t>Who can refer a student for assistance (e.g. parent, teacher, self)</a:t>
            </a:r>
            <a:endParaRPr sz="2650"/>
          </a:p>
          <a:p>
            <a:pPr marL="0" lvl="0" indent="0" algn="l" rtl="0">
              <a:lnSpc>
                <a:spcPct val="70000"/>
              </a:lnSpc>
              <a:spcBef>
                <a:spcPts val="1000"/>
              </a:spcBef>
              <a:spcAft>
                <a:spcPts val="0"/>
              </a:spcAft>
              <a:buSzPts val="688"/>
              <a:buNone/>
            </a:pPr>
            <a:endParaRPr sz="1800"/>
          </a:p>
          <a:p>
            <a:pPr marL="457200" lvl="0" indent="-357187" algn="l" rtl="0">
              <a:lnSpc>
                <a:spcPct val="70000"/>
              </a:lnSpc>
              <a:spcBef>
                <a:spcPts val="1000"/>
              </a:spcBef>
              <a:spcAft>
                <a:spcPts val="0"/>
              </a:spcAft>
              <a:buSzPts val="2025"/>
              <a:buChar char="•"/>
            </a:pPr>
            <a:r>
              <a:rPr lang="en-US" sz="2650"/>
              <a:t>Is there a document to complete, a team meeting to attend?</a:t>
            </a:r>
            <a:endParaRPr sz="2650"/>
          </a:p>
          <a:p>
            <a:pPr marL="457200" lvl="0" indent="0" algn="l" rtl="0">
              <a:lnSpc>
                <a:spcPct val="70000"/>
              </a:lnSpc>
              <a:spcBef>
                <a:spcPts val="1000"/>
              </a:spcBef>
              <a:spcAft>
                <a:spcPts val="0"/>
              </a:spcAft>
              <a:buSzPts val="688"/>
              <a:buNone/>
            </a:pPr>
            <a:endParaRPr sz="1800"/>
          </a:p>
          <a:p>
            <a:pPr marL="457200" lvl="0" indent="-357187" algn="l" rtl="0">
              <a:lnSpc>
                <a:spcPct val="70000"/>
              </a:lnSpc>
              <a:spcBef>
                <a:spcPts val="1000"/>
              </a:spcBef>
              <a:spcAft>
                <a:spcPts val="0"/>
              </a:spcAft>
              <a:buSzPts val="2025"/>
              <a:buChar char="•"/>
            </a:pPr>
            <a:r>
              <a:rPr lang="en-US" sz="2650"/>
              <a:t>How are decisions made regarding access?</a:t>
            </a:r>
            <a:endParaRPr sz="2650"/>
          </a:p>
          <a:p>
            <a:pPr marL="457200" lvl="0" indent="0" algn="l" rtl="0">
              <a:lnSpc>
                <a:spcPct val="70000"/>
              </a:lnSpc>
              <a:spcBef>
                <a:spcPts val="1000"/>
              </a:spcBef>
              <a:spcAft>
                <a:spcPts val="0"/>
              </a:spcAft>
              <a:buNone/>
            </a:pPr>
            <a:endParaRPr sz="1800"/>
          </a:p>
          <a:p>
            <a:pPr marL="457200" lvl="0" indent="-357187" algn="l" rtl="0">
              <a:lnSpc>
                <a:spcPct val="70000"/>
              </a:lnSpc>
              <a:spcBef>
                <a:spcPts val="1000"/>
              </a:spcBef>
              <a:spcAft>
                <a:spcPts val="0"/>
              </a:spcAft>
              <a:buSzPts val="2025"/>
              <a:buChar char="•"/>
            </a:pPr>
            <a:r>
              <a:rPr lang="en-US" sz="2650"/>
              <a:t>Who maintains/updates data?</a:t>
            </a:r>
            <a:endParaRPr sz="2650"/>
          </a:p>
          <a:p>
            <a:pPr marL="0" lvl="0" indent="0" algn="l" rtl="0">
              <a:lnSpc>
                <a:spcPct val="70000"/>
              </a:lnSpc>
              <a:spcBef>
                <a:spcPts val="1000"/>
              </a:spcBef>
              <a:spcAft>
                <a:spcPts val="0"/>
              </a:spcAft>
              <a:buSzPts val="688"/>
              <a:buNone/>
            </a:pPr>
            <a:endParaRPr sz="1800"/>
          </a:p>
          <a:p>
            <a:pPr marL="457200" lvl="0" indent="-357187" algn="l" rtl="0">
              <a:lnSpc>
                <a:spcPct val="70000"/>
              </a:lnSpc>
              <a:spcBef>
                <a:spcPts val="1000"/>
              </a:spcBef>
              <a:spcAft>
                <a:spcPts val="0"/>
              </a:spcAft>
              <a:buSzPts val="2025"/>
              <a:buChar char="•"/>
            </a:pPr>
            <a:r>
              <a:rPr lang="en-US" sz="2650"/>
              <a:t>If the request is not met, what happens next?</a:t>
            </a:r>
            <a:endParaRPr sz="2650"/>
          </a:p>
          <a:p>
            <a:pPr marL="0" lvl="0" indent="0" algn="l" rtl="0">
              <a:lnSpc>
                <a:spcPct val="70000"/>
              </a:lnSpc>
              <a:spcBef>
                <a:spcPts val="1000"/>
              </a:spcBef>
              <a:spcAft>
                <a:spcPts val="0"/>
              </a:spcAft>
              <a:buSzPts val="688"/>
              <a:buNone/>
            </a:pPr>
            <a:endParaRPr sz="2650"/>
          </a:p>
          <a:p>
            <a:pPr marL="0" lvl="0" indent="0" algn="l" rtl="0">
              <a:lnSpc>
                <a:spcPct val="70000"/>
              </a:lnSpc>
              <a:spcBef>
                <a:spcPts val="1000"/>
              </a:spcBef>
              <a:spcAft>
                <a:spcPts val="0"/>
              </a:spcAft>
              <a:buSzPts val="688"/>
              <a:buNone/>
            </a:pPr>
            <a:endParaRPr sz="2650"/>
          </a:p>
        </p:txBody>
      </p:sp>
      <p:sp>
        <p:nvSpPr>
          <p:cNvPr id="551" name="Google Shape;551;gdf3b3da724_19_195"/>
          <p:cNvSpPr txBox="1"/>
          <p:nvPr/>
        </p:nvSpPr>
        <p:spPr>
          <a:xfrm>
            <a:off x="7990800" y="3172875"/>
            <a:ext cx="38781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hlinkClick r:id="rId3"/>
              </a:rPr>
              <a:t>Request for Assistance Team Checklist</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u="sng">
                <a:solidFill>
                  <a:schemeClr val="hlink"/>
                </a:solidFill>
                <a:latin typeface="Calibri"/>
                <a:ea typeface="Calibri"/>
                <a:cs typeface="Calibri"/>
                <a:sym typeface="Calibri"/>
                <a:hlinkClick r:id="rId4"/>
              </a:rPr>
              <a:t>Sample Nomination Form</a:t>
            </a:r>
            <a:endParaRPr sz="1800">
              <a:latin typeface="Calibri"/>
              <a:ea typeface="Calibri"/>
              <a:cs typeface="Calibri"/>
              <a:sym typeface="Calibri"/>
            </a:endParaRPr>
          </a:p>
        </p:txBody>
      </p:sp>
      <p:sp>
        <p:nvSpPr>
          <p:cNvPr id="552" name="Google Shape;552;gdf3b3da724_19_195"/>
          <p:cNvSpPr txBox="1">
            <a:spLocks noGrp="1"/>
          </p:cNvSpPr>
          <p:nvPr>
            <p:ph type="title"/>
          </p:nvPr>
        </p:nvSpPr>
        <p:spPr>
          <a:xfrm>
            <a:off x="609600" y="403338"/>
            <a:ext cx="10972800" cy="11433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spcBef>
                <a:spcPts val="0"/>
              </a:spcBef>
              <a:spcAft>
                <a:spcPts val="0"/>
              </a:spcAft>
              <a:buSzPts val="4400"/>
              <a:buNone/>
            </a:pPr>
            <a:br>
              <a:rPr lang="en-US" b="1">
                <a:latin typeface="Cambria"/>
                <a:ea typeface="Cambria"/>
                <a:cs typeface="Cambria"/>
                <a:sym typeface="Cambria"/>
              </a:rPr>
            </a:br>
            <a:endParaRPr b="1">
              <a:latin typeface="Cambria"/>
              <a:ea typeface="Cambria"/>
              <a:cs typeface="Cambria"/>
              <a:sym typeface="Cambria"/>
            </a:endParaRPr>
          </a:p>
          <a:p>
            <a:pPr marL="0" lvl="0" indent="0" algn="l" rtl="0">
              <a:spcBef>
                <a:spcPts val="0"/>
              </a:spcBef>
              <a:spcAft>
                <a:spcPts val="0"/>
              </a:spcAft>
              <a:buSzPts val="4400"/>
              <a:buNone/>
            </a:pPr>
            <a:r>
              <a:rPr lang="en-US" sz="4000"/>
              <a:t>Process for Requesting Assistance</a:t>
            </a:r>
            <a:endParaRPr sz="4000"/>
          </a:p>
          <a:p>
            <a:pPr marL="0" lvl="0" indent="0" algn="l" rtl="0">
              <a:spcBef>
                <a:spcPts val="0"/>
              </a:spcBef>
              <a:spcAft>
                <a:spcPts val="0"/>
              </a:spcAft>
              <a:buSzPts val="4400"/>
              <a:buNone/>
            </a:pPr>
            <a:endParaRPr sz="4000"/>
          </a:p>
          <a:p>
            <a:pPr marL="0" lvl="0" indent="0" algn="l" rtl="0">
              <a:spcBef>
                <a:spcPts val="0"/>
              </a:spcBef>
              <a:spcAft>
                <a:spcPts val="0"/>
              </a:spcAft>
              <a:buSzPts val="4400"/>
              <a:buNone/>
            </a:pPr>
            <a:endParaRPr sz="4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53"/>
          <p:cNvSpPr txBox="1">
            <a:spLocks noGrp="1"/>
          </p:cNvSpPr>
          <p:nvPr>
            <p:ph type="title"/>
          </p:nvPr>
        </p:nvSpPr>
        <p:spPr>
          <a:xfrm>
            <a:off x="838200" y="365125"/>
            <a:ext cx="10515600" cy="1325563"/>
          </a:xfrm>
          <a:prstGeom prst="rect">
            <a:avLst/>
          </a:prstGeom>
          <a:solidFill>
            <a:srgbClr val="F9CB9C"/>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600"/>
              </a:buClr>
              <a:buSzPts val="4400"/>
              <a:buFont typeface="Calibri"/>
              <a:buNone/>
            </a:pPr>
            <a:r>
              <a:rPr lang="en-US"/>
              <a:t>Activity</a:t>
            </a:r>
            <a:endParaRPr/>
          </a:p>
        </p:txBody>
      </p:sp>
      <p:sp>
        <p:nvSpPr>
          <p:cNvPr id="559" name="Google Shape;559;p53"/>
          <p:cNvSpPr txBox="1">
            <a:spLocks noGrp="1"/>
          </p:cNvSpPr>
          <p:nvPr>
            <p:ph type="body" idx="1"/>
          </p:nvPr>
        </p:nvSpPr>
        <p:spPr>
          <a:xfrm>
            <a:off x="838200" y="2083050"/>
            <a:ext cx="10515600" cy="44466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How do you currently identify students that need additional supports?</a:t>
            </a:r>
            <a:endParaRPr/>
          </a:p>
          <a:p>
            <a:pPr marL="228600" lvl="0" indent="-228600" algn="l" rtl="0">
              <a:lnSpc>
                <a:spcPct val="90000"/>
              </a:lnSpc>
              <a:spcBef>
                <a:spcPts val="1000"/>
              </a:spcBef>
              <a:spcAft>
                <a:spcPts val="0"/>
              </a:spcAft>
              <a:buClr>
                <a:schemeClr val="dk1"/>
              </a:buClr>
              <a:buSzPts val="2800"/>
              <a:buChar char="•"/>
            </a:pPr>
            <a:r>
              <a:rPr lang="en-US"/>
              <a:t>What is your process for students getting connected to interventions?</a:t>
            </a:r>
            <a:endParaRPr/>
          </a:p>
          <a:p>
            <a:pPr marL="228600" lvl="0" indent="-228600" algn="l" rtl="0">
              <a:lnSpc>
                <a:spcPct val="90000"/>
              </a:lnSpc>
              <a:spcBef>
                <a:spcPts val="1000"/>
              </a:spcBef>
              <a:spcAft>
                <a:spcPts val="0"/>
              </a:spcAft>
              <a:buClr>
                <a:schemeClr val="dk1"/>
              </a:buClr>
              <a:buSzPts val="2800"/>
              <a:buChar char="•"/>
            </a:pPr>
            <a:r>
              <a:rPr lang="en-US"/>
              <a:t>How do staff know about the different options of interventions for students?</a:t>
            </a:r>
            <a:endParaRPr/>
          </a:p>
          <a:p>
            <a:pPr marL="228600" lvl="0" indent="-228600" algn="l" rtl="0">
              <a:lnSpc>
                <a:spcPct val="90000"/>
              </a:lnSpc>
              <a:spcBef>
                <a:spcPts val="1000"/>
              </a:spcBef>
              <a:spcAft>
                <a:spcPts val="0"/>
              </a:spcAft>
              <a:buClr>
                <a:schemeClr val="dk1"/>
              </a:buClr>
              <a:buSzPts val="2800"/>
              <a:buChar char="•"/>
            </a:pPr>
            <a:r>
              <a:rPr lang="en-US"/>
              <a:t>What works and what is challenging about the above?</a:t>
            </a:r>
            <a:endParaRPr/>
          </a:p>
          <a:p>
            <a:pPr marL="0" lvl="0" indent="0" algn="ctr" rtl="0">
              <a:lnSpc>
                <a:spcPct val="90000"/>
              </a:lnSpc>
              <a:spcBef>
                <a:spcPts val="1000"/>
              </a:spcBef>
              <a:spcAft>
                <a:spcPts val="0"/>
              </a:spcAft>
              <a:buClr>
                <a:schemeClr val="dk1"/>
              </a:buClr>
              <a:buSzPts val="2800"/>
              <a:buNone/>
            </a:pPr>
            <a:r>
              <a:rPr lang="en-US" i="1"/>
              <a:t>We’ll ask one person from each team to share one strength/challenge</a:t>
            </a:r>
            <a:endParaRPr/>
          </a:p>
        </p:txBody>
      </p:sp>
      <p:sp>
        <p:nvSpPr>
          <p:cNvPr id="560" name="Google Shape;560;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54"/>
          <p:cNvSpPr txBox="1">
            <a:spLocks noGrp="1"/>
          </p:cNvSpPr>
          <p:nvPr>
            <p:ph type="title"/>
          </p:nvPr>
        </p:nvSpPr>
        <p:spPr>
          <a:xfrm>
            <a:off x="838200" y="365125"/>
            <a:ext cx="10515600" cy="1325563"/>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600"/>
              </a:buClr>
              <a:buSzPts val="4400"/>
              <a:buFont typeface="Calibri"/>
              <a:buNone/>
            </a:pPr>
            <a:r>
              <a:rPr lang="en-US" sz="4000"/>
              <a:t>Another perspective</a:t>
            </a:r>
            <a:endParaRPr sz="4000"/>
          </a:p>
        </p:txBody>
      </p:sp>
      <p:sp>
        <p:nvSpPr>
          <p:cNvPr id="567" name="Google Shape;567;p54"/>
          <p:cNvSpPr txBox="1">
            <a:spLocks noGrp="1"/>
          </p:cNvSpPr>
          <p:nvPr>
            <p:ph type="body" idx="1"/>
          </p:nvPr>
        </p:nvSpPr>
        <p:spPr>
          <a:xfrm>
            <a:off x="952950" y="1909750"/>
            <a:ext cx="6567900" cy="44466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How do you currently identify students that need additional </a:t>
            </a:r>
            <a:r>
              <a:rPr lang="en-US" i="1"/>
              <a:t>(</a:t>
            </a:r>
            <a:r>
              <a:rPr lang="en-US" i="1" u="sng"/>
              <a:t>academic</a:t>
            </a:r>
            <a:r>
              <a:rPr lang="en-US" i="1"/>
              <a:t>) </a:t>
            </a:r>
            <a:r>
              <a:rPr lang="en-US"/>
              <a:t>supports?</a:t>
            </a:r>
            <a:endParaRPr/>
          </a:p>
          <a:p>
            <a:pPr marL="228600" lvl="0" indent="-228600" algn="l" rtl="0">
              <a:lnSpc>
                <a:spcPct val="90000"/>
              </a:lnSpc>
              <a:spcBef>
                <a:spcPts val="1000"/>
              </a:spcBef>
              <a:spcAft>
                <a:spcPts val="0"/>
              </a:spcAft>
              <a:buClr>
                <a:schemeClr val="dk1"/>
              </a:buClr>
              <a:buSzPts val="2800"/>
              <a:buChar char="•"/>
            </a:pPr>
            <a:r>
              <a:rPr lang="en-US"/>
              <a:t>What is your process for students getting connected to </a:t>
            </a:r>
            <a:r>
              <a:rPr lang="en-US" i="1"/>
              <a:t>(</a:t>
            </a:r>
            <a:r>
              <a:rPr lang="en-US" i="1" u="sng"/>
              <a:t>academic</a:t>
            </a:r>
            <a:r>
              <a:rPr lang="en-US" i="1"/>
              <a:t>) </a:t>
            </a:r>
            <a:r>
              <a:rPr lang="en-US"/>
              <a:t>interventions?</a:t>
            </a:r>
            <a:endParaRPr/>
          </a:p>
          <a:p>
            <a:pPr marL="228600" lvl="0" indent="-228600" algn="l" rtl="0">
              <a:lnSpc>
                <a:spcPct val="90000"/>
              </a:lnSpc>
              <a:spcBef>
                <a:spcPts val="1000"/>
              </a:spcBef>
              <a:spcAft>
                <a:spcPts val="0"/>
              </a:spcAft>
              <a:buClr>
                <a:schemeClr val="dk1"/>
              </a:buClr>
              <a:buSzPts val="2800"/>
              <a:buChar char="•"/>
            </a:pPr>
            <a:r>
              <a:rPr lang="en-US"/>
              <a:t>How do staff know about the different options of </a:t>
            </a:r>
            <a:r>
              <a:rPr lang="en-US" i="1"/>
              <a:t>(</a:t>
            </a:r>
            <a:r>
              <a:rPr lang="en-US" i="1" u="sng"/>
              <a:t>academic</a:t>
            </a:r>
            <a:r>
              <a:rPr lang="en-US" i="1"/>
              <a:t>)</a:t>
            </a:r>
            <a:r>
              <a:rPr lang="en-US"/>
              <a:t> interventions for students?</a:t>
            </a:r>
            <a:endParaRPr/>
          </a:p>
          <a:p>
            <a:pPr marL="228600" lvl="0" indent="-228600" algn="l" rtl="0">
              <a:lnSpc>
                <a:spcPct val="90000"/>
              </a:lnSpc>
              <a:spcBef>
                <a:spcPts val="1000"/>
              </a:spcBef>
              <a:spcAft>
                <a:spcPts val="0"/>
              </a:spcAft>
              <a:buClr>
                <a:schemeClr val="dk1"/>
              </a:buClr>
              <a:buSzPts val="2800"/>
              <a:buChar char="•"/>
            </a:pPr>
            <a:r>
              <a:rPr lang="en-US"/>
              <a:t>What works and what is challenging about the above?</a:t>
            </a:r>
            <a:endParaRPr/>
          </a:p>
        </p:txBody>
      </p:sp>
      <p:sp>
        <p:nvSpPr>
          <p:cNvPr id="568" name="Google Shape;568;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pic>
        <p:nvPicPr>
          <p:cNvPr id="569" name="Google Shape;569;p54"/>
          <p:cNvPicPr preferRelativeResize="0"/>
          <p:nvPr/>
        </p:nvPicPr>
        <p:blipFill>
          <a:blip r:embed="rId3">
            <a:alphaModFix/>
          </a:blip>
          <a:stretch>
            <a:fillRect/>
          </a:stretch>
        </p:blipFill>
        <p:spPr>
          <a:xfrm>
            <a:off x="7673250" y="1843099"/>
            <a:ext cx="3984674" cy="40178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19"/>
          <p:cNvPicPr preferRelativeResize="0"/>
          <p:nvPr/>
        </p:nvPicPr>
        <p:blipFill rotWithShape="1">
          <a:blip r:embed="rId3">
            <a:alphaModFix/>
          </a:blip>
          <a:srcRect t="13635"/>
          <a:stretch/>
        </p:blipFill>
        <p:spPr>
          <a:xfrm>
            <a:off x="1" y="1011936"/>
            <a:ext cx="12033967" cy="5846064"/>
          </a:xfrm>
          <a:prstGeom prst="rect">
            <a:avLst/>
          </a:prstGeom>
          <a:noFill/>
          <a:ln>
            <a:noFill/>
          </a:ln>
        </p:spPr>
      </p:pic>
      <p:sp>
        <p:nvSpPr>
          <p:cNvPr id="575" name="Google Shape;575;p19"/>
          <p:cNvSpPr txBox="1"/>
          <p:nvPr/>
        </p:nvSpPr>
        <p:spPr>
          <a:xfrm>
            <a:off x="415600" y="282311"/>
            <a:ext cx="11360800" cy="763600"/>
          </a:xfrm>
          <a:prstGeom prst="rect">
            <a:avLst/>
          </a:prstGeom>
          <a:solidFill>
            <a:srgbClr val="D9D2E9"/>
          </a:solidFill>
          <a:ln>
            <a:noFill/>
          </a:ln>
        </p:spPr>
        <p:txBody>
          <a:bodyPr spcFirstLastPara="1" wrap="square" lIns="121900" tIns="121900" rIns="121900" bIns="121900" anchor="t" anchorCtr="0">
            <a:normAutofit/>
          </a:bodyPr>
          <a:lstStyle/>
          <a:p>
            <a:pPr marL="0" marR="0" lvl="0" indent="0" algn="l" rtl="0">
              <a:lnSpc>
                <a:spcPct val="70000"/>
              </a:lnSpc>
              <a:spcBef>
                <a:spcPts val="0"/>
              </a:spcBef>
              <a:spcAft>
                <a:spcPts val="0"/>
              </a:spcAft>
              <a:buClr>
                <a:srgbClr val="385623"/>
              </a:buClr>
              <a:buSzPts val="4400"/>
              <a:buFont typeface="Calibri"/>
              <a:buNone/>
            </a:pPr>
            <a:r>
              <a:rPr lang="en-US" sz="4000">
                <a:solidFill>
                  <a:schemeClr val="dk1"/>
                </a:solidFill>
                <a:latin typeface="Calibri"/>
                <a:ea typeface="Calibri"/>
                <a:cs typeface="Calibri"/>
                <a:sym typeface="Calibri"/>
              </a:rPr>
              <a:t>Request for Assistance/Referral Process</a:t>
            </a:r>
            <a:endParaRPr sz="4000">
              <a:solidFill>
                <a:schemeClr val="dk1"/>
              </a:solidFill>
              <a:latin typeface="Calibri"/>
              <a:ea typeface="Calibri"/>
              <a:cs typeface="Calibri"/>
              <a:sym typeface="Calibri"/>
            </a:endParaRPr>
          </a:p>
        </p:txBody>
      </p:sp>
      <p:sp>
        <p:nvSpPr>
          <p:cNvPr id="576" name="Google Shape;57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55"/>
          <p:cNvPicPr preferRelativeResize="0"/>
          <p:nvPr/>
        </p:nvPicPr>
        <p:blipFill rotWithShape="1">
          <a:blip r:embed="rId3">
            <a:alphaModFix/>
          </a:blip>
          <a:srcRect/>
          <a:stretch/>
        </p:blipFill>
        <p:spPr>
          <a:xfrm>
            <a:off x="1480344" y="1032651"/>
            <a:ext cx="9231313" cy="5638800"/>
          </a:xfrm>
          <a:prstGeom prst="rect">
            <a:avLst/>
          </a:prstGeom>
          <a:noFill/>
          <a:ln>
            <a:noFill/>
          </a:ln>
        </p:spPr>
      </p:pic>
      <p:sp>
        <p:nvSpPr>
          <p:cNvPr id="583" name="Google Shape;583;p55"/>
          <p:cNvSpPr txBox="1"/>
          <p:nvPr/>
        </p:nvSpPr>
        <p:spPr>
          <a:xfrm>
            <a:off x="1268289" y="170877"/>
            <a:ext cx="9534000" cy="708000"/>
          </a:xfrm>
          <a:prstGeom prst="rect">
            <a:avLst/>
          </a:prstGeom>
          <a:solidFill>
            <a:srgbClr val="D9D2E9"/>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385623"/>
              </a:buClr>
              <a:buSzPts val="4800"/>
              <a:buFont typeface="Calibri"/>
              <a:buNone/>
            </a:pPr>
            <a:r>
              <a:rPr lang="en-US" sz="4000">
                <a:solidFill>
                  <a:schemeClr val="dk1"/>
                </a:solidFill>
                <a:latin typeface="Calibri"/>
                <a:ea typeface="Calibri"/>
                <a:cs typeface="Calibri"/>
                <a:sym typeface="Calibri"/>
              </a:rPr>
              <a:t>Targeted Practices Data Tracking Tool </a:t>
            </a:r>
            <a:endParaRPr sz="4000">
              <a:solidFill>
                <a:schemeClr val="dk1"/>
              </a:solidFill>
              <a:latin typeface="Calibri"/>
              <a:ea typeface="Calibri"/>
              <a:cs typeface="Calibri"/>
              <a:sym typeface="Calibri"/>
            </a:endParaRPr>
          </a:p>
        </p:txBody>
      </p:sp>
      <p:sp>
        <p:nvSpPr>
          <p:cNvPr id="584" name="Google Shape;58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df8a52cb7d_0_425"/>
          <p:cNvSpPr txBox="1">
            <a:spLocks noGrp="1"/>
          </p:cNvSpPr>
          <p:nvPr>
            <p:ph type="title"/>
          </p:nvPr>
        </p:nvSpPr>
        <p:spPr>
          <a:xfrm>
            <a:off x="838200" y="365125"/>
            <a:ext cx="10515600" cy="1325700"/>
          </a:xfrm>
          <a:prstGeom prst="rect">
            <a:avLst/>
          </a:prstGeom>
          <a:solidFill>
            <a:srgbClr val="D9D2E9"/>
          </a:solidFill>
        </p:spPr>
        <p:txBody>
          <a:bodyPr spcFirstLastPara="1" wrap="square" lIns="91425" tIns="45700" rIns="91425" bIns="45700" anchor="ctr" anchorCtr="0">
            <a:normAutofit/>
          </a:bodyPr>
          <a:lstStyle/>
          <a:p>
            <a:pPr marL="0" lvl="0" indent="0" algn="l" rtl="0">
              <a:spcBef>
                <a:spcPts val="0"/>
              </a:spcBef>
              <a:spcAft>
                <a:spcPts val="0"/>
              </a:spcAft>
              <a:buNone/>
            </a:pPr>
            <a:r>
              <a:rPr lang="en-US"/>
              <a:t>Criteria for Success</a:t>
            </a:r>
            <a:endParaRPr/>
          </a:p>
        </p:txBody>
      </p:sp>
      <p:sp>
        <p:nvSpPr>
          <p:cNvPr id="591" name="Google Shape;591;gdf8a52cb7d_0_42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sz="3300"/>
          </a:p>
          <a:p>
            <a:pPr marL="457200" lvl="0" indent="-374650" algn="l" rtl="0">
              <a:spcBef>
                <a:spcPts val="1000"/>
              </a:spcBef>
              <a:spcAft>
                <a:spcPts val="0"/>
              </a:spcAft>
              <a:buSzPts val="2300"/>
              <a:buChar char="•"/>
            </a:pPr>
            <a:r>
              <a:rPr lang="en-US" sz="3300"/>
              <a:t>What is your team hoping will improve or decrease as a result of the intervention?</a:t>
            </a:r>
            <a:endParaRPr sz="3300"/>
          </a:p>
          <a:p>
            <a:pPr marL="457200" lvl="0" indent="-374650" algn="l" rtl="0">
              <a:spcBef>
                <a:spcPts val="0"/>
              </a:spcBef>
              <a:spcAft>
                <a:spcPts val="0"/>
              </a:spcAft>
              <a:buSzPts val="2300"/>
              <a:buChar char="•"/>
            </a:pPr>
            <a:r>
              <a:rPr lang="en-US" sz="3300"/>
              <a:t>What data will you collect to progress monitor</a:t>
            </a:r>
            <a:endParaRPr sz="3300"/>
          </a:p>
          <a:p>
            <a:pPr marL="457200" lvl="0" indent="-374650" algn="l" rtl="0">
              <a:spcBef>
                <a:spcPts val="0"/>
              </a:spcBef>
              <a:spcAft>
                <a:spcPts val="0"/>
              </a:spcAft>
              <a:buSzPts val="2300"/>
              <a:buChar char="•"/>
            </a:pPr>
            <a:r>
              <a:rPr lang="en-US" sz="3300"/>
              <a:t>Who looks at the data?</a:t>
            </a:r>
            <a:endParaRPr sz="3300"/>
          </a:p>
        </p:txBody>
      </p:sp>
      <p:sp>
        <p:nvSpPr>
          <p:cNvPr id="592" name="Google Shape;592;gdf8a52cb7d_0_42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df8a52cb7d_0_43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48</a:t>
            </a:fld>
            <a:endParaRPr/>
          </a:p>
        </p:txBody>
      </p:sp>
      <p:sp>
        <p:nvSpPr>
          <p:cNvPr id="599" name="Google Shape;599;gdf8a52cb7d_0_432"/>
          <p:cNvSpPr txBox="1">
            <a:spLocks noGrp="1"/>
          </p:cNvSpPr>
          <p:nvPr>
            <p:ph type="title"/>
          </p:nvPr>
        </p:nvSpPr>
        <p:spPr>
          <a:xfrm>
            <a:off x="838200" y="365125"/>
            <a:ext cx="10515600" cy="1325700"/>
          </a:xfrm>
          <a:prstGeom prst="rect">
            <a:avLst/>
          </a:prstGeom>
          <a:solidFill>
            <a:srgbClr val="D9D2E9"/>
          </a:solidFill>
        </p:spPr>
        <p:txBody>
          <a:bodyPr spcFirstLastPara="1" wrap="square" lIns="91425" tIns="45700" rIns="91425" bIns="45700" anchor="ctr" anchorCtr="0">
            <a:normAutofit/>
          </a:bodyPr>
          <a:lstStyle/>
          <a:p>
            <a:pPr marL="0" lvl="0" indent="0" algn="l" rtl="0">
              <a:spcBef>
                <a:spcPts val="0"/>
              </a:spcBef>
              <a:spcAft>
                <a:spcPts val="0"/>
              </a:spcAft>
              <a:buNone/>
            </a:pPr>
            <a:r>
              <a:rPr lang="en-US"/>
              <a:t>Targeted Interventions are Voluntary</a:t>
            </a:r>
            <a:endParaRPr/>
          </a:p>
        </p:txBody>
      </p:sp>
      <p:sp>
        <p:nvSpPr>
          <p:cNvPr id="600" name="Google Shape;600;gdf8a52cb7d_0_43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Things to consider:</a:t>
            </a:r>
            <a:endParaRPr/>
          </a:p>
          <a:p>
            <a:pPr marL="457200" lvl="0" indent="-419100" algn="l" rtl="0">
              <a:spcBef>
                <a:spcPts val="1000"/>
              </a:spcBef>
              <a:spcAft>
                <a:spcPts val="0"/>
              </a:spcAft>
              <a:buSzPts val="3000"/>
              <a:buChar char="•"/>
            </a:pPr>
            <a:r>
              <a:rPr lang="en-US" sz="3000"/>
              <a:t>How will interventions be discussed with students and families?</a:t>
            </a:r>
            <a:endParaRPr sz="3000"/>
          </a:p>
          <a:p>
            <a:pPr marL="457200" lvl="0" indent="0" algn="l" rtl="0">
              <a:spcBef>
                <a:spcPts val="1000"/>
              </a:spcBef>
              <a:spcAft>
                <a:spcPts val="0"/>
              </a:spcAft>
              <a:buNone/>
            </a:pPr>
            <a:endParaRPr sz="3000"/>
          </a:p>
          <a:p>
            <a:pPr marL="457200" lvl="0" indent="-419100" algn="l" rtl="0">
              <a:spcBef>
                <a:spcPts val="1000"/>
              </a:spcBef>
              <a:spcAft>
                <a:spcPts val="0"/>
              </a:spcAft>
              <a:buSzPts val="3000"/>
              <a:buChar char="•"/>
            </a:pPr>
            <a:r>
              <a:rPr lang="en-US" sz="3000"/>
              <a:t>Who will review the intervention with the student?</a:t>
            </a:r>
            <a:endParaRPr sz="3000"/>
          </a:p>
          <a:p>
            <a:pPr marL="457200" lvl="0" indent="0" algn="l" rtl="0">
              <a:spcBef>
                <a:spcPts val="1000"/>
              </a:spcBef>
              <a:spcAft>
                <a:spcPts val="0"/>
              </a:spcAft>
              <a:buNone/>
            </a:pPr>
            <a:endParaRPr sz="3000"/>
          </a:p>
          <a:p>
            <a:pPr marL="457200" lvl="0" indent="-419100" algn="l" rtl="0">
              <a:spcBef>
                <a:spcPts val="1000"/>
              </a:spcBef>
              <a:spcAft>
                <a:spcPts val="0"/>
              </a:spcAft>
              <a:buSzPts val="3000"/>
              <a:buChar char="•"/>
            </a:pPr>
            <a:r>
              <a:rPr lang="en-US" sz="3000"/>
              <a:t>What are some characteristics of the individuals doing check-ins that may encourage students to participate?</a:t>
            </a:r>
            <a:endParaRPr sz="30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20"/>
          <p:cNvSpPr txBox="1">
            <a:spLocks noGrp="1"/>
          </p:cNvSpPr>
          <p:nvPr>
            <p:ph type="title"/>
          </p:nvPr>
        </p:nvSpPr>
        <p:spPr>
          <a:xfrm>
            <a:off x="838200" y="365125"/>
            <a:ext cx="10515600" cy="1325563"/>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Securing Student Buy-in</a:t>
            </a:r>
            <a:endParaRPr/>
          </a:p>
        </p:txBody>
      </p:sp>
      <p:sp>
        <p:nvSpPr>
          <p:cNvPr id="606" name="Google Shape;606;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t>Recommendations:</a:t>
            </a:r>
            <a:endParaRPr/>
          </a:p>
          <a:p>
            <a:pPr marL="457200" lvl="0" indent="-342900" algn="l" rtl="0">
              <a:lnSpc>
                <a:spcPct val="90000"/>
              </a:lnSpc>
              <a:spcBef>
                <a:spcPts val="0"/>
              </a:spcBef>
              <a:spcAft>
                <a:spcPts val="0"/>
              </a:spcAft>
              <a:buSzPts val="1800"/>
              <a:buChar char="•"/>
            </a:pPr>
            <a:r>
              <a:rPr lang="en-US"/>
              <a:t>Available on a consistent basis</a:t>
            </a:r>
            <a:endParaRPr/>
          </a:p>
          <a:p>
            <a:pPr marL="457200" lvl="0" indent="0" algn="l" rtl="0">
              <a:lnSpc>
                <a:spcPct val="90000"/>
              </a:lnSpc>
              <a:spcBef>
                <a:spcPts val="0"/>
              </a:spcBef>
              <a:spcAft>
                <a:spcPts val="0"/>
              </a:spcAft>
              <a:buNone/>
            </a:pPr>
            <a:endParaRPr/>
          </a:p>
          <a:p>
            <a:pPr marL="457200" lvl="0" indent="-342900" algn="l" rtl="0">
              <a:lnSpc>
                <a:spcPct val="90000"/>
              </a:lnSpc>
              <a:spcBef>
                <a:spcPts val="0"/>
              </a:spcBef>
              <a:spcAft>
                <a:spcPts val="0"/>
              </a:spcAft>
              <a:buSzPts val="1800"/>
              <a:buChar char="•"/>
            </a:pPr>
            <a:r>
              <a:rPr lang="en-US"/>
              <a:t>Has credibility with students</a:t>
            </a:r>
            <a:endParaRPr/>
          </a:p>
          <a:p>
            <a:pPr marL="457200" lvl="0" indent="0" algn="l" rtl="0">
              <a:lnSpc>
                <a:spcPct val="90000"/>
              </a:lnSpc>
              <a:spcBef>
                <a:spcPts val="0"/>
              </a:spcBef>
              <a:spcAft>
                <a:spcPts val="0"/>
              </a:spcAft>
              <a:buNone/>
            </a:pPr>
            <a:endParaRPr/>
          </a:p>
          <a:p>
            <a:pPr marL="457200" lvl="0" indent="-342900" algn="l" rtl="0">
              <a:lnSpc>
                <a:spcPct val="90000"/>
              </a:lnSpc>
              <a:spcBef>
                <a:spcPts val="0"/>
              </a:spcBef>
              <a:spcAft>
                <a:spcPts val="0"/>
              </a:spcAft>
              <a:buSzPts val="1800"/>
              <a:buChar char="•"/>
            </a:pPr>
            <a:r>
              <a:rPr lang="en-US"/>
              <a:t>Positive and encouraging</a:t>
            </a:r>
            <a:endParaRPr/>
          </a:p>
          <a:p>
            <a:pPr marL="457200" lvl="0" indent="0" algn="l" rtl="0">
              <a:lnSpc>
                <a:spcPct val="90000"/>
              </a:lnSpc>
              <a:spcBef>
                <a:spcPts val="0"/>
              </a:spcBef>
              <a:spcAft>
                <a:spcPts val="0"/>
              </a:spcAft>
              <a:buNone/>
            </a:pPr>
            <a:endParaRPr/>
          </a:p>
          <a:p>
            <a:pPr marL="457200" lvl="0" indent="-342900" algn="l" rtl="0">
              <a:lnSpc>
                <a:spcPct val="90000"/>
              </a:lnSpc>
              <a:spcBef>
                <a:spcPts val="0"/>
              </a:spcBef>
              <a:spcAft>
                <a:spcPts val="0"/>
              </a:spcAft>
              <a:buSzPts val="1800"/>
              <a:buChar char="•"/>
            </a:pPr>
            <a:r>
              <a:rPr lang="en-US"/>
              <a:t>Consistent demeanor</a:t>
            </a:r>
            <a:endParaRPr/>
          </a:p>
          <a:p>
            <a:pPr marL="457200" lvl="0" indent="0" algn="l" rtl="0">
              <a:lnSpc>
                <a:spcPct val="90000"/>
              </a:lnSpc>
              <a:spcBef>
                <a:spcPts val="0"/>
              </a:spcBef>
              <a:spcAft>
                <a:spcPts val="0"/>
              </a:spcAft>
              <a:buNone/>
            </a:pPr>
            <a:endParaRPr/>
          </a:p>
          <a:p>
            <a:pPr marL="457200" lvl="0" indent="-342900" algn="l" rtl="0">
              <a:lnSpc>
                <a:spcPct val="90000"/>
              </a:lnSpc>
              <a:spcBef>
                <a:spcPts val="0"/>
              </a:spcBef>
              <a:spcAft>
                <a:spcPts val="0"/>
              </a:spcAft>
              <a:buSzPts val="1800"/>
              <a:buChar char="•"/>
            </a:pPr>
            <a:r>
              <a:rPr lang="en-US"/>
              <a:t>Knowledgeable of purpose for intervention and what to say</a:t>
            </a:r>
            <a:endParaRPr/>
          </a:p>
          <a:p>
            <a:pPr marL="0" lvl="0" indent="0" algn="l" rtl="0">
              <a:lnSpc>
                <a:spcPct val="90000"/>
              </a:lnSpc>
              <a:spcBef>
                <a:spcPts val="0"/>
              </a:spcBef>
              <a:spcAft>
                <a:spcPts val="0"/>
              </a:spcAft>
              <a:buNone/>
            </a:pPr>
            <a:endParaRPr/>
          </a:p>
        </p:txBody>
      </p:sp>
      <p:sp>
        <p:nvSpPr>
          <p:cNvPr id="607" name="Google Shape;60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df8a4cf82e_33_126"/>
          <p:cNvSpPr txBox="1">
            <a:spLocks noGrp="1"/>
          </p:cNvSpPr>
          <p:nvPr>
            <p:ph type="title"/>
          </p:nvPr>
        </p:nvSpPr>
        <p:spPr>
          <a:xfrm>
            <a:off x="609600" y="274638"/>
            <a:ext cx="10972800" cy="11433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lnSpc>
                <a:spcPct val="100000"/>
              </a:lnSpc>
              <a:spcBef>
                <a:spcPts val="0"/>
              </a:spcBef>
              <a:spcAft>
                <a:spcPts val="0"/>
              </a:spcAft>
              <a:buSzPts val="1900"/>
              <a:buNone/>
            </a:pPr>
            <a:r>
              <a:rPr lang="en-US"/>
              <a:t>Day 1 Agenda</a:t>
            </a:r>
            <a:endParaRPr/>
          </a:p>
        </p:txBody>
      </p:sp>
      <p:sp>
        <p:nvSpPr>
          <p:cNvPr id="199" name="Google Shape;199;gdf8a4cf82e_33_126"/>
          <p:cNvSpPr txBox="1"/>
          <p:nvPr/>
        </p:nvSpPr>
        <p:spPr>
          <a:xfrm>
            <a:off x="646325" y="1997725"/>
            <a:ext cx="10356000" cy="42483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SzPts val="2400"/>
              <a:buChar char="●"/>
            </a:pPr>
            <a:r>
              <a:rPr lang="en-US" sz="2400"/>
              <a:t>Consider your school’s existing systems that support student behavior</a:t>
            </a:r>
            <a:endParaRPr sz="2400"/>
          </a:p>
          <a:p>
            <a:pPr marL="457200" lvl="0" indent="-381000" algn="l" rtl="0">
              <a:spcBef>
                <a:spcPts val="0"/>
              </a:spcBef>
              <a:spcAft>
                <a:spcPts val="0"/>
              </a:spcAft>
              <a:buClr>
                <a:schemeClr val="dk1"/>
              </a:buClr>
              <a:buSzPts val="2400"/>
              <a:buChar char="●"/>
            </a:pPr>
            <a:r>
              <a:rPr lang="en-US" sz="2400">
                <a:solidFill>
                  <a:schemeClr val="dk1"/>
                </a:solidFill>
              </a:rPr>
              <a:t>Explore ways to strengthen Universal supports </a:t>
            </a:r>
            <a:endParaRPr sz="2400">
              <a:solidFill>
                <a:schemeClr val="dk1"/>
              </a:solidFill>
            </a:endParaRPr>
          </a:p>
          <a:p>
            <a:pPr marL="457200" lvl="0" indent="0" algn="l" rtl="0">
              <a:spcBef>
                <a:spcPts val="0"/>
              </a:spcBef>
              <a:spcAft>
                <a:spcPts val="0"/>
              </a:spcAft>
              <a:buNone/>
            </a:pPr>
            <a:r>
              <a:rPr lang="en-US" sz="2400">
                <a:solidFill>
                  <a:schemeClr val="dk1"/>
                </a:solidFill>
              </a:rPr>
              <a:t>with the following in mind:</a:t>
            </a:r>
            <a:endParaRPr sz="2400">
              <a:solidFill>
                <a:schemeClr val="dk1"/>
              </a:solidFill>
            </a:endParaRPr>
          </a:p>
          <a:p>
            <a:pPr marL="914400" lvl="0" indent="-381000" algn="l" rtl="0">
              <a:spcBef>
                <a:spcPts val="0"/>
              </a:spcBef>
              <a:spcAft>
                <a:spcPts val="0"/>
              </a:spcAft>
              <a:buClr>
                <a:schemeClr val="dk1"/>
              </a:buClr>
              <a:buSzPts val="2400"/>
              <a:buChar char="●"/>
            </a:pPr>
            <a:r>
              <a:rPr lang="en-US" sz="2400">
                <a:solidFill>
                  <a:schemeClr val="dk1"/>
                </a:solidFill>
              </a:rPr>
              <a:t>Post-pandemic recovery year</a:t>
            </a:r>
            <a:endParaRPr sz="2400">
              <a:solidFill>
                <a:schemeClr val="dk1"/>
              </a:solidFill>
            </a:endParaRPr>
          </a:p>
          <a:p>
            <a:pPr marL="914400" lvl="0" indent="-381000" algn="l" rtl="0">
              <a:spcBef>
                <a:spcPts val="0"/>
              </a:spcBef>
              <a:spcAft>
                <a:spcPts val="0"/>
              </a:spcAft>
              <a:buClr>
                <a:schemeClr val="dk1"/>
              </a:buClr>
              <a:buSzPts val="2400"/>
              <a:buChar char="●"/>
            </a:pPr>
            <a:r>
              <a:rPr lang="en-US" sz="2400">
                <a:solidFill>
                  <a:schemeClr val="dk1"/>
                </a:solidFill>
              </a:rPr>
              <a:t>Additional initiatives</a:t>
            </a:r>
            <a:endParaRPr sz="2400">
              <a:solidFill>
                <a:schemeClr val="dk1"/>
              </a:solidFill>
            </a:endParaRPr>
          </a:p>
          <a:p>
            <a:pPr marL="914400" lvl="0" indent="-381000" algn="l" rtl="0">
              <a:spcBef>
                <a:spcPts val="0"/>
              </a:spcBef>
              <a:spcAft>
                <a:spcPts val="0"/>
              </a:spcAft>
              <a:buClr>
                <a:schemeClr val="dk1"/>
              </a:buClr>
              <a:buSzPts val="2400"/>
              <a:buChar char="●"/>
            </a:pPr>
            <a:r>
              <a:rPr lang="en-US" sz="2400">
                <a:solidFill>
                  <a:schemeClr val="dk1"/>
                </a:solidFill>
              </a:rPr>
              <a:t>Equity for all students</a:t>
            </a:r>
            <a:endParaRPr sz="2400"/>
          </a:p>
          <a:p>
            <a:pPr marL="457200" lvl="0" indent="-381000" algn="l" rtl="0">
              <a:spcBef>
                <a:spcPts val="0"/>
              </a:spcBef>
              <a:spcAft>
                <a:spcPts val="0"/>
              </a:spcAft>
              <a:buSzPts val="2400"/>
              <a:buChar char="●"/>
            </a:pPr>
            <a:r>
              <a:rPr lang="en-US" sz="2400"/>
              <a:t>Ensure your school’s Universal and Targeted teams are functioning efficiently and effectively</a:t>
            </a:r>
            <a:endParaRPr sz="2400"/>
          </a:p>
          <a:p>
            <a:pPr marL="457200" lvl="0" indent="-381000" algn="l" rtl="0">
              <a:spcBef>
                <a:spcPts val="0"/>
              </a:spcBef>
              <a:spcAft>
                <a:spcPts val="0"/>
              </a:spcAft>
              <a:buSzPts val="2400"/>
              <a:buChar char="●"/>
            </a:pPr>
            <a:r>
              <a:rPr lang="en-US" sz="2400"/>
              <a:t>Begin to explore Targeted practices that support student behavior</a:t>
            </a:r>
            <a:endParaRPr sz="2400"/>
          </a:p>
          <a:p>
            <a:pPr marL="0" lvl="0" indent="0" algn="l" rtl="0">
              <a:spcBef>
                <a:spcPts val="0"/>
              </a:spcBef>
              <a:spcAft>
                <a:spcPts val="0"/>
              </a:spcAft>
              <a:buNone/>
            </a:pPr>
            <a:endParaRPr sz="2400"/>
          </a:p>
          <a:p>
            <a:pPr marL="457200" lvl="0" indent="0" algn="l" rtl="0">
              <a:spcBef>
                <a:spcPts val="0"/>
              </a:spcBef>
              <a:spcAft>
                <a:spcPts val="0"/>
              </a:spcAft>
              <a:buNone/>
            </a:pPr>
            <a:endParaRPr sz="2400"/>
          </a:p>
        </p:txBody>
      </p:sp>
      <p:sp>
        <p:nvSpPr>
          <p:cNvPr id="200" name="Google Shape;200;gdf8a4cf82e_33_126"/>
          <p:cNvSpPr/>
          <p:nvPr/>
        </p:nvSpPr>
        <p:spPr>
          <a:xfrm>
            <a:off x="9033239" y="2450248"/>
            <a:ext cx="2485800" cy="1957500"/>
          </a:xfrm>
          <a:prstGeom prst="cloudCallout">
            <a:avLst>
              <a:gd name="adj1" fmla="val -53456"/>
              <a:gd name="adj2" fmla="val 34667"/>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gdf8a4cf82e_33_126"/>
          <p:cNvSpPr txBox="1"/>
          <p:nvPr/>
        </p:nvSpPr>
        <p:spPr>
          <a:xfrm>
            <a:off x="8972114" y="2758949"/>
            <a:ext cx="24858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t>Access</a:t>
            </a:r>
            <a:endParaRPr b="1"/>
          </a:p>
          <a:p>
            <a:pPr marL="0" lvl="0" indent="0" algn="ctr" rtl="0">
              <a:spcBef>
                <a:spcPts val="0"/>
              </a:spcBef>
              <a:spcAft>
                <a:spcPts val="0"/>
              </a:spcAft>
              <a:buNone/>
            </a:pPr>
            <a:r>
              <a:rPr lang="en-US" b="1"/>
              <a:t>Representation</a:t>
            </a:r>
            <a:endParaRPr b="1"/>
          </a:p>
          <a:p>
            <a:pPr marL="0" lvl="0" indent="0" algn="ctr" rtl="0">
              <a:spcBef>
                <a:spcPts val="0"/>
              </a:spcBef>
              <a:spcAft>
                <a:spcPts val="0"/>
              </a:spcAft>
              <a:buNone/>
            </a:pPr>
            <a:r>
              <a:rPr lang="en-US" b="1"/>
              <a:t>Meaningful Participation</a:t>
            </a:r>
            <a:endParaRPr b="1"/>
          </a:p>
          <a:p>
            <a:pPr marL="0" lvl="0" indent="0" algn="ctr" rtl="0">
              <a:spcBef>
                <a:spcPts val="0"/>
              </a:spcBef>
              <a:spcAft>
                <a:spcPts val="0"/>
              </a:spcAft>
              <a:buNone/>
            </a:pPr>
            <a:r>
              <a:rPr lang="en-US" b="1"/>
              <a:t>High Outcomes</a:t>
            </a:r>
            <a:endParaRPr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49"/>
          <p:cNvSpPr txBox="1">
            <a:spLocks noGrp="1"/>
          </p:cNvSpPr>
          <p:nvPr>
            <p:ph type="title"/>
          </p:nvPr>
        </p:nvSpPr>
        <p:spPr>
          <a:xfrm>
            <a:off x="837750" y="220325"/>
            <a:ext cx="10516500" cy="1160400"/>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85623"/>
              </a:buClr>
              <a:buSzPts val="4400"/>
              <a:buFont typeface="Calibri"/>
              <a:buNone/>
            </a:pPr>
            <a:r>
              <a:rPr lang="en-US" sz="4000" b="1"/>
              <a:t>Remember...</a:t>
            </a:r>
            <a:endParaRPr sz="4000" b="1"/>
          </a:p>
        </p:txBody>
      </p:sp>
      <p:sp>
        <p:nvSpPr>
          <p:cNvPr id="614" name="Google Shape;614;p49"/>
          <p:cNvSpPr txBox="1">
            <a:spLocks noGrp="1"/>
          </p:cNvSpPr>
          <p:nvPr>
            <p:ph type="body" idx="1"/>
          </p:nvPr>
        </p:nvSpPr>
        <p:spPr>
          <a:xfrm>
            <a:off x="837275" y="1520675"/>
            <a:ext cx="6066900" cy="5200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latin typeface="Calibri"/>
                <a:ea typeface="Calibri"/>
                <a:cs typeface="Calibri"/>
                <a:sym typeface="Calibri"/>
              </a:rPr>
              <a:t>Common misperception is that these strategies will “fix” the student and the classroom teacher does not need to be an active participant.</a:t>
            </a:r>
            <a:endParaRPr/>
          </a:p>
          <a:p>
            <a:pPr marL="0" lvl="0" indent="0" algn="ctr" rtl="0">
              <a:lnSpc>
                <a:spcPct val="90000"/>
              </a:lnSpc>
              <a:spcBef>
                <a:spcPts val="1000"/>
              </a:spcBef>
              <a:spcAft>
                <a:spcPts val="0"/>
              </a:spcAft>
              <a:buClr>
                <a:schemeClr val="dk1"/>
              </a:buClr>
              <a:buSzPts val="2800"/>
              <a:buNone/>
            </a:pPr>
            <a:endParaRPr>
              <a:latin typeface="Calibri"/>
              <a:ea typeface="Calibri"/>
              <a:cs typeface="Calibri"/>
              <a:sym typeface="Calibri"/>
            </a:endParaRPr>
          </a:p>
          <a:p>
            <a:pPr marL="0" lvl="0" indent="0" algn="l" rtl="0">
              <a:lnSpc>
                <a:spcPct val="90000"/>
              </a:lnSpc>
              <a:spcBef>
                <a:spcPts val="1000"/>
              </a:spcBef>
              <a:spcAft>
                <a:spcPts val="0"/>
              </a:spcAft>
              <a:buClr>
                <a:schemeClr val="dk1"/>
              </a:buClr>
              <a:buSzPts val="2800"/>
              <a:buNone/>
            </a:pPr>
            <a:r>
              <a:rPr lang="en-US"/>
              <a:t>Targeted </a:t>
            </a:r>
            <a:r>
              <a:rPr lang="en-US">
                <a:latin typeface="Calibri"/>
                <a:ea typeface="Calibri"/>
                <a:cs typeface="Calibri"/>
                <a:sym typeface="Calibri"/>
              </a:rPr>
              <a:t>interventions will require involvement among ALL staff within the school building</a:t>
            </a:r>
            <a:endParaRPr/>
          </a:p>
          <a:p>
            <a:pPr marL="0" lvl="0" indent="0" algn="l" rtl="0">
              <a:lnSpc>
                <a:spcPct val="90000"/>
              </a:lnSpc>
              <a:spcBef>
                <a:spcPts val="1000"/>
              </a:spcBef>
              <a:spcAft>
                <a:spcPts val="0"/>
              </a:spcAft>
              <a:buClr>
                <a:schemeClr val="dk1"/>
              </a:buClr>
              <a:buSzPts val="2800"/>
              <a:buNone/>
            </a:pPr>
            <a:endParaRPr>
              <a:solidFill>
                <a:schemeClr val="dk1"/>
              </a:solidFill>
              <a:latin typeface="Calibri"/>
              <a:ea typeface="Calibri"/>
              <a:cs typeface="Calibri"/>
              <a:sym typeface="Calibri"/>
            </a:endParaRPr>
          </a:p>
        </p:txBody>
      </p:sp>
      <p:sp>
        <p:nvSpPr>
          <p:cNvPr id="615" name="Google Shape;61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pic>
        <p:nvPicPr>
          <p:cNvPr id="616" name="Google Shape;616;p49"/>
          <p:cNvPicPr preferRelativeResize="0"/>
          <p:nvPr/>
        </p:nvPicPr>
        <p:blipFill rotWithShape="1">
          <a:blip r:embed="rId3">
            <a:alphaModFix/>
          </a:blip>
          <a:srcRect/>
          <a:stretch/>
        </p:blipFill>
        <p:spPr>
          <a:xfrm>
            <a:off x="7065500" y="1674674"/>
            <a:ext cx="5040325" cy="3334325"/>
          </a:xfrm>
          <a:prstGeom prst="rect">
            <a:avLst/>
          </a:prstGeom>
          <a:noFill/>
          <a:ln>
            <a:noFill/>
          </a:ln>
        </p:spPr>
      </p:pic>
      <p:sp>
        <p:nvSpPr>
          <p:cNvPr id="617" name="Google Shape;617;p49"/>
          <p:cNvSpPr txBox="1"/>
          <p:nvPr/>
        </p:nvSpPr>
        <p:spPr>
          <a:xfrm>
            <a:off x="837750" y="5665775"/>
            <a:ext cx="445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FF6600"/>
                </a:solidFill>
                <a:latin typeface="Calibri"/>
                <a:ea typeface="Calibri"/>
                <a:cs typeface="Calibri"/>
                <a:sym typeface="Calibri"/>
              </a:rPr>
              <a:t>Using your Zoom features, reply Yes or No.</a:t>
            </a:r>
            <a:endParaRPr>
              <a:solidFill>
                <a:srgbClr val="FF66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gdf8a52cb7d_0_447"/>
          <p:cNvSpPr txBox="1">
            <a:spLocks noGrp="1"/>
          </p:cNvSpPr>
          <p:nvPr>
            <p:ph type="title"/>
          </p:nvPr>
        </p:nvSpPr>
        <p:spPr>
          <a:xfrm>
            <a:off x="838200" y="365125"/>
            <a:ext cx="10515600" cy="1325700"/>
          </a:xfrm>
          <a:prstGeom prst="rect">
            <a:avLst/>
          </a:prstGeom>
          <a:solidFill>
            <a:srgbClr val="F6B26B"/>
          </a:solidFill>
        </p:spPr>
        <p:txBody>
          <a:bodyPr spcFirstLastPara="1" wrap="square" lIns="91425" tIns="45700" rIns="91425" bIns="45700" anchor="ctr" anchorCtr="0">
            <a:normAutofit/>
          </a:bodyPr>
          <a:lstStyle/>
          <a:p>
            <a:pPr marL="0" lvl="0" indent="0" algn="l" rtl="0">
              <a:spcBef>
                <a:spcPts val="0"/>
              </a:spcBef>
              <a:spcAft>
                <a:spcPts val="0"/>
              </a:spcAft>
              <a:buNone/>
            </a:pPr>
            <a:r>
              <a:rPr lang="en-US"/>
              <a:t>Quick Poll</a:t>
            </a:r>
            <a:endParaRPr/>
          </a:p>
        </p:txBody>
      </p:sp>
      <p:sp>
        <p:nvSpPr>
          <p:cNvPr id="624" name="Google Shape;624;gdf8a52cb7d_0_447"/>
          <p:cNvSpPr txBox="1">
            <a:spLocks noGrp="1"/>
          </p:cNvSpPr>
          <p:nvPr>
            <p:ph type="body" idx="1"/>
          </p:nvPr>
        </p:nvSpPr>
        <p:spPr>
          <a:xfrm>
            <a:off x="838200" y="2001900"/>
            <a:ext cx="10515600" cy="2448900"/>
          </a:xfrm>
          <a:prstGeom prst="rect">
            <a:avLst/>
          </a:prstGeom>
        </p:spPr>
        <p:txBody>
          <a:bodyPr spcFirstLastPara="1" wrap="square" lIns="91425" tIns="45700" rIns="91425" bIns="45700" anchor="t" anchorCtr="0">
            <a:noAutofit/>
          </a:bodyPr>
          <a:lstStyle/>
          <a:p>
            <a:pPr marL="0" lvl="0" indent="0" algn="ctr" rtl="0">
              <a:lnSpc>
                <a:spcPct val="80000"/>
              </a:lnSpc>
              <a:spcBef>
                <a:spcPts val="0"/>
              </a:spcBef>
              <a:spcAft>
                <a:spcPts val="0"/>
              </a:spcAft>
              <a:buSzPts val="852"/>
              <a:buNone/>
            </a:pPr>
            <a:r>
              <a:rPr lang="en-US" sz="3634">
                <a:latin typeface="Arial"/>
                <a:ea typeface="Arial"/>
                <a:cs typeface="Arial"/>
                <a:sym typeface="Arial"/>
              </a:rPr>
              <a:t>When considering your school </a:t>
            </a:r>
            <a:endParaRPr sz="3634">
              <a:latin typeface="Arial"/>
              <a:ea typeface="Arial"/>
              <a:cs typeface="Arial"/>
              <a:sym typeface="Arial"/>
            </a:endParaRPr>
          </a:p>
          <a:p>
            <a:pPr marL="0" lvl="0" indent="0" algn="ctr" rtl="0">
              <a:lnSpc>
                <a:spcPct val="80000"/>
              </a:lnSpc>
              <a:spcBef>
                <a:spcPts val="0"/>
              </a:spcBef>
              <a:spcAft>
                <a:spcPts val="0"/>
              </a:spcAft>
              <a:buSzPts val="852"/>
              <a:buNone/>
            </a:pPr>
            <a:r>
              <a:rPr lang="en-US" sz="3634">
                <a:latin typeface="Arial"/>
                <a:ea typeface="Arial"/>
                <a:cs typeface="Arial"/>
                <a:sym typeface="Arial"/>
              </a:rPr>
              <a:t>and the targeted interventions in place, </a:t>
            </a:r>
            <a:endParaRPr sz="3634">
              <a:latin typeface="Arial"/>
              <a:ea typeface="Arial"/>
              <a:cs typeface="Arial"/>
              <a:sym typeface="Arial"/>
            </a:endParaRPr>
          </a:p>
          <a:p>
            <a:pPr marL="0" lvl="0" indent="0" algn="ctr" rtl="0">
              <a:lnSpc>
                <a:spcPct val="80000"/>
              </a:lnSpc>
              <a:spcBef>
                <a:spcPts val="0"/>
              </a:spcBef>
              <a:spcAft>
                <a:spcPts val="0"/>
              </a:spcAft>
              <a:buSzPts val="852"/>
              <a:buNone/>
            </a:pPr>
            <a:r>
              <a:rPr lang="en-US" sz="3634">
                <a:latin typeface="Arial"/>
                <a:ea typeface="Arial"/>
                <a:cs typeface="Arial"/>
                <a:sym typeface="Arial"/>
              </a:rPr>
              <a:t>do these interventions meet all core criteria?</a:t>
            </a:r>
            <a:endParaRPr sz="3634"/>
          </a:p>
          <a:p>
            <a:pPr marL="0" lvl="0" indent="0" algn="ctr" rtl="0">
              <a:lnSpc>
                <a:spcPct val="70000"/>
              </a:lnSpc>
              <a:spcBef>
                <a:spcPts val="1000"/>
              </a:spcBef>
              <a:spcAft>
                <a:spcPts val="0"/>
              </a:spcAft>
              <a:buSzPts val="852"/>
              <a:buNone/>
            </a:pPr>
            <a:endParaRPr sz="3634"/>
          </a:p>
          <a:p>
            <a:pPr marL="0" lvl="0" indent="0" algn="ctr" rtl="0">
              <a:lnSpc>
                <a:spcPct val="70000"/>
              </a:lnSpc>
              <a:spcBef>
                <a:spcPts val="1000"/>
              </a:spcBef>
              <a:spcAft>
                <a:spcPts val="0"/>
              </a:spcAft>
              <a:buSzPts val="852"/>
              <a:buNone/>
            </a:pPr>
            <a:endParaRPr sz="3634"/>
          </a:p>
        </p:txBody>
      </p:sp>
      <p:sp>
        <p:nvSpPr>
          <p:cNvPr id="625" name="Google Shape;625;gdf8a52cb7d_0_44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51</a:t>
            </a:fld>
            <a:endParaRPr/>
          </a:p>
        </p:txBody>
      </p:sp>
      <p:sp>
        <p:nvSpPr>
          <p:cNvPr id="626" name="Google Shape;626;gdf8a52cb7d_0_447"/>
          <p:cNvSpPr txBox="1"/>
          <p:nvPr/>
        </p:nvSpPr>
        <p:spPr>
          <a:xfrm>
            <a:off x="1410175" y="4098250"/>
            <a:ext cx="8416800" cy="2152200"/>
          </a:xfrm>
          <a:prstGeom prst="rect">
            <a:avLst/>
          </a:prstGeom>
          <a:noFill/>
          <a:ln>
            <a:noFill/>
          </a:ln>
        </p:spPr>
        <p:txBody>
          <a:bodyPr spcFirstLastPara="1" wrap="square" lIns="91425" tIns="91425" rIns="91425" bIns="91425" anchor="t" anchorCtr="0">
            <a:spAutoFit/>
          </a:bodyPr>
          <a:lstStyle/>
          <a:p>
            <a:pPr marL="228600" lvl="0" indent="-184150" algn="l" rtl="0">
              <a:lnSpc>
                <a:spcPct val="90000"/>
              </a:lnSpc>
              <a:spcBef>
                <a:spcPts val="0"/>
              </a:spcBef>
              <a:spcAft>
                <a:spcPts val="0"/>
              </a:spcAft>
              <a:buClr>
                <a:schemeClr val="dk1"/>
              </a:buClr>
              <a:buSzPts val="2100"/>
              <a:buChar char="•"/>
            </a:pPr>
            <a:r>
              <a:rPr lang="en-US" sz="2100" b="1">
                <a:solidFill>
                  <a:schemeClr val="dk1"/>
                </a:solidFill>
                <a:latin typeface="Calibri"/>
                <a:ea typeface="Calibri"/>
                <a:cs typeface="Calibri"/>
                <a:sym typeface="Calibri"/>
              </a:rPr>
              <a:t>Function </a:t>
            </a:r>
            <a:r>
              <a:rPr lang="en-US" sz="2100">
                <a:solidFill>
                  <a:schemeClr val="dk1"/>
                </a:solidFill>
                <a:latin typeface="Calibri"/>
                <a:ea typeface="Calibri"/>
                <a:cs typeface="Calibri"/>
                <a:sym typeface="Calibri"/>
              </a:rPr>
              <a:t>of behavior is used to match student to intervention</a:t>
            </a:r>
            <a:endParaRPr sz="2100">
              <a:solidFill>
                <a:schemeClr val="dk1"/>
              </a:solidFill>
              <a:latin typeface="Calibri"/>
              <a:ea typeface="Calibri"/>
              <a:cs typeface="Calibri"/>
              <a:sym typeface="Calibri"/>
            </a:endParaRPr>
          </a:p>
          <a:p>
            <a:pPr marL="228600" lvl="0" indent="-184150" algn="l" rtl="0">
              <a:lnSpc>
                <a:spcPct val="90000"/>
              </a:lnSpc>
              <a:spcBef>
                <a:spcPts val="1000"/>
              </a:spcBef>
              <a:spcAft>
                <a:spcPts val="0"/>
              </a:spcAft>
              <a:buClr>
                <a:schemeClr val="dk1"/>
              </a:buClr>
              <a:buSzPts val="2100"/>
              <a:buChar char="•"/>
            </a:pPr>
            <a:r>
              <a:rPr lang="en-US" sz="2100">
                <a:solidFill>
                  <a:schemeClr val="dk1"/>
                </a:solidFill>
                <a:latin typeface="Calibri"/>
                <a:ea typeface="Calibri"/>
                <a:cs typeface="Calibri"/>
                <a:sym typeface="Calibri"/>
              </a:rPr>
              <a:t>Has a </a:t>
            </a:r>
            <a:r>
              <a:rPr lang="en-US" sz="2100" b="1">
                <a:solidFill>
                  <a:schemeClr val="dk1"/>
                </a:solidFill>
                <a:latin typeface="Calibri"/>
                <a:ea typeface="Calibri"/>
                <a:cs typeface="Calibri"/>
                <a:sym typeface="Calibri"/>
              </a:rPr>
              <a:t>“request for assistance” process</a:t>
            </a:r>
            <a:endParaRPr sz="2100">
              <a:solidFill>
                <a:schemeClr val="dk1"/>
              </a:solidFill>
              <a:latin typeface="Calibri"/>
              <a:ea typeface="Calibri"/>
              <a:cs typeface="Calibri"/>
              <a:sym typeface="Calibri"/>
            </a:endParaRPr>
          </a:p>
          <a:p>
            <a:pPr marL="228600" lvl="0" indent="-184150" algn="l" rtl="0">
              <a:lnSpc>
                <a:spcPct val="90000"/>
              </a:lnSpc>
              <a:spcBef>
                <a:spcPts val="1000"/>
              </a:spcBef>
              <a:spcAft>
                <a:spcPts val="0"/>
              </a:spcAft>
              <a:buClr>
                <a:schemeClr val="dk1"/>
              </a:buClr>
              <a:buSzPts val="2100"/>
              <a:buChar char="•"/>
            </a:pPr>
            <a:r>
              <a:rPr lang="en-US" sz="2100">
                <a:solidFill>
                  <a:schemeClr val="dk1"/>
                </a:solidFill>
                <a:latin typeface="Calibri"/>
                <a:ea typeface="Calibri"/>
                <a:cs typeface="Calibri"/>
                <a:sym typeface="Calibri"/>
              </a:rPr>
              <a:t>Includes criteria for </a:t>
            </a:r>
            <a:r>
              <a:rPr lang="en-US" sz="2100" b="1">
                <a:solidFill>
                  <a:schemeClr val="dk1"/>
                </a:solidFill>
                <a:latin typeface="Calibri"/>
                <a:ea typeface="Calibri"/>
                <a:cs typeface="Calibri"/>
                <a:sym typeface="Calibri"/>
              </a:rPr>
              <a:t>success </a:t>
            </a:r>
            <a:r>
              <a:rPr lang="en-US" sz="2100">
                <a:solidFill>
                  <a:schemeClr val="dk1"/>
                </a:solidFill>
                <a:latin typeface="Calibri"/>
                <a:ea typeface="Calibri"/>
                <a:cs typeface="Calibri"/>
                <a:sym typeface="Calibri"/>
              </a:rPr>
              <a:t>or goals</a:t>
            </a:r>
            <a:endParaRPr sz="2100">
              <a:solidFill>
                <a:schemeClr val="dk1"/>
              </a:solidFill>
              <a:latin typeface="Calibri"/>
              <a:ea typeface="Calibri"/>
              <a:cs typeface="Calibri"/>
              <a:sym typeface="Calibri"/>
            </a:endParaRPr>
          </a:p>
          <a:p>
            <a:pPr marL="228600" lvl="0" indent="-184150" algn="l" rtl="0">
              <a:lnSpc>
                <a:spcPct val="90000"/>
              </a:lnSpc>
              <a:spcBef>
                <a:spcPts val="1000"/>
              </a:spcBef>
              <a:spcAft>
                <a:spcPts val="0"/>
              </a:spcAft>
              <a:buClr>
                <a:schemeClr val="dk1"/>
              </a:buClr>
              <a:buSzPts val="2100"/>
              <a:buChar char="•"/>
            </a:pPr>
            <a:r>
              <a:rPr lang="en-US" sz="2100">
                <a:solidFill>
                  <a:schemeClr val="dk1"/>
                </a:solidFill>
                <a:latin typeface="Calibri"/>
                <a:ea typeface="Calibri"/>
                <a:cs typeface="Calibri"/>
                <a:sym typeface="Calibri"/>
              </a:rPr>
              <a:t>Is</a:t>
            </a:r>
            <a:r>
              <a:rPr lang="en-US" sz="2100" b="1">
                <a:solidFill>
                  <a:schemeClr val="dk1"/>
                </a:solidFill>
                <a:latin typeface="Calibri"/>
                <a:ea typeface="Calibri"/>
                <a:cs typeface="Calibri"/>
                <a:sym typeface="Calibri"/>
              </a:rPr>
              <a:t> voluntary</a:t>
            </a:r>
            <a:endParaRPr sz="2100">
              <a:solidFill>
                <a:schemeClr val="dk1"/>
              </a:solidFill>
              <a:latin typeface="Calibri"/>
              <a:ea typeface="Calibri"/>
              <a:cs typeface="Calibri"/>
              <a:sym typeface="Calibri"/>
            </a:endParaRPr>
          </a:p>
          <a:p>
            <a:pPr marL="228600" lvl="0" indent="-184150" algn="l" rtl="0">
              <a:lnSpc>
                <a:spcPct val="90000"/>
              </a:lnSpc>
              <a:spcBef>
                <a:spcPts val="1000"/>
              </a:spcBef>
              <a:spcAft>
                <a:spcPts val="0"/>
              </a:spcAft>
              <a:buClr>
                <a:schemeClr val="dk1"/>
              </a:buClr>
              <a:buSzPts val="2100"/>
              <a:buChar char="•"/>
            </a:pPr>
            <a:r>
              <a:rPr lang="en-US" sz="2100">
                <a:solidFill>
                  <a:schemeClr val="dk1"/>
                </a:solidFill>
                <a:latin typeface="Calibri"/>
                <a:ea typeface="Calibri"/>
                <a:cs typeface="Calibri"/>
                <a:sym typeface="Calibri"/>
              </a:rPr>
              <a:t>Involves </a:t>
            </a:r>
            <a:r>
              <a:rPr lang="en-US" sz="2100" b="1">
                <a:solidFill>
                  <a:schemeClr val="dk1"/>
                </a:solidFill>
                <a:latin typeface="Calibri"/>
                <a:ea typeface="Calibri"/>
                <a:cs typeface="Calibri"/>
                <a:sym typeface="Calibri"/>
              </a:rPr>
              <a:t>all adults </a:t>
            </a:r>
            <a:r>
              <a:rPr lang="en-US" sz="2100">
                <a:solidFill>
                  <a:schemeClr val="dk1"/>
                </a:solidFill>
                <a:latin typeface="Calibri"/>
                <a:ea typeface="Calibri"/>
                <a:cs typeface="Calibri"/>
                <a:sym typeface="Calibri"/>
              </a:rPr>
              <a:t>in the school</a:t>
            </a:r>
            <a:endParaRPr sz="700">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40"/>
          <p:cNvSpPr/>
          <p:nvPr/>
        </p:nvSpPr>
        <p:spPr>
          <a:xfrm>
            <a:off x="1981200" y="6022975"/>
            <a:ext cx="1905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7" name="Google Shape;637;p40"/>
          <p:cNvSpPr/>
          <p:nvPr/>
        </p:nvSpPr>
        <p:spPr>
          <a:xfrm>
            <a:off x="4440238" y="5751513"/>
            <a:ext cx="28956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8" name="Google Shape;638;p40"/>
          <p:cNvSpPr/>
          <p:nvPr/>
        </p:nvSpPr>
        <p:spPr>
          <a:xfrm>
            <a:off x="4146550" y="1306514"/>
            <a:ext cx="4110038" cy="4111625"/>
          </a:xfrm>
          <a:prstGeom prst="ellipse">
            <a:avLst/>
          </a:prstGeom>
          <a:solidFill>
            <a:srgbClr val="FFFF00"/>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639" name="Google Shape;639;p40"/>
          <p:cNvGrpSpPr/>
          <p:nvPr/>
        </p:nvGrpSpPr>
        <p:grpSpPr>
          <a:xfrm>
            <a:off x="2260600" y="856459"/>
            <a:ext cx="4141788" cy="3023391"/>
            <a:chOff x="958850" y="837409"/>
            <a:chExt cx="4141788" cy="3023391"/>
          </a:xfrm>
        </p:grpSpPr>
        <p:sp>
          <p:nvSpPr>
            <p:cNvPr id="640" name="Google Shape;640;p40"/>
            <p:cNvSpPr/>
            <p:nvPr/>
          </p:nvSpPr>
          <p:spPr>
            <a:xfrm>
              <a:off x="3043238" y="1803400"/>
              <a:ext cx="2057400" cy="2057400"/>
            </a:xfrm>
            <a:prstGeom prst="ellipse">
              <a:avLst/>
            </a:prstGeom>
            <a:solidFill>
              <a:srgbClr val="00B050">
                <a:alpha val="49411"/>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Systems</a:t>
              </a:r>
              <a:endParaRPr sz="1800">
                <a:solidFill>
                  <a:schemeClr val="dk1"/>
                </a:solidFill>
                <a:latin typeface="Calibri"/>
                <a:ea typeface="Calibri"/>
                <a:cs typeface="Calibri"/>
                <a:sym typeface="Calibri"/>
              </a:endParaRPr>
            </a:p>
          </p:txBody>
        </p:sp>
        <p:sp>
          <p:nvSpPr>
            <p:cNvPr id="641" name="Google Shape;641;p40"/>
            <p:cNvSpPr/>
            <p:nvPr/>
          </p:nvSpPr>
          <p:spPr>
            <a:xfrm>
              <a:off x="958850" y="837409"/>
              <a:ext cx="1885950" cy="7366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chemeClr val="dk1"/>
                </a:buClr>
                <a:buSzPts val="2400"/>
                <a:buFont typeface="Arial"/>
                <a:buNone/>
              </a:pPr>
              <a:r>
                <a:rPr lang="en-US" sz="2400">
                  <a:solidFill>
                    <a:schemeClr val="dk1"/>
                  </a:solidFill>
                  <a:latin typeface="Times New Roman"/>
                  <a:ea typeface="Times New Roman"/>
                  <a:cs typeface="Times New Roman"/>
                  <a:sym typeface="Times New Roman"/>
                </a:rPr>
                <a:t>Supporting</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Arial"/>
                <a:buNone/>
              </a:pPr>
              <a:r>
                <a:rPr lang="en-US" sz="2400">
                  <a:solidFill>
                    <a:schemeClr val="dk1"/>
                  </a:solidFill>
                  <a:latin typeface="Times New Roman"/>
                  <a:ea typeface="Times New Roman"/>
                  <a:cs typeface="Times New Roman"/>
                  <a:sym typeface="Times New Roman"/>
                </a:rPr>
                <a:t>Staff Behavior</a:t>
              </a:r>
              <a:endParaRPr sz="1800">
                <a:solidFill>
                  <a:schemeClr val="dk1"/>
                </a:solidFill>
                <a:latin typeface="Calibri"/>
                <a:ea typeface="Calibri"/>
                <a:cs typeface="Calibri"/>
                <a:sym typeface="Calibri"/>
              </a:endParaRPr>
            </a:p>
          </p:txBody>
        </p:sp>
        <p:sp>
          <p:nvSpPr>
            <p:cNvPr id="642" name="Google Shape;642;p40"/>
            <p:cNvSpPr/>
            <p:nvPr/>
          </p:nvSpPr>
          <p:spPr>
            <a:xfrm>
              <a:off x="2040288" y="2038464"/>
              <a:ext cx="731837" cy="782638"/>
            </a:xfrm>
            <a:custGeom>
              <a:avLst/>
              <a:gdLst/>
              <a:ahLst/>
              <a:cxnLst/>
              <a:rect l="l" t="t" r="r" b="b"/>
              <a:pathLst>
                <a:path w="461" h="493" extrusionOk="0">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grpSp>
        <p:nvGrpSpPr>
          <p:cNvPr id="643" name="Google Shape;643;p40"/>
          <p:cNvGrpSpPr/>
          <p:nvPr/>
        </p:nvGrpSpPr>
        <p:grpSpPr>
          <a:xfrm>
            <a:off x="3614738" y="2989264"/>
            <a:ext cx="3960812" cy="3100386"/>
            <a:chOff x="2281238" y="2913064"/>
            <a:chExt cx="3960812" cy="3100386"/>
          </a:xfrm>
        </p:grpSpPr>
        <p:sp>
          <p:nvSpPr>
            <p:cNvPr id="644" name="Google Shape;644;p40"/>
            <p:cNvSpPr/>
            <p:nvPr/>
          </p:nvSpPr>
          <p:spPr>
            <a:xfrm>
              <a:off x="3886200" y="2913064"/>
              <a:ext cx="2355850" cy="2192336"/>
            </a:xfrm>
            <a:prstGeom prst="ellipse">
              <a:avLst/>
            </a:prstGeom>
            <a:solidFill>
              <a:schemeClr val="lt2"/>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Practices</a:t>
              </a:r>
              <a:endParaRPr sz="1800">
                <a:solidFill>
                  <a:schemeClr val="dk1"/>
                </a:solidFill>
                <a:latin typeface="Calibri"/>
                <a:ea typeface="Calibri"/>
                <a:cs typeface="Calibri"/>
                <a:sym typeface="Calibri"/>
              </a:endParaRPr>
            </a:p>
          </p:txBody>
        </p:sp>
        <p:sp>
          <p:nvSpPr>
            <p:cNvPr id="645" name="Google Shape;645;p40"/>
            <p:cNvSpPr/>
            <p:nvPr/>
          </p:nvSpPr>
          <p:spPr>
            <a:xfrm>
              <a:off x="2281238" y="5505450"/>
              <a:ext cx="3960812" cy="5080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chemeClr val="dk1"/>
                </a:buClr>
                <a:buSzPts val="2400"/>
                <a:buFont typeface="Arial"/>
                <a:buNone/>
              </a:pPr>
              <a:r>
                <a:rPr lang="en-US" sz="2400">
                  <a:solidFill>
                    <a:schemeClr val="dk1"/>
                  </a:solidFill>
                  <a:latin typeface="Times New Roman"/>
                  <a:ea typeface="Times New Roman"/>
                  <a:cs typeface="Times New Roman"/>
                  <a:sym typeface="Times New Roman"/>
                </a:rPr>
                <a:t>Supporting Student Behavior</a:t>
              </a:r>
              <a:endParaRPr sz="1800">
                <a:solidFill>
                  <a:schemeClr val="dk1"/>
                </a:solidFill>
                <a:latin typeface="Calibri"/>
                <a:ea typeface="Calibri"/>
                <a:cs typeface="Calibri"/>
                <a:sym typeface="Calibri"/>
              </a:endParaRPr>
            </a:p>
          </p:txBody>
        </p:sp>
        <p:sp>
          <p:nvSpPr>
            <p:cNvPr id="646" name="Google Shape;646;p40"/>
            <p:cNvSpPr/>
            <p:nvPr/>
          </p:nvSpPr>
          <p:spPr>
            <a:xfrm>
              <a:off x="2814638" y="4724400"/>
              <a:ext cx="684212" cy="831850"/>
            </a:xfrm>
            <a:custGeom>
              <a:avLst/>
              <a:gdLst/>
              <a:ahLst/>
              <a:cxnLst/>
              <a:rect l="l" t="t" r="r" b="b"/>
              <a:pathLst>
                <a:path w="431" h="524" extrusionOk="0">
                  <a:moveTo>
                    <a:pt x="430" y="144"/>
                  </a:moveTo>
                  <a:lnTo>
                    <a:pt x="243" y="0"/>
                  </a:lnTo>
                  <a:lnTo>
                    <a:pt x="246" y="72"/>
                  </a:lnTo>
                  <a:lnTo>
                    <a:pt x="195" y="77"/>
                  </a:lnTo>
                  <a:lnTo>
                    <a:pt x="149" y="93"/>
                  </a:lnTo>
                  <a:lnTo>
                    <a:pt x="107" y="113"/>
                  </a:lnTo>
                  <a:lnTo>
                    <a:pt x="70" y="139"/>
                  </a:lnTo>
                  <a:lnTo>
                    <a:pt x="40" y="175"/>
                  </a:lnTo>
                  <a:lnTo>
                    <a:pt x="17" y="211"/>
                  </a:lnTo>
                  <a:lnTo>
                    <a:pt x="3" y="251"/>
                  </a:lnTo>
                  <a:lnTo>
                    <a:pt x="0" y="298"/>
                  </a:lnTo>
                  <a:lnTo>
                    <a:pt x="3" y="523"/>
                  </a:lnTo>
                  <a:lnTo>
                    <a:pt x="127" y="518"/>
                  </a:lnTo>
                  <a:lnTo>
                    <a:pt x="124" y="293"/>
                  </a:lnTo>
                  <a:lnTo>
                    <a:pt x="127" y="277"/>
                  </a:lnTo>
                  <a:lnTo>
                    <a:pt x="133" y="262"/>
                  </a:lnTo>
                  <a:lnTo>
                    <a:pt x="144" y="251"/>
                  </a:lnTo>
                  <a:lnTo>
                    <a:pt x="161" y="241"/>
                  </a:lnTo>
                  <a:lnTo>
                    <a:pt x="178" y="231"/>
                  </a:lnTo>
                  <a:lnTo>
                    <a:pt x="198" y="226"/>
                  </a:lnTo>
                  <a:lnTo>
                    <a:pt x="246" y="216"/>
                  </a:lnTo>
                  <a:lnTo>
                    <a:pt x="249" y="293"/>
                  </a:lnTo>
                  <a:lnTo>
                    <a:pt x="430" y="144"/>
                  </a:lnTo>
                </a:path>
              </a:pathLst>
            </a:custGeom>
            <a:solidFill>
              <a:srgbClr val="FFFF00"/>
            </a:solidFill>
            <a:ln w="1270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647" name="Google Shape;647;p40"/>
          <p:cNvSpPr/>
          <p:nvPr/>
        </p:nvSpPr>
        <p:spPr>
          <a:xfrm>
            <a:off x="5408612" y="1453357"/>
            <a:ext cx="1676400" cy="411163"/>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chemeClr val="dk1"/>
              </a:buClr>
              <a:buSzPts val="2400"/>
              <a:buFont typeface="Arial"/>
              <a:buNone/>
            </a:pPr>
            <a:r>
              <a:rPr lang="en-US" sz="2000">
                <a:solidFill>
                  <a:schemeClr val="dk1"/>
                </a:solidFill>
                <a:latin typeface="Times New Roman"/>
                <a:ea typeface="Times New Roman"/>
                <a:cs typeface="Times New Roman"/>
                <a:sym typeface="Times New Roman"/>
              </a:rPr>
              <a:t>OUTCOMES</a:t>
            </a:r>
            <a:endParaRPr sz="2000">
              <a:solidFill>
                <a:schemeClr val="dk1"/>
              </a:solidFill>
              <a:latin typeface="Calibri"/>
              <a:ea typeface="Calibri"/>
              <a:cs typeface="Calibri"/>
              <a:sym typeface="Calibri"/>
            </a:endParaRPr>
          </a:p>
        </p:txBody>
      </p:sp>
      <p:grpSp>
        <p:nvGrpSpPr>
          <p:cNvPr id="648" name="Google Shape;648;p40"/>
          <p:cNvGrpSpPr/>
          <p:nvPr/>
        </p:nvGrpSpPr>
        <p:grpSpPr>
          <a:xfrm>
            <a:off x="5976939" y="794793"/>
            <a:ext cx="4056154" cy="3107283"/>
            <a:chOff x="4719638" y="864642"/>
            <a:chExt cx="4056154" cy="3107283"/>
          </a:xfrm>
        </p:grpSpPr>
        <p:sp>
          <p:nvSpPr>
            <p:cNvPr id="649" name="Google Shape;649;p40"/>
            <p:cNvSpPr/>
            <p:nvPr/>
          </p:nvSpPr>
          <p:spPr>
            <a:xfrm>
              <a:off x="4719638" y="1914525"/>
              <a:ext cx="2057400" cy="2057400"/>
            </a:xfrm>
            <a:prstGeom prst="ellipse">
              <a:avLst/>
            </a:prstGeom>
            <a:solidFill>
              <a:srgbClr val="FF0000">
                <a:alpha val="70196"/>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     Data</a:t>
              </a:r>
              <a:endParaRPr sz="1800">
                <a:solidFill>
                  <a:schemeClr val="dk1"/>
                </a:solidFill>
                <a:latin typeface="Calibri"/>
                <a:ea typeface="Calibri"/>
                <a:cs typeface="Calibri"/>
                <a:sym typeface="Calibri"/>
              </a:endParaRPr>
            </a:p>
          </p:txBody>
        </p:sp>
        <p:sp>
          <p:nvSpPr>
            <p:cNvPr id="650" name="Google Shape;650;p40"/>
            <p:cNvSpPr/>
            <p:nvPr/>
          </p:nvSpPr>
          <p:spPr>
            <a:xfrm>
              <a:off x="6977155" y="864642"/>
              <a:ext cx="1798637" cy="1065213"/>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chemeClr val="dk1"/>
                </a:buClr>
                <a:buSzPts val="2400"/>
                <a:buFont typeface="Arial"/>
                <a:buNone/>
              </a:pPr>
              <a:r>
                <a:rPr lang="en-US" sz="2400">
                  <a:solidFill>
                    <a:schemeClr val="dk1"/>
                  </a:solidFill>
                  <a:latin typeface="Times New Roman"/>
                  <a:ea typeface="Times New Roman"/>
                  <a:cs typeface="Times New Roman"/>
                  <a:sym typeface="Times New Roman"/>
                </a:rPr>
                <a:t>Supporting</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Arial"/>
                <a:buNone/>
              </a:pPr>
              <a:r>
                <a:rPr lang="en-US" sz="2400">
                  <a:solidFill>
                    <a:schemeClr val="dk1"/>
                  </a:solidFill>
                  <a:latin typeface="Times New Roman"/>
                  <a:ea typeface="Times New Roman"/>
                  <a:cs typeface="Times New Roman"/>
                  <a:sym typeface="Times New Roman"/>
                </a:rPr>
                <a:t>Decision Making</a:t>
              </a:r>
              <a:endParaRPr sz="1800">
                <a:solidFill>
                  <a:schemeClr val="dk1"/>
                </a:solidFill>
                <a:latin typeface="Calibri"/>
                <a:ea typeface="Calibri"/>
                <a:cs typeface="Calibri"/>
                <a:sym typeface="Calibri"/>
              </a:endParaRPr>
            </a:p>
          </p:txBody>
        </p:sp>
        <p:sp>
          <p:nvSpPr>
            <p:cNvPr id="651" name="Google Shape;651;p40"/>
            <p:cNvSpPr/>
            <p:nvPr/>
          </p:nvSpPr>
          <p:spPr>
            <a:xfrm flipH="1">
              <a:off x="7144636" y="2000748"/>
              <a:ext cx="731837" cy="782638"/>
            </a:xfrm>
            <a:custGeom>
              <a:avLst/>
              <a:gdLst/>
              <a:ahLst/>
              <a:cxnLst/>
              <a:rect l="l" t="t" r="r" b="b"/>
              <a:pathLst>
                <a:path w="461" h="493" extrusionOk="0">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652" name="Google Shape;652;p40"/>
          <p:cNvSpPr txBox="1"/>
          <p:nvPr/>
        </p:nvSpPr>
        <p:spPr>
          <a:xfrm>
            <a:off x="8475663" y="4152900"/>
            <a:ext cx="1916112" cy="1200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Equitable Outcomes for </a:t>
            </a:r>
            <a:r>
              <a:rPr lang="en-US" sz="2400" b="1" i="1">
                <a:solidFill>
                  <a:schemeClr val="dk1"/>
                </a:solidFill>
                <a:latin typeface="Arial"/>
                <a:ea typeface="Arial"/>
                <a:cs typeface="Arial"/>
                <a:sym typeface="Arial"/>
              </a:rPr>
              <a:t>ALL</a:t>
            </a:r>
            <a:endParaRPr sz="2400">
              <a:solidFill>
                <a:schemeClr val="dk1"/>
              </a:solidFill>
              <a:latin typeface="Arial"/>
              <a:ea typeface="Arial"/>
              <a:cs typeface="Arial"/>
              <a:sym typeface="Arial"/>
            </a:endParaRPr>
          </a:p>
        </p:txBody>
      </p:sp>
      <p:sp>
        <p:nvSpPr>
          <p:cNvPr id="653" name="Google Shape;65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41"/>
          <p:cNvSpPr txBox="1">
            <a:spLocks noGrp="1"/>
          </p:cNvSpPr>
          <p:nvPr>
            <p:ph type="title"/>
          </p:nvPr>
        </p:nvSpPr>
        <p:spPr>
          <a:xfrm>
            <a:off x="838200" y="365125"/>
            <a:ext cx="10515600" cy="1325563"/>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85623"/>
              </a:buClr>
              <a:buSzPts val="4400"/>
              <a:buFont typeface="Calibri"/>
              <a:buNone/>
            </a:pPr>
            <a:r>
              <a:rPr lang="en-US" sz="4000">
                <a:latin typeface="Calibri"/>
                <a:ea typeface="Calibri"/>
                <a:cs typeface="Calibri"/>
                <a:sym typeface="Calibri"/>
              </a:rPr>
              <a:t>Key Features of CICO</a:t>
            </a:r>
            <a:endParaRPr sz="4000"/>
          </a:p>
        </p:txBody>
      </p:sp>
      <p:sp>
        <p:nvSpPr>
          <p:cNvPr id="659" name="Google Shape;659;p41"/>
          <p:cNvSpPr txBox="1">
            <a:spLocks noGrp="1"/>
          </p:cNvSpPr>
          <p:nvPr>
            <p:ph type="body" idx="1"/>
          </p:nvPr>
        </p:nvSpPr>
        <p:spPr>
          <a:xfrm>
            <a:off x="838200" y="1825625"/>
            <a:ext cx="10515600" cy="33087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Check in and out with a Coordinator at the beginning and end of day</a:t>
            </a:r>
            <a:endParaRPr/>
          </a:p>
          <a:p>
            <a:pPr marL="228600" lvl="0" indent="-228600" algn="l" rtl="0">
              <a:lnSpc>
                <a:spcPct val="90000"/>
              </a:lnSpc>
              <a:spcBef>
                <a:spcPts val="1000"/>
              </a:spcBef>
              <a:spcAft>
                <a:spcPts val="0"/>
              </a:spcAft>
              <a:buClr>
                <a:schemeClr val="dk1"/>
              </a:buClr>
              <a:buSzPts val="2800"/>
              <a:buChar char="•"/>
            </a:pPr>
            <a:r>
              <a:rPr lang="en-US"/>
              <a:t>Increased instruction and feedback on behavioral expectations with the teacher after each class/instructional routine through Daily Progress Report (DPR)</a:t>
            </a:r>
            <a:endParaRPr/>
          </a:p>
          <a:p>
            <a:pPr marL="228600" lvl="0" indent="-228600" algn="l" rtl="0">
              <a:lnSpc>
                <a:spcPct val="90000"/>
              </a:lnSpc>
              <a:spcBef>
                <a:spcPts val="1000"/>
              </a:spcBef>
              <a:spcAft>
                <a:spcPts val="0"/>
              </a:spcAft>
              <a:buClr>
                <a:schemeClr val="dk1"/>
              </a:buClr>
              <a:buSzPts val="2800"/>
              <a:buChar char="•"/>
            </a:pPr>
            <a:r>
              <a:rPr lang="en-US"/>
              <a:t>Parent/guardian provides positive feedback and encouragement to child at end of day</a:t>
            </a:r>
            <a:endParaRPr/>
          </a:p>
          <a:p>
            <a:pPr marL="228600" lvl="0" indent="-228600" algn="l" rtl="0">
              <a:lnSpc>
                <a:spcPct val="90000"/>
              </a:lnSpc>
              <a:spcBef>
                <a:spcPts val="1000"/>
              </a:spcBef>
              <a:spcAft>
                <a:spcPts val="0"/>
              </a:spcAft>
              <a:buClr>
                <a:schemeClr val="dk1"/>
              </a:buClr>
              <a:buSzPts val="2800"/>
              <a:buChar char="•"/>
            </a:pPr>
            <a:r>
              <a:rPr lang="en-US"/>
              <a:t>Student receives reinforcement when behavioral goals are met</a:t>
            </a:r>
            <a:endParaRPr/>
          </a:p>
        </p:txBody>
      </p:sp>
      <p:sp>
        <p:nvSpPr>
          <p:cNvPr id="660" name="Google Shape;66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53</a:t>
            </a:fld>
            <a:endParaRPr/>
          </a:p>
        </p:txBody>
      </p:sp>
      <p:sp>
        <p:nvSpPr>
          <p:cNvPr id="661" name="Google Shape;661;p41"/>
          <p:cNvSpPr txBox="1"/>
          <p:nvPr/>
        </p:nvSpPr>
        <p:spPr>
          <a:xfrm>
            <a:off x="8422775" y="5427725"/>
            <a:ext cx="2743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latin typeface="Calibri"/>
                <a:ea typeface="Calibri"/>
                <a:cs typeface="Calibri"/>
                <a:sym typeface="Calibri"/>
                <a:hlinkClick r:id="rId3"/>
              </a:rPr>
              <a:t>pbisworld.com</a:t>
            </a:r>
            <a:endParaRPr sz="1800">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42"/>
          <p:cNvSpPr txBox="1">
            <a:spLocks noGrp="1"/>
          </p:cNvSpPr>
          <p:nvPr>
            <p:ph type="title"/>
          </p:nvPr>
        </p:nvSpPr>
        <p:spPr>
          <a:xfrm>
            <a:off x="838200" y="365125"/>
            <a:ext cx="10515600" cy="1325563"/>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85623"/>
              </a:buClr>
              <a:buSzPts val="4400"/>
              <a:buFont typeface="Calibri"/>
              <a:buNone/>
            </a:pPr>
            <a:r>
              <a:rPr lang="en-US" sz="4000">
                <a:latin typeface="Calibri"/>
                <a:ea typeface="Calibri"/>
                <a:cs typeface="Calibri"/>
                <a:sym typeface="Calibri"/>
              </a:rPr>
              <a:t>CICO is All About Relationships and Connection!</a:t>
            </a:r>
            <a:endParaRPr sz="4000"/>
          </a:p>
        </p:txBody>
      </p:sp>
      <p:sp>
        <p:nvSpPr>
          <p:cNvPr id="667" name="Google Shape;667;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Focus on providing reinforcement that involves time with adults or other students to build connections</a:t>
            </a:r>
            <a:endParaRPr/>
          </a:p>
          <a:p>
            <a:pPr marL="228600" lvl="0" indent="-228600" algn="l" rtl="0">
              <a:lnSpc>
                <a:spcPct val="90000"/>
              </a:lnSpc>
              <a:spcBef>
                <a:spcPts val="1000"/>
              </a:spcBef>
              <a:spcAft>
                <a:spcPts val="0"/>
              </a:spcAft>
              <a:buClr>
                <a:schemeClr val="dk1"/>
              </a:buClr>
              <a:buSzPts val="2800"/>
              <a:buChar char="•"/>
            </a:pPr>
            <a:r>
              <a:rPr lang="en-US"/>
              <a:t>Tangible reinforcers earned should always be paired with verbal praise/attention from adults</a:t>
            </a:r>
            <a:endParaRPr/>
          </a:p>
          <a:p>
            <a:pPr marL="228600" lvl="0" indent="-228600" algn="l" rtl="0">
              <a:lnSpc>
                <a:spcPct val="90000"/>
              </a:lnSpc>
              <a:spcBef>
                <a:spcPts val="1000"/>
              </a:spcBef>
              <a:spcAft>
                <a:spcPts val="0"/>
              </a:spcAft>
              <a:buClr>
                <a:schemeClr val="dk1"/>
              </a:buClr>
              <a:buSzPts val="2800"/>
              <a:buChar char="•"/>
            </a:pPr>
            <a:r>
              <a:rPr lang="en-US"/>
              <a:t>Support students needs by transitioning attention</a:t>
            </a:r>
            <a:endParaRPr/>
          </a:p>
        </p:txBody>
      </p:sp>
      <p:sp>
        <p:nvSpPr>
          <p:cNvPr id="668" name="Google Shape;668;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43"/>
          <p:cNvSpPr/>
          <p:nvPr/>
        </p:nvSpPr>
        <p:spPr>
          <a:xfrm>
            <a:off x="-721519" y="-1158774"/>
            <a:ext cx="184731" cy="30777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676" name="Google Shape;676;p43"/>
          <p:cNvSpPr/>
          <p:nvPr/>
        </p:nvSpPr>
        <p:spPr>
          <a:xfrm>
            <a:off x="-721519" y="-858737"/>
            <a:ext cx="184731" cy="30777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677" name="Google Shape;677;p43"/>
          <p:cNvSpPr/>
          <p:nvPr/>
        </p:nvSpPr>
        <p:spPr>
          <a:xfrm>
            <a:off x="4260880" y="934691"/>
            <a:ext cx="3736920" cy="87382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3333CC"/>
              </a:buClr>
              <a:buSzPts val="1400"/>
              <a:buFont typeface="Calibri"/>
              <a:buNone/>
            </a:pPr>
            <a:r>
              <a:rPr lang="en-US" sz="1400" b="1" u="sng">
                <a:solidFill>
                  <a:srgbClr val="3333CC"/>
                </a:solidFill>
                <a:latin typeface="Calibri"/>
                <a:ea typeface="Calibri"/>
                <a:cs typeface="Calibri"/>
                <a:sym typeface="Calibri"/>
              </a:rPr>
              <a:t>Daily Progress Report (DPR) Sample</a:t>
            </a:r>
            <a:br>
              <a:rPr lang="en-US" sz="1400" b="1" u="sng">
                <a:solidFill>
                  <a:srgbClr val="3333CC"/>
                </a:solidFill>
                <a:latin typeface="Calibri"/>
                <a:ea typeface="Calibri"/>
                <a:cs typeface="Calibri"/>
                <a:sym typeface="Calibri"/>
              </a:rPr>
            </a:br>
            <a:endParaRPr sz="675" b="1" u="sng">
              <a:solidFill>
                <a:srgbClr val="3333CC"/>
              </a:solidFill>
              <a:latin typeface="Calibri"/>
              <a:ea typeface="Calibri"/>
              <a:cs typeface="Calibri"/>
              <a:sym typeface="Calibri"/>
            </a:endParaRPr>
          </a:p>
          <a:p>
            <a:pPr marL="0" marR="0" lvl="0" indent="0" algn="ctr" rtl="0">
              <a:spcBef>
                <a:spcPts val="0"/>
              </a:spcBef>
              <a:spcAft>
                <a:spcPts val="0"/>
              </a:spcAft>
              <a:buClr>
                <a:schemeClr val="dk1"/>
              </a:buClr>
              <a:buSzPts val="751"/>
              <a:buFont typeface="Comic Sans MS"/>
              <a:buNone/>
            </a:pPr>
            <a:r>
              <a:rPr lang="en-US" sz="751">
                <a:solidFill>
                  <a:schemeClr val="dk1"/>
                </a:solidFill>
                <a:latin typeface="Comic Sans MS"/>
                <a:ea typeface="Comic Sans MS"/>
                <a:cs typeface="Comic Sans MS"/>
                <a:sym typeface="Comic Sans MS"/>
              </a:rPr>
              <a:t>NAME:______________________  DATE:__________________</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751"/>
              <a:buFont typeface="Calibri"/>
              <a:buNone/>
            </a:pPr>
            <a:endParaRPr sz="751">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751"/>
              <a:buFont typeface="Calibri"/>
              <a:buNone/>
            </a:pPr>
            <a:r>
              <a:rPr lang="en-US" sz="751">
                <a:solidFill>
                  <a:schemeClr val="dk1"/>
                </a:solidFill>
                <a:latin typeface="Calibri"/>
                <a:ea typeface="Calibri"/>
                <a:cs typeface="Calibri"/>
                <a:sym typeface="Calibri"/>
              </a:rPr>
              <a:t>Teachers please indicate YES (2), SO-SO (1), or NO (0) regarding the student’s achievement</a:t>
            </a:r>
            <a:br>
              <a:rPr lang="en-US" sz="751">
                <a:solidFill>
                  <a:schemeClr val="dk1"/>
                </a:solidFill>
                <a:latin typeface="Calibri"/>
                <a:ea typeface="Calibri"/>
                <a:cs typeface="Calibri"/>
                <a:sym typeface="Calibri"/>
              </a:rPr>
            </a:br>
            <a:r>
              <a:rPr lang="en-US" sz="751">
                <a:solidFill>
                  <a:schemeClr val="dk1"/>
                </a:solidFill>
                <a:latin typeface="Calibri"/>
                <a:ea typeface="Calibri"/>
                <a:cs typeface="Calibri"/>
                <a:sym typeface="Calibri"/>
              </a:rPr>
              <a:t> in relation to the following sets of expectations/behaviors</a:t>
            </a:r>
            <a:r>
              <a:rPr lang="en-US" sz="675">
                <a:solidFill>
                  <a:schemeClr val="dk1"/>
                </a:solidFill>
                <a:latin typeface="Comic Sans MS"/>
                <a:ea typeface="Comic Sans MS"/>
                <a:cs typeface="Comic Sans MS"/>
                <a:sym typeface="Comic Sans MS"/>
              </a:rPr>
              <a:t>.</a:t>
            </a:r>
            <a:endParaRPr sz="1400">
              <a:solidFill>
                <a:schemeClr val="dk1"/>
              </a:solidFill>
              <a:latin typeface="Calibri"/>
              <a:ea typeface="Calibri"/>
              <a:cs typeface="Calibri"/>
              <a:sym typeface="Calibri"/>
            </a:endParaRPr>
          </a:p>
        </p:txBody>
      </p:sp>
      <p:graphicFrame>
        <p:nvGraphicFramePr>
          <p:cNvPr id="678" name="Google Shape;678;p43"/>
          <p:cNvGraphicFramePr/>
          <p:nvPr/>
        </p:nvGraphicFramePr>
        <p:xfrm>
          <a:off x="3067051" y="1939529"/>
          <a:ext cx="3000000" cy="3000000"/>
        </p:xfrm>
        <a:graphic>
          <a:graphicData uri="http://schemas.openxmlformats.org/drawingml/2006/table">
            <a:tbl>
              <a:tblPr>
                <a:noFill/>
                <a:tableStyleId>{A3F5DF2D-AEE0-483E-B68D-95E6C410CEC8}</a:tableStyleId>
              </a:tblPr>
              <a:tblGrid>
                <a:gridCol w="1388275">
                  <a:extLst>
                    <a:ext uri="{9D8B030D-6E8A-4147-A177-3AD203B41FA5}">
                      <a16:colId xmlns:a16="http://schemas.microsoft.com/office/drawing/2014/main" val="20000"/>
                    </a:ext>
                  </a:extLst>
                </a:gridCol>
                <a:gridCol w="1181100">
                  <a:extLst>
                    <a:ext uri="{9D8B030D-6E8A-4147-A177-3AD203B41FA5}">
                      <a16:colId xmlns:a16="http://schemas.microsoft.com/office/drawing/2014/main" val="20001"/>
                    </a:ext>
                  </a:extLst>
                </a:gridCol>
                <a:gridCol w="1181100">
                  <a:extLst>
                    <a:ext uri="{9D8B030D-6E8A-4147-A177-3AD203B41FA5}">
                      <a16:colId xmlns:a16="http://schemas.microsoft.com/office/drawing/2014/main" val="20002"/>
                    </a:ext>
                  </a:extLst>
                </a:gridCol>
                <a:gridCol w="1181100">
                  <a:extLst>
                    <a:ext uri="{9D8B030D-6E8A-4147-A177-3AD203B41FA5}">
                      <a16:colId xmlns:a16="http://schemas.microsoft.com/office/drawing/2014/main" val="20003"/>
                    </a:ext>
                  </a:extLst>
                </a:gridCol>
                <a:gridCol w="1183475">
                  <a:extLst>
                    <a:ext uri="{9D8B030D-6E8A-4147-A177-3AD203B41FA5}">
                      <a16:colId xmlns:a16="http://schemas.microsoft.com/office/drawing/2014/main" val="20004"/>
                    </a:ext>
                  </a:extLst>
                </a:gridCol>
              </a:tblGrid>
              <a:tr h="403650">
                <a:tc>
                  <a:txBody>
                    <a:bodyPr/>
                    <a:lstStyle/>
                    <a:p>
                      <a:pPr marL="0" marR="0" lvl="0" indent="0" algn="ctr" rtl="0">
                        <a:lnSpc>
                          <a:spcPct val="100000"/>
                        </a:lnSpc>
                        <a:spcBef>
                          <a:spcPts val="0"/>
                        </a:spcBef>
                        <a:spcAft>
                          <a:spcPts val="0"/>
                        </a:spcAft>
                        <a:buClr>
                          <a:schemeClr val="dk1"/>
                        </a:buClr>
                        <a:buSzPts val="700"/>
                        <a:buFont typeface="Calibri"/>
                        <a:buNone/>
                      </a:pPr>
                      <a:endParaRPr sz="7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700"/>
                        <a:buFont typeface="Arial"/>
                        <a:buNone/>
                      </a:pPr>
                      <a:r>
                        <a:rPr lang="en-US" sz="700" b="1" i="0" u="none" strike="noStrike" cap="none">
                          <a:solidFill>
                            <a:schemeClr val="dk1"/>
                          </a:solidFill>
                          <a:latin typeface="Arial"/>
                          <a:ea typeface="Arial"/>
                          <a:cs typeface="Arial"/>
                          <a:sym typeface="Arial"/>
                        </a:rPr>
                        <a:t>EXPECTATIONS</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3B3B3"/>
                    </a:solidFill>
                  </a:tcPr>
                </a:tc>
                <a:tc>
                  <a:txBody>
                    <a:bodyPr/>
                    <a:lstStyle/>
                    <a:p>
                      <a:pPr marL="0" marR="0" lvl="0" indent="0" algn="ctr" rtl="0">
                        <a:lnSpc>
                          <a:spcPct val="100000"/>
                        </a:lnSpc>
                        <a:spcBef>
                          <a:spcPts val="0"/>
                        </a:spcBef>
                        <a:spcAft>
                          <a:spcPts val="0"/>
                        </a:spcAft>
                        <a:buClr>
                          <a:schemeClr val="dk1"/>
                        </a:buClr>
                        <a:buSzPts val="700"/>
                        <a:buFont typeface="Arial"/>
                        <a:buNone/>
                      </a:pPr>
                      <a:r>
                        <a:rPr lang="en-US" sz="700" b="1" i="0" u="none" strike="noStrike" cap="none">
                          <a:solidFill>
                            <a:schemeClr val="dk1"/>
                          </a:solidFill>
                          <a:latin typeface="Arial"/>
                          <a:ea typeface="Arial"/>
                          <a:cs typeface="Arial"/>
                          <a:sym typeface="Arial"/>
                        </a:rPr>
                        <a:t>1 st block</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3B3B3"/>
                    </a:solidFill>
                  </a:tcPr>
                </a:tc>
                <a:tc>
                  <a:txBody>
                    <a:bodyPr/>
                    <a:lstStyle/>
                    <a:p>
                      <a:pPr marL="0" marR="0" lvl="0" indent="0" algn="ctr" rtl="0">
                        <a:lnSpc>
                          <a:spcPct val="100000"/>
                        </a:lnSpc>
                        <a:spcBef>
                          <a:spcPts val="0"/>
                        </a:spcBef>
                        <a:spcAft>
                          <a:spcPts val="0"/>
                        </a:spcAft>
                        <a:buClr>
                          <a:schemeClr val="dk1"/>
                        </a:buClr>
                        <a:buSzPts val="700"/>
                        <a:buFont typeface="Arial"/>
                        <a:buNone/>
                      </a:pPr>
                      <a:r>
                        <a:rPr lang="en-US" sz="700" b="1" i="0" u="none" strike="noStrike" cap="none">
                          <a:solidFill>
                            <a:schemeClr val="dk1"/>
                          </a:solidFill>
                          <a:latin typeface="Arial"/>
                          <a:ea typeface="Arial"/>
                          <a:cs typeface="Arial"/>
                          <a:sym typeface="Arial"/>
                        </a:rPr>
                        <a:t>2</a:t>
                      </a:r>
                      <a:r>
                        <a:rPr lang="en-US" sz="700" b="1" i="0" u="none" strike="noStrike" cap="none" baseline="30000">
                          <a:solidFill>
                            <a:schemeClr val="dk1"/>
                          </a:solidFill>
                          <a:latin typeface="Arial"/>
                          <a:ea typeface="Arial"/>
                          <a:cs typeface="Arial"/>
                          <a:sym typeface="Arial"/>
                        </a:rPr>
                        <a:t> </a:t>
                      </a:r>
                      <a:r>
                        <a:rPr lang="en-US" sz="700" b="1" i="0" u="none" strike="noStrike" cap="none">
                          <a:solidFill>
                            <a:schemeClr val="dk1"/>
                          </a:solidFill>
                          <a:latin typeface="Arial"/>
                          <a:ea typeface="Arial"/>
                          <a:cs typeface="Arial"/>
                          <a:sym typeface="Arial"/>
                        </a:rPr>
                        <a:t>nd block</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3B3B3"/>
                    </a:solidFill>
                  </a:tcPr>
                </a:tc>
                <a:tc>
                  <a:txBody>
                    <a:bodyPr/>
                    <a:lstStyle/>
                    <a:p>
                      <a:pPr marL="0" marR="0" lvl="0" indent="0" algn="ctr" rtl="0">
                        <a:lnSpc>
                          <a:spcPct val="100000"/>
                        </a:lnSpc>
                        <a:spcBef>
                          <a:spcPts val="0"/>
                        </a:spcBef>
                        <a:spcAft>
                          <a:spcPts val="0"/>
                        </a:spcAft>
                        <a:buClr>
                          <a:schemeClr val="dk1"/>
                        </a:buClr>
                        <a:buSzPts val="700"/>
                        <a:buFont typeface="Arial"/>
                        <a:buNone/>
                      </a:pPr>
                      <a:r>
                        <a:rPr lang="en-US" sz="700" b="1" i="0" u="none" strike="noStrike" cap="none">
                          <a:solidFill>
                            <a:schemeClr val="dk1"/>
                          </a:solidFill>
                          <a:latin typeface="Arial"/>
                          <a:ea typeface="Arial"/>
                          <a:cs typeface="Arial"/>
                          <a:sym typeface="Arial"/>
                        </a:rPr>
                        <a:t>3 rd block</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3B3B3"/>
                    </a:solidFill>
                  </a:tcPr>
                </a:tc>
                <a:tc>
                  <a:txBody>
                    <a:bodyPr/>
                    <a:lstStyle/>
                    <a:p>
                      <a:pPr marL="0" marR="0" lvl="0" indent="0" algn="ctr" rtl="0">
                        <a:lnSpc>
                          <a:spcPct val="100000"/>
                        </a:lnSpc>
                        <a:spcBef>
                          <a:spcPts val="0"/>
                        </a:spcBef>
                        <a:spcAft>
                          <a:spcPts val="0"/>
                        </a:spcAft>
                        <a:buClr>
                          <a:schemeClr val="dk1"/>
                        </a:buClr>
                        <a:buSzPts val="700"/>
                        <a:buFont typeface="Arial"/>
                        <a:buNone/>
                      </a:pPr>
                      <a:r>
                        <a:rPr lang="en-US" sz="700" b="1" i="0" u="none" strike="noStrike" cap="none">
                          <a:solidFill>
                            <a:schemeClr val="dk1"/>
                          </a:solidFill>
                          <a:latin typeface="Arial"/>
                          <a:ea typeface="Arial"/>
                          <a:cs typeface="Arial"/>
                          <a:sym typeface="Arial"/>
                        </a:rPr>
                        <a:t>4 th block</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3B3B3"/>
                    </a:solidFill>
                  </a:tcPr>
                </a:tc>
                <a:extLst>
                  <a:ext uri="{0D108BD9-81ED-4DB2-BD59-A6C34878D82A}">
                    <a16:rowId xmlns:a16="http://schemas.microsoft.com/office/drawing/2014/main" val="10000"/>
                  </a:ext>
                </a:extLst>
              </a:tr>
              <a:tr h="682275">
                <a:tc>
                  <a:txBody>
                    <a:bodyPr/>
                    <a:lstStyle/>
                    <a:p>
                      <a:pPr marL="0" marR="0" lvl="0" indent="0" algn="ctr" rtl="0">
                        <a:lnSpc>
                          <a:spcPct val="100000"/>
                        </a:lnSpc>
                        <a:spcBef>
                          <a:spcPts val="0"/>
                        </a:spcBef>
                        <a:spcAft>
                          <a:spcPts val="0"/>
                        </a:spcAft>
                        <a:buClr>
                          <a:schemeClr val="dk1"/>
                        </a:buClr>
                        <a:buSzPts val="1100"/>
                        <a:buFont typeface="Arial"/>
                        <a:buNone/>
                      </a:pPr>
                      <a:r>
                        <a:rPr lang="en-US" sz="1100" b="1" i="0" u="none" strike="noStrike" cap="none">
                          <a:solidFill>
                            <a:schemeClr val="dk1"/>
                          </a:solidFill>
                          <a:latin typeface="Arial"/>
                          <a:ea typeface="Arial"/>
                          <a:cs typeface="Arial"/>
                          <a:sym typeface="Arial"/>
                        </a:rPr>
                        <a:t>Be Safe</a:t>
                      </a:r>
                      <a:endParaRPr sz="1800" u="none" strike="noStrike" cap="none"/>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0E0E0"/>
                    </a:solidFill>
                  </a:tcPr>
                </a:tc>
                <a:tc>
                  <a:txBody>
                    <a:bodyPr/>
                    <a:lstStyle/>
                    <a:p>
                      <a:pPr marL="0" marR="0" lvl="0" indent="0" algn="ct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2      1      0</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2        1        0</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2        1        0</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2        1        0</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62050">
                <a:tc>
                  <a:txBody>
                    <a:bodyPr/>
                    <a:lstStyle/>
                    <a:p>
                      <a:pPr marL="0" marR="0" lvl="0" indent="0" algn="ctr" rtl="0">
                        <a:lnSpc>
                          <a:spcPct val="100000"/>
                        </a:lnSpc>
                        <a:spcBef>
                          <a:spcPts val="0"/>
                        </a:spcBef>
                        <a:spcAft>
                          <a:spcPts val="0"/>
                        </a:spcAft>
                        <a:buClr>
                          <a:schemeClr val="dk1"/>
                        </a:buClr>
                        <a:buSzPts val="1100"/>
                        <a:buFont typeface="Arial"/>
                        <a:buNone/>
                      </a:pPr>
                      <a:r>
                        <a:rPr lang="en-US" sz="1100" b="1" i="0" u="none" strike="noStrike" cap="none">
                          <a:solidFill>
                            <a:schemeClr val="dk1"/>
                          </a:solidFill>
                          <a:latin typeface="Arial"/>
                          <a:ea typeface="Arial"/>
                          <a:cs typeface="Arial"/>
                          <a:sym typeface="Arial"/>
                        </a:rPr>
                        <a:t>Be Respectful</a:t>
                      </a:r>
                      <a:endParaRPr sz="1800" u="none" strike="noStrike" cap="none"/>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0E0E0"/>
                    </a:solidFill>
                  </a:tcPr>
                </a:tc>
                <a:tc>
                  <a:txBody>
                    <a:bodyPr/>
                    <a:lstStyle/>
                    <a:p>
                      <a:pPr marL="0" marR="0" lvl="0" indent="0" algn="ct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2        1        0</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2        1        0</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2        1        0</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2        1        0</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807300">
                <a:tc>
                  <a:txBody>
                    <a:bodyPr/>
                    <a:lstStyle/>
                    <a:p>
                      <a:pPr marL="0" marR="0" lvl="0" indent="0" algn="ctr" rtl="0">
                        <a:lnSpc>
                          <a:spcPct val="100000"/>
                        </a:lnSpc>
                        <a:spcBef>
                          <a:spcPts val="0"/>
                        </a:spcBef>
                        <a:spcAft>
                          <a:spcPts val="0"/>
                        </a:spcAft>
                        <a:buClr>
                          <a:schemeClr val="dk1"/>
                        </a:buClr>
                        <a:buSzPts val="1100"/>
                        <a:buFont typeface="Arial"/>
                        <a:buNone/>
                      </a:pPr>
                      <a:r>
                        <a:rPr lang="en-US" sz="1100" b="1" i="0" u="none" strike="noStrike" cap="none">
                          <a:solidFill>
                            <a:schemeClr val="dk1"/>
                          </a:solidFill>
                          <a:latin typeface="Arial"/>
                          <a:ea typeface="Arial"/>
                          <a:cs typeface="Arial"/>
                          <a:sym typeface="Arial"/>
                        </a:rPr>
                        <a:t>Be Responsible</a:t>
                      </a:r>
                      <a:endParaRPr sz="1800" u="none" strike="noStrike" cap="none"/>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0E0E0"/>
                    </a:solidFill>
                  </a:tcPr>
                </a:tc>
                <a:tc>
                  <a:txBody>
                    <a:bodyPr/>
                    <a:lstStyle/>
                    <a:p>
                      <a:pPr marL="0" marR="0" lvl="0" indent="0" algn="ct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2        1        0</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2        1        0</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2        1        0</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2        1        0</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93700">
                <a:tc>
                  <a:txBody>
                    <a:bodyPr/>
                    <a:lstStyle/>
                    <a:p>
                      <a:pPr marL="0" marR="0" lvl="0" indent="0" algn="ct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Total Points</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Calibri"/>
                        <a:buNone/>
                      </a:pPr>
                      <a:endParaRPr sz="21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Calibri"/>
                        <a:buNone/>
                      </a:pPr>
                      <a:endParaRPr sz="21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Calibri"/>
                        <a:buNone/>
                      </a:pPr>
                      <a:endParaRPr sz="21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Calibri"/>
                        <a:buNone/>
                      </a:pPr>
                      <a:endParaRPr sz="21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93700">
                <a:tc>
                  <a:txBody>
                    <a:bodyPr/>
                    <a:lstStyle/>
                    <a:p>
                      <a:pPr marL="0" marR="0" lvl="0" indent="0" algn="ctr" rtl="0">
                        <a:lnSpc>
                          <a:spcPct val="100000"/>
                        </a:lnSpc>
                        <a:spcBef>
                          <a:spcPts val="0"/>
                        </a:spcBef>
                        <a:spcAft>
                          <a:spcPts val="0"/>
                        </a:spcAft>
                        <a:buClr>
                          <a:schemeClr val="dk1"/>
                        </a:buClr>
                        <a:buSzPts val="700"/>
                        <a:buFont typeface="Arial"/>
                        <a:buNone/>
                      </a:pPr>
                      <a:r>
                        <a:rPr lang="en-US" sz="700" b="0" i="0" u="none" strike="noStrike" cap="none">
                          <a:solidFill>
                            <a:schemeClr val="dk1"/>
                          </a:solidFill>
                          <a:latin typeface="Arial"/>
                          <a:ea typeface="Arial"/>
                          <a:cs typeface="Arial"/>
                          <a:sym typeface="Arial"/>
                        </a:rPr>
                        <a:t>Teacher Initials</a:t>
                      </a:r>
                      <a:endParaRPr sz="15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Calibri"/>
                        <a:buNone/>
                      </a:pPr>
                      <a:endParaRPr sz="21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Calibri"/>
                        <a:buNone/>
                      </a:pPr>
                      <a:endParaRPr sz="21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Calibri"/>
                        <a:buNone/>
                      </a:pPr>
                      <a:endParaRPr sz="21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Calibri"/>
                        <a:buNone/>
                      </a:pPr>
                      <a:endParaRPr sz="2100" b="0" i="0" u="none" strike="noStrike" cap="none">
                        <a:solidFill>
                          <a:schemeClr val="dk1"/>
                        </a:solidFill>
                        <a:latin typeface="Arial"/>
                        <a:ea typeface="Arial"/>
                        <a:cs typeface="Arial"/>
                        <a:sym typeface="Arial"/>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79" name="Google Shape;679;p43"/>
          <p:cNvSpPr/>
          <p:nvPr/>
        </p:nvSpPr>
        <p:spPr>
          <a:xfrm>
            <a:off x="-590549" y="5103856"/>
            <a:ext cx="6816329" cy="125444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675"/>
              <a:buFont typeface="Calibri"/>
              <a:buNone/>
            </a:pPr>
            <a:endParaRPr sz="675">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675"/>
              <a:buFont typeface="Calibri"/>
              <a:buNone/>
            </a:pPr>
            <a:endParaRPr sz="675">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675"/>
              <a:buFont typeface="Calibri"/>
              <a:buNone/>
            </a:pPr>
            <a:endParaRPr sz="675">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675"/>
              <a:buFont typeface="Calibri"/>
              <a:buNone/>
            </a:pPr>
            <a:endParaRPr sz="675">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675"/>
              <a:buFont typeface="Calibri"/>
              <a:buNone/>
            </a:pPr>
            <a:r>
              <a:rPr lang="en-US" sz="675">
                <a:solidFill>
                  <a:schemeClr val="dk1"/>
                </a:solidFill>
                <a:latin typeface="Calibri"/>
                <a:ea typeface="Calibri"/>
                <a:cs typeface="Calibri"/>
                <a:sym typeface="Calibri"/>
              </a:rPr>
              <a:t>					</a:t>
            </a:r>
            <a:r>
              <a:rPr lang="en-US" sz="1051">
                <a:solidFill>
                  <a:schemeClr val="dk1"/>
                </a:solidFill>
                <a:latin typeface="Calibri"/>
                <a:ea typeface="Calibri"/>
                <a:cs typeface="Calibri"/>
                <a:sym typeface="Calibri"/>
              </a:rPr>
              <a:t>Adapted from Grant Middle School STAR CLUB</a:t>
            </a:r>
            <a:endParaRPr sz="1051">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675"/>
              <a:buFont typeface="Comic Sans MS"/>
              <a:buNone/>
            </a:pPr>
            <a:r>
              <a:rPr lang="en-US" sz="675">
                <a:solidFill>
                  <a:schemeClr val="dk1"/>
                </a:solidFill>
                <a:latin typeface="Comic Sans MS"/>
                <a:ea typeface="Comic Sans MS"/>
                <a:cs typeface="Comic Sans MS"/>
                <a:sym typeface="Comic Sans MS"/>
              </a:rPr>
              <a:t>									           </a:t>
            </a:r>
            <a:endParaRPr sz="675">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680" name="Google Shape;680;p43"/>
          <p:cNvSpPr/>
          <p:nvPr/>
        </p:nvSpPr>
        <p:spPr>
          <a:xfrm>
            <a:off x="1945485" y="7679058"/>
            <a:ext cx="4498347" cy="19620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675"/>
              <a:buFont typeface="Calibri"/>
              <a:buNone/>
            </a:pPr>
            <a:r>
              <a:rPr lang="en-US" sz="675">
                <a:solidFill>
                  <a:schemeClr val="dk1"/>
                </a:solidFill>
                <a:latin typeface="Calibri"/>
                <a:ea typeface="Calibri"/>
                <a:cs typeface="Calibri"/>
                <a:sym typeface="Calibri"/>
              </a:rPr>
              <a:t>Adapted from </a:t>
            </a:r>
            <a:r>
              <a:rPr lang="en-US" sz="675" i="1">
                <a:solidFill>
                  <a:schemeClr val="dk1"/>
                </a:solidFill>
                <a:latin typeface="Calibri"/>
                <a:ea typeface="Calibri"/>
                <a:cs typeface="Calibri"/>
                <a:sym typeface="Calibri"/>
              </a:rPr>
              <a:t>Responding to Problem Behavior in Schools: The Behavior Education Program</a:t>
            </a:r>
            <a:r>
              <a:rPr lang="en-US" sz="675">
                <a:solidFill>
                  <a:schemeClr val="dk1"/>
                </a:solidFill>
                <a:latin typeface="Calibri"/>
                <a:ea typeface="Calibri"/>
                <a:cs typeface="Calibri"/>
                <a:sym typeface="Calibri"/>
              </a:rPr>
              <a:t> by Crone, Horner, and Hawken</a:t>
            </a:r>
            <a:endParaRPr sz="1400">
              <a:solidFill>
                <a:schemeClr val="dk1"/>
              </a:solidFill>
              <a:latin typeface="Calibri"/>
              <a:ea typeface="Calibri"/>
              <a:cs typeface="Calibri"/>
              <a:sym typeface="Calibri"/>
            </a:endParaRPr>
          </a:p>
        </p:txBody>
      </p:sp>
      <p:sp>
        <p:nvSpPr>
          <p:cNvPr id="681" name="Google Shape;681;p43"/>
          <p:cNvSpPr txBox="1"/>
          <p:nvPr/>
        </p:nvSpPr>
        <p:spPr>
          <a:xfrm>
            <a:off x="3067051" y="2513030"/>
            <a:ext cx="1371600" cy="5774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1051"/>
              <a:buFont typeface="Arial"/>
              <a:buNone/>
            </a:pPr>
            <a:r>
              <a:rPr lang="en-US" sz="1051" b="1">
                <a:solidFill>
                  <a:srgbClr val="FF0000"/>
                </a:solidFill>
                <a:latin typeface="Arial"/>
                <a:ea typeface="Arial"/>
                <a:cs typeface="Arial"/>
                <a:sym typeface="Arial"/>
              </a:rPr>
              <a:t>Use your words</a:t>
            </a:r>
            <a:endParaRPr sz="1800">
              <a:solidFill>
                <a:schemeClr val="dk1"/>
              </a:solidFill>
              <a:latin typeface="Calibri"/>
              <a:ea typeface="Calibri"/>
              <a:cs typeface="Calibri"/>
              <a:sym typeface="Calibri"/>
            </a:endParaRPr>
          </a:p>
          <a:p>
            <a:pPr marL="0" marR="0" lvl="0" indent="0" algn="ctr" rtl="0">
              <a:spcBef>
                <a:spcPts val="0"/>
              </a:spcBef>
              <a:spcAft>
                <a:spcPts val="0"/>
              </a:spcAft>
              <a:buClr>
                <a:srgbClr val="FF0000"/>
              </a:buClr>
              <a:buSzPts val="1051"/>
              <a:buFont typeface="Arial"/>
              <a:buNone/>
            </a:pPr>
            <a:r>
              <a:rPr lang="en-US" sz="1051" b="1">
                <a:solidFill>
                  <a:srgbClr val="FF0000"/>
                </a:solidFill>
                <a:latin typeface="Arial"/>
                <a:ea typeface="Arial"/>
                <a:cs typeface="Arial"/>
                <a:sym typeface="Arial"/>
              </a:rPr>
              <a:t>Use deep breathing </a:t>
            </a:r>
            <a:endParaRPr sz="1800">
              <a:solidFill>
                <a:schemeClr val="dk1"/>
              </a:solidFill>
              <a:latin typeface="Calibri"/>
              <a:ea typeface="Calibri"/>
              <a:cs typeface="Calibri"/>
              <a:sym typeface="Calibri"/>
            </a:endParaRPr>
          </a:p>
        </p:txBody>
      </p:sp>
      <p:sp>
        <p:nvSpPr>
          <p:cNvPr id="682" name="Google Shape;682;p43"/>
          <p:cNvSpPr txBox="1"/>
          <p:nvPr/>
        </p:nvSpPr>
        <p:spPr>
          <a:xfrm>
            <a:off x="3067051" y="3160120"/>
            <a:ext cx="1371600" cy="6924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975"/>
              <a:buFont typeface="Arial"/>
              <a:buNone/>
            </a:pPr>
            <a:r>
              <a:rPr lang="en-US" sz="975" b="1">
                <a:solidFill>
                  <a:srgbClr val="FF0000"/>
                </a:solidFill>
                <a:latin typeface="Arial"/>
                <a:ea typeface="Arial"/>
                <a:cs typeface="Arial"/>
                <a:sym typeface="Arial"/>
              </a:rPr>
              <a:t>Keep arm’s distance</a:t>
            </a:r>
            <a:endParaRPr sz="1800">
              <a:solidFill>
                <a:schemeClr val="dk1"/>
              </a:solidFill>
              <a:latin typeface="Calibri"/>
              <a:ea typeface="Calibri"/>
              <a:cs typeface="Calibri"/>
              <a:sym typeface="Calibri"/>
            </a:endParaRPr>
          </a:p>
          <a:p>
            <a:pPr marL="0" marR="0" lvl="0" indent="0" algn="ctr" rtl="0">
              <a:spcBef>
                <a:spcPts val="0"/>
              </a:spcBef>
              <a:spcAft>
                <a:spcPts val="0"/>
              </a:spcAft>
              <a:buClr>
                <a:srgbClr val="FF0000"/>
              </a:buClr>
              <a:buSzPts val="975"/>
              <a:buFont typeface="Arial"/>
              <a:buNone/>
            </a:pPr>
            <a:r>
              <a:rPr lang="en-US" sz="975" b="1">
                <a:solidFill>
                  <a:srgbClr val="FF0000"/>
                </a:solidFill>
                <a:latin typeface="Arial"/>
                <a:ea typeface="Arial"/>
                <a:cs typeface="Arial"/>
                <a:sym typeface="Arial"/>
              </a:rPr>
              <a:t>Use #2 voice level when upset</a:t>
            </a:r>
            <a:endParaRPr sz="975">
              <a:solidFill>
                <a:srgbClr val="FF0000"/>
              </a:solidFill>
              <a:latin typeface="Arial"/>
              <a:ea typeface="Arial"/>
              <a:cs typeface="Arial"/>
              <a:sym typeface="Arial"/>
            </a:endParaRPr>
          </a:p>
        </p:txBody>
      </p:sp>
      <p:sp>
        <p:nvSpPr>
          <p:cNvPr id="683" name="Google Shape;683;p43"/>
          <p:cNvSpPr txBox="1"/>
          <p:nvPr/>
        </p:nvSpPr>
        <p:spPr>
          <a:xfrm>
            <a:off x="3067051" y="4018362"/>
            <a:ext cx="1371600" cy="5774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1051"/>
              <a:buFont typeface="Arial"/>
              <a:buNone/>
            </a:pPr>
            <a:r>
              <a:rPr lang="en-US" sz="1051" b="1">
                <a:solidFill>
                  <a:srgbClr val="FF0000"/>
                </a:solidFill>
                <a:latin typeface="Arial"/>
                <a:ea typeface="Arial"/>
                <a:cs typeface="Arial"/>
                <a:sym typeface="Arial"/>
              </a:rPr>
              <a:t>Ask for breaks</a:t>
            </a:r>
            <a:endParaRPr sz="1800">
              <a:solidFill>
                <a:schemeClr val="dk1"/>
              </a:solidFill>
              <a:latin typeface="Calibri"/>
              <a:ea typeface="Calibri"/>
              <a:cs typeface="Calibri"/>
              <a:sym typeface="Calibri"/>
            </a:endParaRPr>
          </a:p>
          <a:p>
            <a:pPr marL="0" marR="0" lvl="0" indent="0" algn="ctr" rtl="0">
              <a:spcBef>
                <a:spcPts val="0"/>
              </a:spcBef>
              <a:spcAft>
                <a:spcPts val="0"/>
              </a:spcAft>
              <a:buClr>
                <a:srgbClr val="FF0000"/>
              </a:buClr>
              <a:buSzPts val="1051"/>
              <a:buFont typeface="Arial"/>
              <a:buNone/>
            </a:pPr>
            <a:r>
              <a:rPr lang="en-US" sz="1051" b="1">
                <a:solidFill>
                  <a:srgbClr val="FF0000"/>
                </a:solidFill>
                <a:latin typeface="Arial"/>
                <a:ea typeface="Arial"/>
                <a:cs typeface="Arial"/>
                <a:sym typeface="Arial"/>
              </a:rPr>
              <a:t>Self-monitor with DPR</a:t>
            </a:r>
            <a:endParaRPr sz="1051">
              <a:solidFill>
                <a:srgbClr val="FF0000"/>
              </a:solidFill>
              <a:latin typeface="Arial"/>
              <a:ea typeface="Arial"/>
              <a:cs typeface="Arial"/>
              <a:sym typeface="Arial"/>
            </a:endParaRPr>
          </a:p>
        </p:txBody>
      </p:sp>
      <p:sp>
        <p:nvSpPr>
          <p:cNvPr id="684" name="Google Shape;684;p43"/>
          <p:cNvSpPr txBox="1"/>
          <p:nvPr/>
        </p:nvSpPr>
        <p:spPr>
          <a:xfrm>
            <a:off x="8210549" y="871541"/>
            <a:ext cx="143332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1200"/>
              <a:buFont typeface="Arial"/>
              <a:buNone/>
            </a:pPr>
            <a:r>
              <a:rPr lang="en-US" sz="1200" b="1">
                <a:solidFill>
                  <a:srgbClr val="FF0000"/>
                </a:solidFill>
                <a:latin typeface="Arial"/>
                <a:ea typeface="Arial"/>
                <a:cs typeface="Arial"/>
                <a:sym typeface="Arial"/>
              </a:rPr>
              <a:t>“Individualized Student Card linked to Tier 3 FBA/BIP"</a:t>
            </a:r>
            <a:endParaRPr sz="1200" b="1">
              <a:solidFill>
                <a:srgbClr val="FF0000"/>
              </a:solidFill>
              <a:latin typeface="Arial"/>
              <a:ea typeface="Arial"/>
              <a:cs typeface="Arial"/>
              <a:sym typeface="Arial"/>
            </a:endParaRPr>
          </a:p>
        </p:txBody>
      </p:sp>
      <p:sp>
        <p:nvSpPr>
          <p:cNvPr id="685" name="Google Shape;685;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44"/>
          <p:cNvSpPr txBox="1">
            <a:spLocks noGrp="1"/>
          </p:cNvSpPr>
          <p:nvPr>
            <p:ph type="title"/>
          </p:nvPr>
        </p:nvSpPr>
        <p:spPr>
          <a:xfrm>
            <a:off x="838200" y="365125"/>
            <a:ext cx="10515600" cy="1325563"/>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000">
                <a:solidFill>
                  <a:schemeClr val="dk1"/>
                </a:solidFill>
              </a:rPr>
              <a:t>DPR for Social/Academic Goals</a:t>
            </a:r>
            <a:endParaRPr sz="4000"/>
          </a:p>
        </p:txBody>
      </p:sp>
      <p:pic>
        <p:nvPicPr>
          <p:cNvPr id="691" name="Google Shape;691;p44"/>
          <p:cNvPicPr preferRelativeResize="0">
            <a:picLocks noGrp="1"/>
          </p:cNvPicPr>
          <p:nvPr>
            <p:ph type="body" idx="1"/>
          </p:nvPr>
        </p:nvPicPr>
        <p:blipFill rotWithShape="1">
          <a:blip r:embed="rId3">
            <a:alphaModFix/>
          </a:blip>
          <a:srcRect/>
          <a:stretch/>
        </p:blipFill>
        <p:spPr>
          <a:xfrm>
            <a:off x="2203450" y="2337594"/>
            <a:ext cx="7785100" cy="3327400"/>
          </a:xfrm>
          <a:prstGeom prst="rect">
            <a:avLst/>
          </a:prstGeom>
          <a:noFill/>
          <a:ln>
            <a:noFill/>
          </a:ln>
        </p:spPr>
      </p:pic>
      <p:sp>
        <p:nvSpPr>
          <p:cNvPr id="692" name="Google Shape;69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45"/>
          <p:cNvSpPr txBox="1">
            <a:spLocks noGrp="1"/>
          </p:cNvSpPr>
          <p:nvPr>
            <p:ph type="title"/>
          </p:nvPr>
        </p:nvSpPr>
        <p:spPr>
          <a:xfrm>
            <a:off x="838200" y="365125"/>
            <a:ext cx="10515600" cy="1325563"/>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85623"/>
              </a:buClr>
              <a:buSzPts val="4400"/>
              <a:buFont typeface="Calibri"/>
              <a:buNone/>
            </a:pPr>
            <a:r>
              <a:rPr lang="en-US">
                <a:latin typeface="Calibri"/>
                <a:ea typeface="Calibri"/>
                <a:cs typeface="Calibri"/>
                <a:sym typeface="Calibri"/>
              </a:rPr>
              <a:t>Other CICO Adaptations</a:t>
            </a:r>
            <a:endParaRPr/>
          </a:p>
        </p:txBody>
      </p:sp>
      <p:sp>
        <p:nvSpPr>
          <p:cNvPr id="698" name="Google Shape;698;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a:solidFill>
                  <a:schemeClr val="dk1"/>
                </a:solidFill>
              </a:rPr>
              <a:t>CICO for School Arrival – “I’m here and ready to learn!”</a:t>
            </a:r>
            <a:endParaRPr/>
          </a:p>
          <a:p>
            <a:pPr marL="228600" lvl="0" indent="-228600" algn="l" rtl="0">
              <a:lnSpc>
                <a:spcPct val="90000"/>
              </a:lnSpc>
              <a:spcBef>
                <a:spcPts val="1000"/>
              </a:spcBef>
              <a:spcAft>
                <a:spcPts val="0"/>
              </a:spcAft>
              <a:buClr>
                <a:schemeClr val="dk1"/>
              </a:buClr>
              <a:buSzPct val="100000"/>
              <a:buChar char="•"/>
            </a:pPr>
            <a:r>
              <a:rPr lang="en-US">
                <a:solidFill>
                  <a:schemeClr val="dk1"/>
                </a:solidFill>
              </a:rPr>
              <a:t>CICO for Recess</a:t>
            </a:r>
            <a:endParaRPr/>
          </a:p>
          <a:p>
            <a:pPr marL="228600" lvl="0" indent="-228600" algn="l" rtl="0">
              <a:lnSpc>
                <a:spcPct val="90000"/>
              </a:lnSpc>
              <a:spcBef>
                <a:spcPts val="1000"/>
              </a:spcBef>
              <a:spcAft>
                <a:spcPts val="0"/>
              </a:spcAft>
              <a:buClr>
                <a:schemeClr val="dk1"/>
              </a:buClr>
              <a:buSzPct val="100000"/>
              <a:buChar char="•"/>
            </a:pPr>
            <a:r>
              <a:rPr lang="en-US">
                <a:solidFill>
                  <a:schemeClr val="dk1"/>
                </a:solidFill>
              </a:rPr>
              <a:t>CICO for Distance Learning</a:t>
            </a:r>
            <a:endParaRPr/>
          </a:p>
          <a:p>
            <a:pPr marL="228600" lvl="0" indent="-228600" algn="l" rtl="0">
              <a:lnSpc>
                <a:spcPct val="90000"/>
              </a:lnSpc>
              <a:spcBef>
                <a:spcPts val="1000"/>
              </a:spcBef>
              <a:spcAft>
                <a:spcPts val="0"/>
              </a:spcAft>
              <a:buClr>
                <a:schemeClr val="dk1"/>
              </a:buClr>
              <a:buSzPct val="100000"/>
              <a:buChar char="•"/>
            </a:pPr>
            <a:r>
              <a:rPr lang="en-US">
                <a:solidFill>
                  <a:schemeClr val="dk1"/>
                </a:solidFill>
              </a:rPr>
              <a:t>May need to change goal line from 80% to 50-60%</a:t>
            </a:r>
            <a:endParaRPr/>
          </a:p>
          <a:p>
            <a:pPr marL="228600" lvl="0" indent="-228600" algn="l" rtl="0">
              <a:lnSpc>
                <a:spcPct val="90000"/>
              </a:lnSpc>
              <a:spcBef>
                <a:spcPts val="1000"/>
              </a:spcBef>
              <a:spcAft>
                <a:spcPts val="0"/>
              </a:spcAft>
              <a:buClr>
                <a:schemeClr val="dk1"/>
              </a:buClr>
              <a:buSzPct val="100000"/>
              <a:buChar char="•"/>
            </a:pPr>
            <a:r>
              <a:rPr lang="en-US">
                <a:solidFill>
                  <a:schemeClr val="dk1"/>
                </a:solidFill>
              </a:rPr>
              <a:t>May check in daily with a Google form – “How do you feel?” “Are you ready for learning?”</a:t>
            </a:r>
            <a:endParaRPr/>
          </a:p>
          <a:p>
            <a:pPr marL="228600" lvl="0" indent="-228600" algn="l" rtl="0">
              <a:lnSpc>
                <a:spcPct val="90000"/>
              </a:lnSpc>
              <a:spcBef>
                <a:spcPts val="1000"/>
              </a:spcBef>
              <a:spcAft>
                <a:spcPts val="0"/>
              </a:spcAft>
              <a:buClr>
                <a:schemeClr val="dk1"/>
              </a:buClr>
              <a:buSzPct val="100000"/>
              <a:buChar char="•"/>
            </a:pPr>
            <a:r>
              <a:rPr lang="en-US">
                <a:solidFill>
                  <a:schemeClr val="dk1"/>
                </a:solidFill>
              </a:rPr>
              <a:t>Checking in and checking out with different adults – teacher, other adult, family member </a:t>
            </a:r>
            <a:endParaRPr/>
          </a:p>
          <a:p>
            <a:pPr marL="228600" lvl="0" indent="-228600" algn="l" rtl="0">
              <a:lnSpc>
                <a:spcPct val="90000"/>
              </a:lnSpc>
              <a:spcBef>
                <a:spcPts val="1000"/>
              </a:spcBef>
              <a:spcAft>
                <a:spcPts val="0"/>
              </a:spcAft>
              <a:buClr>
                <a:schemeClr val="dk1"/>
              </a:buClr>
              <a:buSzPct val="100000"/>
              <a:buChar char="•"/>
            </a:pPr>
            <a:r>
              <a:rPr lang="en-US">
                <a:solidFill>
                  <a:schemeClr val="dk1"/>
                </a:solidFill>
              </a:rPr>
              <a:t>Checking in at different intervals</a:t>
            </a:r>
            <a:endParaRPr/>
          </a:p>
          <a:p>
            <a:pPr marL="228600" lvl="0" indent="-228600" algn="l" rtl="0">
              <a:lnSpc>
                <a:spcPct val="90000"/>
              </a:lnSpc>
              <a:spcBef>
                <a:spcPts val="1000"/>
              </a:spcBef>
              <a:spcAft>
                <a:spcPts val="0"/>
              </a:spcAft>
              <a:buClr>
                <a:schemeClr val="dk1"/>
              </a:buClr>
              <a:buSzPct val="100000"/>
              <a:buChar char="•"/>
            </a:pPr>
            <a:r>
              <a:rPr lang="en-US" b="1" i="1">
                <a:solidFill>
                  <a:schemeClr val="dk1"/>
                </a:solidFill>
              </a:rPr>
              <a:t>What else?</a:t>
            </a:r>
            <a:endParaRPr/>
          </a:p>
        </p:txBody>
      </p:sp>
      <p:sp>
        <p:nvSpPr>
          <p:cNvPr id="699" name="Google Shape;69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46"/>
          <p:cNvSpPr txBox="1">
            <a:spLocks noGrp="1"/>
          </p:cNvSpPr>
          <p:nvPr>
            <p:ph type="title"/>
          </p:nvPr>
        </p:nvSpPr>
        <p:spPr>
          <a:xfrm>
            <a:off x="838200" y="365125"/>
            <a:ext cx="10515600" cy="1325563"/>
          </a:xfrm>
          <a:prstGeom prst="rect">
            <a:avLst/>
          </a:prstGeom>
          <a:solidFill>
            <a:srgbClr val="F9CB9C"/>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Activity</a:t>
            </a:r>
            <a:endParaRPr/>
          </a:p>
        </p:txBody>
      </p:sp>
      <p:sp>
        <p:nvSpPr>
          <p:cNvPr id="705" name="Google Shape;705;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sz="3400"/>
              <a:t>In your breakout groups:</a:t>
            </a:r>
            <a:endParaRPr sz="3400"/>
          </a:p>
          <a:p>
            <a:pPr marL="228600" lvl="0" indent="-50800" algn="l" rtl="0">
              <a:lnSpc>
                <a:spcPct val="90000"/>
              </a:lnSpc>
              <a:spcBef>
                <a:spcPts val="0"/>
              </a:spcBef>
              <a:spcAft>
                <a:spcPts val="0"/>
              </a:spcAft>
              <a:buClr>
                <a:schemeClr val="dk1"/>
              </a:buClr>
              <a:buSzPts val="2800"/>
              <a:buNone/>
            </a:pPr>
            <a:endParaRPr sz="3400"/>
          </a:p>
          <a:p>
            <a:pPr marL="457200" lvl="0" indent="-419100" algn="l" rtl="0">
              <a:lnSpc>
                <a:spcPct val="90000"/>
              </a:lnSpc>
              <a:spcBef>
                <a:spcPts val="0"/>
              </a:spcBef>
              <a:spcAft>
                <a:spcPts val="0"/>
              </a:spcAft>
              <a:buSzPts val="3000"/>
              <a:buChar char="-"/>
            </a:pPr>
            <a:r>
              <a:rPr lang="en-US" sz="3000"/>
              <a:t>review the </a:t>
            </a:r>
            <a:r>
              <a:rPr lang="en-US" sz="3000" u="sng">
                <a:solidFill>
                  <a:schemeClr val="hlink"/>
                </a:solidFill>
                <a:hlinkClick r:id="rId3"/>
              </a:rPr>
              <a:t>CICO Enhancements worksheet</a:t>
            </a:r>
            <a:endParaRPr sz="3000"/>
          </a:p>
          <a:p>
            <a:pPr marL="457200" lvl="0" indent="-419100" algn="l" rtl="0">
              <a:lnSpc>
                <a:spcPct val="90000"/>
              </a:lnSpc>
              <a:spcBef>
                <a:spcPts val="0"/>
              </a:spcBef>
              <a:spcAft>
                <a:spcPts val="0"/>
              </a:spcAft>
              <a:buSzPts val="3000"/>
              <a:buChar char="-"/>
            </a:pPr>
            <a:r>
              <a:rPr lang="en-US" sz="3000"/>
              <a:t>discuss the questions at the top of the worksheet</a:t>
            </a:r>
            <a:endParaRPr sz="3000"/>
          </a:p>
          <a:p>
            <a:pPr marL="457200" lvl="0" indent="-419100" algn="l" rtl="0">
              <a:lnSpc>
                <a:spcPct val="90000"/>
              </a:lnSpc>
              <a:spcBef>
                <a:spcPts val="0"/>
              </a:spcBef>
              <a:spcAft>
                <a:spcPts val="0"/>
              </a:spcAft>
              <a:buSzPts val="3000"/>
              <a:buChar char="-"/>
            </a:pPr>
            <a:r>
              <a:rPr lang="en-US" sz="3000"/>
              <a:t>Identify one thing you or your team would like to try</a:t>
            </a:r>
            <a:endParaRPr sz="3000"/>
          </a:p>
          <a:p>
            <a:pPr marL="457200" lvl="0" indent="-419100" algn="l" rtl="0">
              <a:lnSpc>
                <a:spcPct val="90000"/>
              </a:lnSpc>
              <a:spcBef>
                <a:spcPts val="0"/>
              </a:spcBef>
              <a:spcAft>
                <a:spcPts val="0"/>
              </a:spcAft>
              <a:buSzPts val="3000"/>
              <a:buChar char="-"/>
            </a:pPr>
            <a:r>
              <a:rPr lang="en-US" sz="3000"/>
              <a:t>Identify one question or roadblock you may experience</a:t>
            </a:r>
            <a:endParaRPr sz="3000"/>
          </a:p>
        </p:txBody>
      </p:sp>
      <p:sp>
        <p:nvSpPr>
          <p:cNvPr id="706" name="Google Shape;70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50"/>
          <p:cNvPicPr preferRelativeResize="0"/>
          <p:nvPr/>
        </p:nvPicPr>
        <p:blipFill rotWithShape="1">
          <a:blip r:embed="rId3">
            <a:alphaModFix/>
          </a:blip>
          <a:srcRect t="14717"/>
          <a:stretch/>
        </p:blipFill>
        <p:spPr>
          <a:xfrm>
            <a:off x="1" y="1085088"/>
            <a:ext cx="12033967" cy="5772912"/>
          </a:xfrm>
          <a:prstGeom prst="rect">
            <a:avLst/>
          </a:prstGeom>
          <a:noFill/>
          <a:ln>
            <a:noFill/>
          </a:ln>
        </p:spPr>
      </p:pic>
      <p:sp>
        <p:nvSpPr>
          <p:cNvPr id="712" name="Google Shape;712;p50"/>
          <p:cNvSpPr txBox="1"/>
          <p:nvPr/>
        </p:nvSpPr>
        <p:spPr>
          <a:xfrm>
            <a:off x="415600" y="282311"/>
            <a:ext cx="11360800" cy="763600"/>
          </a:xfrm>
          <a:prstGeom prst="rect">
            <a:avLst/>
          </a:prstGeom>
          <a:solidFill>
            <a:srgbClr val="D9D2E9"/>
          </a:solid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rgbClr val="385623"/>
              </a:buClr>
              <a:buSzPts val="4400"/>
              <a:buFont typeface="Calibri"/>
              <a:buNone/>
            </a:pPr>
            <a:r>
              <a:rPr lang="en-US" sz="4000">
                <a:solidFill>
                  <a:schemeClr val="dk1"/>
                </a:solidFill>
                <a:latin typeface="Calibri"/>
                <a:ea typeface="Calibri"/>
                <a:cs typeface="Calibri"/>
                <a:sym typeface="Calibri"/>
              </a:rPr>
              <a:t>Targeted Inventory</a:t>
            </a:r>
            <a:endParaRPr sz="4000">
              <a:solidFill>
                <a:schemeClr val="dk1"/>
              </a:solidFill>
              <a:latin typeface="Calibri"/>
              <a:ea typeface="Calibri"/>
              <a:cs typeface="Calibri"/>
              <a:sym typeface="Calibri"/>
            </a:endParaRPr>
          </a:p>
        </p:txBody>
      </p:sp>
      <p:sp>
        <p:nvSpPr>
          <p:cNvPr id="713" name="Google Shape;713;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df8a52cb7d_0_0"/>
          <p:cNvSpPr txBox="1">
            <a:spLocks noGrp="1"/>
          </p:cNvSpPr>
          <p:nvPr>
            <p:ph type="title"/>
          </p:nvPr>
        </p:nvSpPr>
        <p:spPr>
          <a:xfrm>
            <a:off x="609600" y="274638"/>
            <a:ext cx="10972800" cy="1143300"/>
          </a:xfrm>
          <a:prstGeom prst="rect">
            <a:avLst/>
          </a:prstGeom>
          <a:solidFill>
            <a:srgbClr val="D9D2E9"/>
          </a:solidFill>
        </p:spPr>
        <p:txBody>
          <a:bodyPr spcFirstLastPara="1" wrap="square" lIns="121900" tIns="60925" rIns="121900" bIns="60925" anchor="ctr" anchorCtr="0">
            <a:noAutofit/>
          </a:bodyPr>
          <a:lstStyle/>
          <a:p>
            <a:pPr marL="0" lvl="0" indent="0" algn="l" rtl="0">
              <a:spcBef>
                <a:spcPts val="0"/>
              </a:spcBef>
              <a:spcAft>
                <a:spcPts val="0"/>
              </a:spcAft>
              <a:buNone/>
            </a:pPr>
            <a:r>
              <a:rPr lang="en-US"/>
              <a:t>Why are we here:  Common School Scenarios	</a:t>
            </a:r>
            <a:endParaRPr/>
          </a:p>
        </p:txBody>
      </p:sp>
      <p:sp>
        <p:nvSpPr>
          <p:cNvPr id="208" name="Google Shape;208;gdf8a52cb7d_0_0"/>
          <p:cNvSpPr txBox="1">
            <a:spLocks noGrp="1"/>
          </p:cNvSpPr>
          <p:nvPr>
            <p:ph type="body" idx="1"/>
          </p:nvPr>
        </p:nvSpPr>
        <p:spPr>
          <a:xfrm>
            <a:off x="609600" y="1600200"/>
            <a:ext cx="10972800" cy="4446900"/>
          </a:xfrm>
          <a:prstGeom prst="rect">
            <a:avLst/>
          </a:prstGeom>
        </p:spPr>
        <p:txBody>
          <a:bodyPr spcFirstLastPara="1" wrap="square" lIns="121900" tIns="60925" rIns="121900" bIns="60925" anchor="t" anchorCtr="0">
            <a:noAutofit/>
          </a:bodyPr>
          <a:lstStyle/>
          <a:p>
            <a:pPr marL="457200" lvl="0" indent="-381000" algn="l" rtl="0">
              <a:spcBef>
                <a:spcPts val="500"/>
              </a:spcBef>
              <a:spcAft>
                <a:spcPts val="0"/>
              </a:spcAft>
              <a:buSzPts val="2400"/>
              <a:buChar char="•"/>
            </a:pPr>
            <a:r>
              <a:rPr lang="en-US"/>
              <a:t>Targeted supports were implemented but student success varied</a:t>
            </a:r>
            <a:endParaRPr/>
          </a:p>
          <a:p>
            <a:pPr marL="457200" lvl="0" indent="0" algn="l" rtl="0">
              <a:spcBef>
                <a:spcPts val="500"/>
              </a:spcBef>
              <a:spcAft>
                <a:spcPts val="0"/>
              </a:spcAft>
              <a:buNone/>
            </a:pPr>
            <a:endParaRPr/>
          </a:p>
          <a:p>
            <a:pPr marL="457200" lvl="0" indent="-381000" algn="l" rtl="0">
              <a:spcBef>
                <a:spcPts val="500"/>
              </a:spcBef>
              <a:spcAft>
                <a:spcPts val="0"/>
              </a:spcAft>
              <a:buSzPts val="2400"/>
              <a:buChar char="•"/>
            </a:pPr>
            <a:r>
              <a:rPr lang="en-US"/>
              <a:t>Targeted supports were implemented but were not able to maintain due to staffing, buy-in, teaming challenges or lack of fidelity</a:t>
            </a:r>
            <a:endParaRPr/>
          </a:p>
          <a:p>
            <a:pPr marL="457200" lvl="0" indent="0" algn="l" rtl="0">
              <a:spcBef>
                <a:spcPts val="500"/>
              </a:spcBef>
              <a:spcAft>
                <a:spcPts val="0"/>
              </a:spcAft>
              <a:buNone/>
            </a:pPr>
            <a:endParaRPr/>
          </a:p>
          <a:p>
            <a:pPr marL="457200" lvl="0" indent="-381000" algn="l" rtl="0">
              <a:spcBef>
                <a:spcPts val="500"/>
              </a:spcBef>
              <a:spcAft>
                <a:spcPts val="0"/>
              </a:spcAft>
              <a:buSzPts val="2400"/>
              <a:buChar char="•"/>
            </a:pPr>
            <a:r>
              <a:rPr lang="en-US"/>
              <a:t>Targeted supports were implemented but Universal supports were not sustained leading to increased numbers of requests for assistance</a:t>
            </a:r>
            <a:endParaRPr/>
          </a:p>
          <a:p>
            <a:pPr marL="457200" lvl="0" indent="0" algn="l" rtl="0">
              <a:spcBef>
                <a:spcPts val="500"/>
              </a:spcBef>
              <a:spcAft>
                <a:spcPts val="0"/>
              </a:spcAft>
              <a:buNone/>
            </a:pPr>
            <a:endParaRPr/>
          </a:p>
          <a:p>
            <a:pPr marL="457200" lvl="0" indent="-381000" algn="l" rtl="0">
              <a:spcBef>
                <a:spcPts val="500"/>
              </a:spcBef>
              <a:spcAft>
                <a:spcPts val="0"/>
              </a:spcAft>
              <a:buSzPts val="2400"/>
              <a:buChar char="•"/>
            </a:pPr>
            <a:r>
              <a:rPr lang="en-US"/>
              <a:t>Targeted supports were implemented with fidelity and the team is looking to add on additional supports</a:t>
            </a:r>
            <a:endParaRPr/>
          </a:p>
        </p:txBody>
      </p:sp>
      <p:sp>
        <p:nvSpPr>
          <p:cNvPr id="209" name="Google Shape;209;gdf8a52cb7d_0_0"/>
          <p:cNvSpPr txBox="1">
            <a:spLocks noGrp="1"/>
          </p:cNvSpPr>
          <p:nvPr>
            <p:ph type="sldNum" idx="12"/>
          </p:nvPr>
        </p:nvSpPr>
        <p:spPr>
          <a:xfrm>
            <a:off x="8737600" y="6356350"/>
            <a:ext cx="2844900" cy="365100"/>
          </a:xfrm>
          <a:prstGeom prst="rect">
            <a:avLst/>
          </a:prstGeom>
        </p:spPr>
        <p:txBody>
          <a:bodyPr spcFirstLastPara="1" wrap="square" lIns="121900" tIns="60925" rIns="121900" bIns="60925"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56"/>
          <p:cNvSpPr txBox="1">
            <a:spLocks noGrp="1"/>
          </p:cNvSpPr>
          <p:nvPr>
            <p:ph type="title"/>
          </p:nvPr>
        </p:nvSpPr>
        <p:spPr>
          <a:xfrm>
            <a:off x="838200" y="274625"/>
            <a:ext cx="10515600" cy="1325700"/>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85623"/>
              </a:buClr>
              <a:buSzPts val="4400"/>
              <a:buFont typeface="Calibri"/>
              <a:buNone/>
            </a:pPr>
            <a:r>
              <a:rPr lang="en-US" sz="4000">
                <a:latin typeface="Calibri"/>
                <a:ea typeface="Calibri"/>
                <a:cs typeface="Calibri"/>
                <a:sym typeface="Calibri"/>
              </a:rPr>
              <a:t>Individual Student Data Monitoring</a:t>
            </a:r>
            <a:endParaRPr sz="4000"/>
          </a:p>
        </p:txBody>
      </p:sp>
      <p:sp>
        <p:nvSpPr>
          <p:cNvPr id="719" name="Google Shape;71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60</a:t>
            </a:fld>
            <a:endParaRPr/>
          </a:p>
        </p:txBody>
      </p:sp>
      <p:pic>
        <p:nvPicPr>
          <p:cNvPr id="720" name="Google Shape;720;p56"/>
          <p:cNvPicPr preferRelativeResize="0"/>
          <p:nvPr/>
        </p:nvPicPr>
        <p:blipFill rotWithShape="1">
          <a:blip r:embed="rId3">
            <a:alphaModFix/>
          </a:blip>
          <a:srcRect/>
          <a:stretch/>
        </p:blipFill>
        <p:spPr>
          <a:xfrm>
            <a:off x="1251940" y="1600200"/>
            <a:ext cx="9688121" cy="523240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61</a:t>
            </a:fld>
            <a:endParaRPr/>
          </a:p>
        </p:txBody>
      </p:sp>
      <p:pic>
        <p:nvPicPr>
          <p:cNvPr id="727" name="Google Shape;727;p57"/>
          <p:cNvPicPr preferRelativeResize="0"/>
          <p:nvPr/>
        </p:nvPicPr>
        <p:blipFill>
          <a:blip r:embed="rId3">
            <a:alphaModFix amt="38000"/>
          </a:blip>
          <a:stretch>
            <a:fillRect/>
          </a:stretch>
        </p:blipFill>
        <p:spPr>
          <a:xfrm>
            <a:off x="152400" y="152400"/>
            <a:ext cx="11687050" cy="6569075"/>
          </a:xfrm>
          <a:prstGeom prst="rect">
            <a:avLst/>
          </a:prstGeom>
          <a:noFill/>
          <a:ln>
            <a:noFill/>
          </a:ln>
        </p:spPr>
      </p:pic>
      <p:sp>
        <p:nvSpPr>
          <p:cNvPr id="728" name="Google Shape;728;p57"/>
          <p:cNvSpPr txBox="1"/>
          <p:nvPr/>
        </p:nvSpPr>
        <p:spPr>
          <a:xfrm>
            <a:off x="5993175" y="1439525"/>
            <a:ext cx="5155800" cy="4617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Clr>
                <a:srgbClr val="385623"/>
              </a:buClr>
              <a:buSzPts val="5333"/>
              <a:buFont typeface="Calibri"/>
              <a:buNone/>
            </a:pPr>
            <a:r>
              <a:rPr lang="en-US" sz="5333" b="1">
                <a:solidFill>
                  <a:srgbClr val="351C75"/>
                </a:solidFill>
                <a:latin typeface="Calibri"/>
                <a:ea typeface="Calibri"/>
                <a:cs typeface="Calibri"/>
                <a:sym typeface="Calibri"/>
              </a:rPr>
              <a:t>Data help us ask the right questions. </a:t>
            </a:r>
            <a:br>
              <a:rPr lang="en-US" sz="5333" b="1">
                <a:solidFill>
                  <a:srgbClr val="351C75"/>
                </a:solidFill>
                <a:latin typeface="Calibri"/>
                <a:ea typeface="Calibri"/>
                <a:cs typeface="Calibri"/>
                <a:sym typeface="Calibri"/>
              </a:rPr>
            </a:br>
            <a:r>
              <a:rPr lang="en-US" sz="5333" b="1">
                <a:solidFill>
                  <a:srgbClr val="351C75"/>
                </a:solidFill>
                <a:latin typeface="Calibri"/>
                <a:ea typeface="Calibri"/>
                <a:cs typeface="Calibri"/>
                <a:sym typeface="Calibri"/>
              </a:rPr>
              <a:t>They do not provide the answers.</a:t>
            </a:r>
            <a:endParaRPr>
              <a:solidFill>
                <a:srgbClr val="351C75"/>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51"/>
          <p:cNvSpPr txBox="1">
            <a:spLocks noGrp="1"/>
          </p:cNvSpPr>
          <p:nvPr>
            <p:ph type="title"/>
          </p:nvPr>
        </p:nvSpPr>
        <p:spPr>
          <a:xfrm>
            <a:off x="415600" y="593367"/>
            <a:ext cx="11360800" cy="943200"/>
          </a:xfrm>
          <a:prstGeom prst="rect">
            <a:avLst/>
          </a:prstGeom>
          <a:solidFill>
            <a:srgbClr val="D9D2E9"/>
          </a:solid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385623"/>
              </a:buClr>
              <a:buSzPts val="2800"/>
              <a:buFont typeface="Calibri"/>
              <a:buNone/>
            </a:pPr>
            <a:r>
              <a:rPr lang="en-US" sz="4000">
                <a:latin typeface="Calibri"/>
                <a:ea typeface="Calibri"/>
                <a:cs typeface="Calibri"/>
                <a:sym typeface="Calibri"/>
              </a:rPr>
              <a:t>Exiting Students from Interventions</a:t>
            </a:r>
            <a:endParaRPr sz="4000">
              <a:latin typeface="Calibri"/>
              <a:ea typeface="Calibri"/>
              <a:cs typeface="Calibri"/>
              <a:sym typeface="Calibri"/>
            </a:endParaRPr>
          </a:p>
        </p:txBody>
      </p:sp>
      <p:sp>
        <p:nvSpPr>
          <p:cNvPr id="734" name="Google Shape;734;p51"/>
          <p:cNvSpPr txBox="1">
            <a:spLocks noGrp="1"/>
          </p:cNvSpPr>
          <p:nvPr>
            <p:ph type="body" idx="1"/>
          </p:nvPr>
        </p:nvSpPr>
        <p:spPr>
          <a:xfrm>
            <a:off x="415600" y="1688433"/>
            <a:ext cx="11360800" cy="1673200"/>
          </a:xfrm>
          <a:prstGeom prst="rect">
            <a:avLst/>
          </a:prstGeom>
          <a:noFill/>
          <a:ln>
            <a:noFill/>
          </a:ln>
        </p:spPr>
        <p:txBody>
          <a:bodyPr spcFirstLastPara="1" wrap="square" lIns="121900" tIns="121900" rIns="121900" bIns="121900" anchor="t" anchorCtr="0">
            <a:noAutofit/>
          </a:bodyPr>
          <a:lstStyle/>
          <a:p>
            <a:pPr marL="609585" lvl="0" indent="-457188" algn="l" rtl="0">
              <a:lnSpc>
                <a:spcPct val="90000"/>
              </a:lnSpc>
              <a:spcBef>
                <a:spcPts val="0"/>
              </a:spcBef>
              <a:spcAft>
                <a:spcPts val="0"/>
              </a:spcAft>
              <a:buClr>
                <a:schemeClr val="dk1"/>
              </a:buClr>
              <a:buSzPts val="1800"/>
              <a:buChar char="-"/>
            </a:pPr>
            <a:r>
              <a:rPr lang="en-US">
                <a:solidFill>
                  <a:schemeClr val="dk1"/>
                </a:solidFill>
                <a:latin typeface="Calibri"/>
                <a:ea typeface="Calibri"/>
                <a:cs typeface="Calibri"/>
                <a:sym typeface="Calibri"/>
              </a:rPr>
              <a:t>Celebrate accomplishments</a:t>
            </a:r>
            <a:endParaRPr>
              <a:solidFill>
                <a:schemeClr val="dk1"/>
              </a:solidFill>
              <a:latin typeface="Calibri"/>
              <a:ea typeface="Calibri"/>
              <a:cs typeface="Calibri"/>
              <a:sym typeface="Calibri"/>
            </a:endParaRPr>
          </a:p>
          <a:p>
            <a:pPr marL="609585" lvl="0" indent="-457188" algn="l" rtl="0">
              <a:lnSpc>
                <a:spcPct val="90000"/>
              </a:lnSpc>
              <a:spcBef>
                <a:spcPts val="0"/>
              </a:spcBef>
              <a:spcAft>
                <a:spcPts val="0"/>
              </a:spcAft>
              <a:buClr>
                <a:schemeClr val="dk1"/>
              </a:buClr>
              <a:buSzPts val="1800"/>
              <a:buChar char="-"/>
            </a:pPr>
            <a:r>
              <a:rPr lang="en-US">
                <a:solidFill>
                  <a:schemeClr val="dk1"/>
                </a:solidFill>
                <a:latin typeface="Calibri"/>
                <a:ea typeface="Calibri"/>
                <a:cs typeface="Calibri"/>
                <a:sym typeface="Calibri"/>
              </a:rPr>
              <a:t>Provide reminders that everyone needs help sometimes</a:t>
            </a:r>
            <a:endParaRPr>
              <a:solidFill>
                <a:schemeClr val="dk1"/>
              </a:solidFill>
              <a:latin typeface="Calibri"/>
              <a:ea typeface="Calibri"/>
              <a:cs typeface="Calibri"/>
              <a:sym typeface="Calibri"/>
            </a:endParaRPr>
          </a:p>
          <a:p>
            <a:pPr marL="609585" lvl="0" indent="-457188" algn="l" rtl="0">
              <a:lnSpc>
                <a:spcPct val="90000"/>
              </a:lnSpc>
              <a:spcBef>
                <a:spcPts val="0"/>
              </a:spcBef>
              <a:spcAft>
                <a:spcPts val="0"/>
              </a:spcAft>
              <a:buClr>
                <a:schemeClr val="dk1"/>
              </a:buClr>
              <a:buSzPts val="1800"/>
              <a:buChar char="-"/>
            </a:pPr>
            <a:r>
              <a:rPr lang="en-US">
                <a:solidFill>
                  <a:schemeClr val="dk1"/>
                </a:solidFill>
                <a:latin typeface="Calibri"/>
                <a:ea typeface="Calibri"/>
                <a:cs typeface="Calibri"/>
                <a:sym typeface="Calibri"/>
              </a:rPr>
              <a:t>Do not “graduate</a:t>
            </a:r>
            <a:r>
              <a:rPr lang="en-US">
                <a:latin typeface="Calibri"/>
                <a:ea typeface="Calibri"/>
                <a:cs typeface="Calibri"/>
                <a:sym typeface="Calibri"/>
              </a:rPr>
              <a:t>”</a:t>
            </a:r>
            <a:r>
              <a:rPr lang="en-US">
                <a:solidFill>
                  <a:schemeClr val="dk1"/>
                </a:solidFill>
                <a:latin typeface="Calibri"/>
                <a:ea typeface="Calibri"/>
                <a:cs typeface="Calibri"/>
                <a:sym typeface="Calibri"/>
              </a:rPr>
              <a:t> in case they need assistance in the future</a:t>
            </a:r>
            <a:endParaRPr>
              <a:solidFill>
                <a:schemeClr val="dk1"/>
              </a:solidFill>
              <a:latin typeface="Calibri"/>
              <a:ea typeface="Calibri"/>
              <a:cs typeface="Calibri"/>
              <a:sym typeface="Calibri"/>
            </a:endParaRPr>
          </a:p>
          <a:p>
            <a:pPr marL="0" lvl="0" indent="0" algn="l" rtl="0">
              <a:lnSpc>
                <a:spcPct val="90000"/>
              </a:lnSpc>
              <a:spcBef>
                <a:spcPts val="2133"/>
              </a:spcBef>
              <a:spcAft>
                <a:spcPts val="2133"/>
              </a:spcAft>
              <a:buClr>
                <a:schemeClr val="dk1"/>
              </a:buClr>
              <a:buSzPts val="1800"/>
              <a:buNone/>
            </a:pPr>
            <a:endParaRPr>
              <a:solidFill>
                <a:schemeClr val="dk1"/>
              </a:solidFill>
              <a:latin typeface="Calibri"/>
              <a:ea typeface="Calibri"/>
              <a:cs typeface="Calibri"/>
              <a:sym typeface="Calibri"/>
            </a:endParaRPr>
          </a:p>
        </p:txBody>
      </p:sp>
      <p:sp>
        <p:nvSpPr>
          <p:cNvPr id="735" name="Google Shape;735;p5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888888"/>
              </a:buClr>
              <a:buSzPts val="1200"/>
              <a:buFont typeface="Calibri"/>
              <a:buNone/>
            </a:pPr>
            <a:fld id="{00000000-1234-1234-1234-123412341234}" type="slidenum">
              <a:rPr lang="en-US"/>
              <a:t>62</a:t>
            </a:fld>
            <a:endParaRPr/>
          </a:p>
        </p:txBody>
      </p:sp>
      <p:pic>
        <p:nvPicPr>
          <p:cNvPr id="736" name="Google Shape;736;p51"/>
          <p:cNvPicPr preferRelativeResize="0"/>
          <p:nvPr/>
        </p:nvPicPr>
        <p:blipFill rotWithShape="1">
          <a:blip r:embed="rId3">
            <a:alphaModFix/>
          </a:blip>
          <a:srcRect/>
          <a:stretch/>
        </p:blipFill>
        <p:spPr>
          <a:xfrm>
            <a:off x="1865734" y="3429001"/>
            <a:ext cx="7386852" cy="308996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58"/>
          <p:cNvSpPr txBox="1">
            <a:spLocks noGrp="1"/>
          </p:cNvSpPr>
          <p:nvPr>
            <p:ph type="title"/>
          </p:nvPr>
        </p:nvSpPr>
        <p:spPr>
          <a:xfrm>
            <a:off x="415600" y="593367"/>
            <a:ext cx="11360800" cy="943200"/>
          </a:xfrm>
          <a:prstGeom prst="rect">
            <a:avLst/>
          </a:prstGeom>
          <a:solidFill>
            <a:srgbClr val="D9D2E9"/>
          </a:solid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385623"/>
              </a:buClr>
              <a:buSzPts val="2800"/>
              <a:buFont typeface="Calibri"/>
              <a:buNone/>
            </a:pPr>
            <a:r>
              <a:rPr lang="en-US" sz="4000">
                <a:latin typeface="Calibri"/>
                <a:ea typeface="Calibri"/>
                <a:cs typeface="Calibri"/>
                <a:sym typeface="Calibri"/>
              </a:rPr>
              <a:t>Intervention Success</a:t>
            </a:r>
            <a:endParaRPr sz="4000">
              <a:latin typeface="Calibri"/>
              <a:ea typeface="Calibri"/>
              <a:cs typeface="Calibri"/>
              <a:sym typeface="Calibri"/>
            </a:endParaRPr>
          </a:p>
        </p:txBody>
      </p:sp>
      <p:sp>
        <p:nvSpPr>
          <p:cNvPr id="742" name="Google Shape;742;p58"/>
          <p:cNvSpPr txBox="1">
            <a:spLocks noGrp="1"/>
          </p:cNvSpPr>
          <p:nvPr>
            <p:ph type="body" idx="1"/>
          </p:nvPr>
        </p:nvSpPr>
        <p:spPr>
          <a:xfrm>
            <a:off x="415600" y="1688433"/>
            <a:ext cx="11360800" cy="440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800"/>
              <a:buNone/>
            </a:pPr>
            <a:r>
              <a:rPr lang="en-US">
                <a:solidFill>
                  <a:schemeClr val="dk1"/>
                </a:solidFill>
                <a:latin typeface="Calibri"/>
                <a:ea typeface="Calibri"/>
                <a:cs typeface="Calibri"/>
                <a:sym typeface="Calibri"/>
              </a:rPr>
              <a:t>Some things to consider if interventions are not working:</a:t>
            </a:r>
            <a:endParaRPr>
              <a:solidFill>
                <a:schemeClr val="dk1"/>
              </a:solidFill>
              <a:latin typeface="Calibri"/>
              <a:ea typeface="Calibri"/>
              <a:cs typeface="Calibri"/>
              <a:sym typeface="Calibri"/>
            </a:endParaRPr>
          </a:p>
          <a:p>
            <a:pPr marL="609585" lvl="0" indent="-457188" algn="l" rtl="0">
              <a:lnSpc>
                <a:spcPct val="100000"/>
              </a:lnSpc>
              <a:spcBef>
                <a:spcPts val="0"/>
              </a:spcBef>
              <a:spcAft>
                <a:spcPts val="0"/>
              </a:spcAft>
              <a:buClr>
                <a:schemeClr val="dk1"/>
              </a:buClr>
              <a:buSzPts val="1800"/>
              <a:buChar char="●"/>
            </a:pPr>
            <a:r>
              <a:rPr lang="en-US">
                <a:solidFill>
                  <a:schemeClr val="dk1"/>
                </a:solidFill>
                <a:latin typeface="Calibri"/>
                <a:ea typeface="Calibri"/>
                <a:cs typeface="Calibri"/>
                <a:sym typeface="Calibri"/>
              </a:rPr>
              <a:t>Staff Training</a:t>
            </a:r>
            <a:endParaRPr/>
          </a:p>
          <a:p>
            <a:pPr marL="609585" lvl="0" indent="-457188" algn="l" rtl="0">
              <a:lnSpc>
                <a:spcPct val="100000"/>
              </a:lnSpc>
              <a:spcBef>
                <a:spcPts val="0"/>
              </a:spcBef>
              <a:spcAft>
                <a:spcPts val="0"/>
              </a:spcAft>
              <a:buClr>
                <a:schemeClr val="dk1"/>
              </a:buClr>
              <a:buSzPts val="1800"/>
              <a:buChar char="●"/>
            </a:pPr>
            <a:r>
              <a:rPr lang="en-US">
                <a:solidFill>
                  <a:schemeClr val="dk1"/>
                </a:solidFill>
                <a:latin typeface="Calibri"/>
                <a:ea typeface="Calibri"/>
                <a:cs typeface="Calibri"/>
                <a:sym typeface="Calibri"/>
              </a:rPr>
              <a:t>Fidelity of implementation</a:t>
            </a:r>
            <a:endParaRPr>
              <a:solidFill>
                <a:schemeClr val="dk1"/>
              </a:solidFill>
              <a:latin typeface="Calibri"/>
              <a:ea typeface="Calibri"/>
              <a:cs typeface="Calibri"/>
              <a:sym typeface="Calibri"/>
            </a:endParaRPr>
          </a:p>
          <a:p>
            <a:pPr marL="609585" lvl="0" indent="-457188" algn="l" rtl="0">
              <a:lnSpc>
                <a:spcPct val="100000"/>
              </a:lnSpc>
              <a:spcBef>
                <a:spcPts val="0"/>
              </a:spcBef>
              <a:spcAft>
                <a:spcPts val="0"/>
              </a:spcAft>
              <a:buClr>
                <a:schemeClr val="dk1"/>
              </a:buClr>
              <a:buSzPts val="1800"/>
              <a:buChar char="●"/>
            </a:pPr>
            <a:r>
              <a:rPr lang="en-US">
                <a:solidFill>
                  <a:schemeClr val="dk1"/>
                </a:solidFill>
                <a:latin typeface="Calibri"/>
                <a:ea typeface="Calibri"/>
                <a:cs typeface="Calibri"/>
                <a:sym typeface="Calibri"/>
              </a:rPr>
              <a:t>Lack of buy-in/support from staff</a:t>
            </a:r>
            <a:endParaRPr>
              <a:solidFill>
                <a:schemeClr val="dk1"/>
              </a:solidFill>
              <a:latin typeface="Calibri"/>
              <a:ea typeface="Calibri"/>
              <a:cs typeface="Calibri"/>
              <a:sym typeface="Calibri"/>
            </a:endParaRPr>
          </a:p>
          <a:p>
            <a:pPr marL="609585" lvl="0" indent="-457188" algn="l" rtl="0">
              <a:lnSpc>
                <a:spcPct val="100000"/>
              </a:lnSpc>
              <a:spcBef>
                <a:spcPts val="0"/>
              </a:spcBef>
              <a:spcAft>
                <a:spcPts val="0"/>
              </a:spcAft>
              <a:buClr>
                <a:schemeClr val="dk1"/>
              </a:buClr>
              <a:buSzPts val="1800"/>
              <a:buChar char="●"/>
            </a:pPr>
            <a:r>
              <a:rPr lang="en-US">
                <a:solidFill>
                  <a:schemeClr val="dk1"/>
                </a:solidFill>
                <a:latin typeface="Calibri"/>
                <a:ea typeface="Calibri"/>
                <a:cs typeface="Calibri"/>
                <a:sym typeface="Calibri"/>
              </a:rPr>
              <a:t>Contextual fit (i.e. developmental level)</a:t>
            </a:r>
            <a:endParaRPr>
              <a:solidFill>
                <a:schemeClr val="dk1"/>
              </a:solidFill>
              <a:latin typeface="Calibri"/>
              <a:ea typeface="Calibri"/>
              <a:cs typeface="Calibri"/>
              <a:sym typeface="Calibri"/>
            </a:endParaRPr>
          </a:p>
          <a:p>
            <a:pPr marL="609585" lvl="0" indent="-457188" algn="l" rtl="0">
              <a:lnSpc>
                <a:spcPct val="100000"/>
              </a:lnSpc>
              <a:spcBef>
                <a:spcPts val="0"/>
              </a:spcBef>
              <a:spcAft>
                <a:spcPts val="0"/>
              </a:spcAft>
              <a:buClr>
                <a:schemeClr val="dk1"/>
              </a:buClr>
              <a:buSzPts val="1800"/>
              <a:buChar char="●"/>
            </a:pPr>
            <a:r>
              <a:rPr lang="en-US">
                <a:solidFill>
                  <a:schemeClr val="dk1"/>
                </a:solidFill>
                <a:latin typeface="Calibri"/>
                <a:ea typeface="Calibri"/>
                <a:cs typeface="Calibri"/>
                <a:sym typeface="Calibri"/>
              </a:rPr>
              <a:t>Identified function</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800"/>
              <a:buNone/>
            </a:pPr>
            <a:endParaRPr>
              <a:solidFill>
                <a:schemeClr val="dk1"/>
              </a:solidFill>
              <a:latin typeface="Calibri"/>
              <a:ea typeface="Calibri"/>
              <a:cs typeface="Calibri"/>
              <a:sym typeface="Calibri"/>
            </a:endParaRPr>
          </a:p>
        </p:txBody>
      </p:sp>
      <p:sp>
        <p:nvSpPr>
          <p:cNvPr id="743" name="Google Shape;743;p5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888888"/>
              </a:buClr>
              <a:buSzPts val="1200"/>
              <a:buFont typeface="Calibri"/>
              <a:buNone/>
            </a:pPr>
            <a:fld id="{00000000-1234-1234-1234-123412341234}" type="slidenum">
              <a:rPr lang="en-US"/>
              <a:t>63</a:t>
            </a:fld>
            <a:endParaRPr/>
          </a:p>
        </p:txBody>
      </p:sp>
      <p:pic>
        <p:nvPicPr>
          <p:cNvPr id="744" name="Google Shape;744;p58"/>
          <p:cNvPicPr preferRelativeResize="0"/>
          <p:nvPr/>
        </p:nvPicPr>
        <p:blipFill rotWithShape="1">
          <a:blip r:embed="rId3">
            <a:alphaModFix/>
          </a:blip>
          <a:srcRect/>
          <a:stretch/>
        </p:blipFill>
        <p:spPr>
          <a:xfrm>
            <a:off x="7500733" y="3056134"/>
            <a:ext cx="3977967" cy="328843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ge0c8ba4318_1_1"/>
          <p:cNvSpPr txBox="1">
            <a:spLocks noGrp="1"/>
          </p:cNvSpPr>
          <p:nvPr>
            <p:ph type="title"/>
          </p:nvPr>
        </p:nvSpPr>
        <p:spPr>
          <a:xfrm>
            <a:off x="415600" y="593367"/>
            <a:ext cx="11360700" cy="763500"/>
          </a:xfrm>
          <a:prstGeom prst="rect">
            <a:avLst/>
          </a:prstGeom>
          <a:solidFill>
            <a:srgbClr val="FCE5CD"/>
          </a:solidFill>
        </p:spPr>
        <p:txBody>
          <a:bodyPr spcFirstLastPara="1" wrap="square" lIns="91425" tIns="91425" rIns="91425" bIns="91425" anchor="t" anchorCtr="0">
            <a:normAutofit/>
          </a:bodyPr>
          <a:lstStyle/>
          <a:p>
            <a:pPr marL="0" lvl="0" indent="0" algn="l" rtl="0">
              <a:spcBef>
                <a:spcPts val="0"/>
              </a:spcBef>
              <a:spcAft>
                <a:spcPts val="0"/>
              </a:spcAft>
              <a:buNone/>
            </a:pPr>
            <a:r>
              <a:rPr lang="en-US" sz="4000"/>
              <a:t>Activity</a:t>
            </a:r>
            <a:endParaRPr sz="4000"/>
          </a:p>
        </p:txBody>
      </p:sp>
      <p:sp>
        <p:nvSpPr>
          <p:cNvPr id="751" name="Google Shape;751;ge0c8ba4318_1_1"/>
          <p:cNvSpPr txBox="1">
            <a:spLocks noGrp="1"/>
          </p:cNvSpPr>
          <p:nvPr>
            <p:ph type="body" idx="1"/>
          </p:nvPr>
        </p:nvSpPr>
        <p:spPr>
          <a:xfrm>
            <a:off x="415600" y="1536625"/>
            <a:ext cx="11515500" cy="455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t>In your Breakout groups:</a:t>
            </a:r>
            <a:endParaRPr/>
          </a:p>
          <a:p>
            <a:pPr marL="457200" lvl="0" indent="-342900" algn="l" rtl="0">
              <a:spcBef>
                <a:spcPts val="0"/>
              </a:spcBef>
              <a:spcAft>
                <a:spcPts val="0"/>
              </a:spcAft>
              <a:buSzPts val="1800"/>
              <a:buChar char="●"/>
            </a:pPr>
            <a:r>
              <a:rPr lang="en-US"/>
              <a:t>Identify </a:t>
            </a:r>
            <a:r>
              <a:rPr lang="en-US" b="1" u="sng"/>
              <a:t>one</a:t>
            </a:r>
            <a:r>
              <a:rPr lang="en-US"/>
              <a:t> of the following areas that may be impacting Targeted success</a:t>
            </a:r>
            <a:endParaRPr/>
          </a:p>
          <a:p>
            <a:pPr marL="914400" lvl="1" indent="-342900" algn="l" rtl="0">
              <a:lnSpc>
                <a:spcPct val="100000"/>
              </a:lnSpc>
              <a:spcBef>
                <a:spcPts val="0"/>
              </a:spcBef>
              <a:spcAft>
                <a:spcPts val="0"/>
              </a:spcAft>
              <a:buSzPts val="1800"/>
              <a:buChar char="○"/>
            </a:pPr>
            <a:r>
              <a:rPr lang="en-US" sz="2800"/>
              <a:t>Staff training (what is it, why do we use it, how do we do it)</a:t>
            </a:r>
            <a:endParaRPr sz="2800"/>
          </a:p>
          <a:p>
            <a:pPr marL="914400" lvl="1" indent="-342900" algn="l" rtl="0">
              <a:lnSpc>
                <a:spcPct val="100000"/>
              </a:lnSpc>
              <a:spcBef>
                <a:spcPts val="0"/>
              </a:spcBef>
              <a:spcAft>
                <a:spcPts val="0"/>
              </a:spcAft>
              <a:buSzPts val="1800"/>
              <a:buChar char="○"/>
            </a:pPr>
            <a:r>
              <a:rPr lang="en-US" sz="2800"/>
              <a:t>Fidelity of implementation</a:t>
            </a:r>
            <a:endParaRPr sz="2800"/>
          </a:p>
          <a:p>
            <a:pPr marL="914400" lvl="1" indent="-342900" algn="l" rtl="0">
              <a:lnSpc>
                <a:spcPct val="100000"/>
              </a:lnSpc>
              <a:spcBef>
                <a:spcPts val="0"/>
              </a:spcBef>
              <a:spcAft>
                <a:spcPts val="0"/>
              </a:spcAft>
              <a:buSzPts val="1800"/>
              <a:buChar char="○"/>
            </a:pPr>
            <a:r>
              <a:rPr lang="en-US" sz="2800"/>
              <a:t>Lack of buy-in/support from staff </a:t>
            </a:r>
            <a:endParaRPr sz="2800"/>
          </a:p>
          <a:p>
            <a:pPr marL="914400" lvl="1" indent="-342900" algn="l" rtl="0">
              <a:lnSpc>
                <a:spcPct val="100000"/>
              </a:lnSpc>
              <a:spcBef>
                <a:spcPts val="0"/>
              </a:spcBef>
              <a:spcAft>
                <a:spcPts val="0"/>
              </a:spcAft>
              <a:buSzPts val="1800"/>
              <a:buChar char="○"/>
            </a:pPr>
            <a:r>
              <a:rPr lang="en-US" sz="2800"/>
              <a:t>Contextual fit (i.e. developmental level)</a:t>
            </a:r>
            <a:endParaRPr sz="2800"/>
          </a:p>
          <a:p>
            <a:pPr marL="914400" lvl="1" indent="-342900" algn="l" rtl="0">
              <a:lnSpc>
                <a:spcPct val="100000"/>
              </a:lnSpc>
              <a:spcBef>
                <a:spcPts val="0"/>
              </a:spcBef>
              <a:spcAft>
                <a:spcPts val="0"/>
              </a:spcAft>
              <a:buSzPts val="1800"/>
              <a:buChar char="○"/>
            </a:pPr>
            <a:r>
              <a:rPr lang="en-US" sz="2800"/>
              <a:t>Identified function is addressed</a:t>
            </a:r>
            <a:endParaRPr sz="2800"/>
          </a:p>
          <a:p>
            <a:pPr marL="457200" lvl="0" indent="-342900" algn="l" rtl="0">
              <a:lnSpc>
                <a:spcPct val="100000"/>
              </a:lnSpc>
              <a:spcBef>
                <a:spcPts val="0"/>
              </a:spcBef>
              <a:spcAft>
                <a:spcPts val="0"/>
              </a:spcAft>
              <a:buSzPts val="1800"/>
              <a:buChar char="●"/>
            </a:pPr>
            <a:r>
              <a:rPr lang="en-US"/>
              <a:t>Problem-solve ways to support improved success</a:t>
            </a:r>
            <a:endParaRPr sz="2800"/>
          </a:p>
        </p:txBody>
      </p:sp>
      <p:sp>
        <p:nvSpPr>
          <p:cNvPr id="752" name="Google Shape;752;ge0c8ba4318_1_1"/>
          <p:cNvSpPr txBox="1">
            <a:spLocks noGrp="1"/>
          </p:cNvSpPr>
          <p:nvPr>
            <p:ph type="sldNum" idx="12"/>
          </p:nvPr>
        </p:nvSpPr>
        <p:spPr>
          <a:xfrm>
            <a:off x="11296611" y="6217623"/>
            <a:ext cx="731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888888"/>
              </a:buClr>
              <a:buSzPts val="1200"/>
              <a:buFont typeface="Calibri"/>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47"/>
          <p:cNvSpPr txBox="1">
            <a:spLocks noGrp="1"/>
          </p:cNvSpPr>
          <p:nvPr>
            <p:ph type="title"/>
          </p:nvPr>
        </p:nvSpPr>
        <p:spPr>
          <a:xfrm>
            <a:off x="415600" y="593367"/>
            <a:ext cx="11360800" cy="763600"/>
          </a:xfrm>
          <a:prstGeom prst="rect">
            <a:avLst/>
          </a:prstGeom>
          <a:solidFill>
            <a:srgbClr val="D9D2E9"/>
          </a:solid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SzPts val="1100"/>
              <a:buNone/>
            </a:pPr>
            <a:r>
              <a:rPr lang="en-US" sz="4000"/>
              <a:t>Expanding Targeted Supports</a:t>
            </a:r>
            <a:endParaRPr sz="4000"/>
          </a:p>
        </p:txBody>
      </p:sp>
      <p:sp>
        <p:nvSpPr>
          <p:cNvPr id="758" name="Google Shape;758;p47"/>
          <p:cNvSpPr txBox="1">
            <a:spLocks noGrp="1"/>
          </p:cNvSpPr>
          <p:nvPr>
            <p:ph type="body" idx="1"/>
          </p:nvPr>
        </p:nvSpPr>
        <p:spPr>
          <a:xfrm>
            <a:off x="415600" y="1536633"/>
            <a:ext cx="5333200" cy="4555200"/>
          </a:xfrm>
          <a:prstGeom prst="rect">
            <a:avLst/>
          </a:prstGeom>
          <a:noFill/>
          <a:ln>
            <a:noFill/>
          </a:ln>
        </p:spPr>
        <p:txBody>
          <a:bodyPr spcFirstLastPara="1" wrap="square" lIns="121900" tIns="121900" rIns="121900" bIns="121900" anchor="t" anchorCtr="0">
            <a:noAutofit/>
          </a:bodyPr>
          <a:lstStyle/>
          <a:p>
            <a:pPr marL="609585" lvl="0" indent="-474120" algn="l" rtl="0">
              <a:lnSpc>
                <a:spcPct val="90000"/>
              </a:lnSpc>
              <a:spcBef>
                <a:spcPts val="0"/>
              </a:spcBef>
              <a:spcAft>
                <a:spcPts val="0"/>
              </a:spcAft>
              <a:buClr>
                <a:srgbClr val="000000"/>
              </a:buClr>
              <a:buSzPts val="2000"/>
              <a:buChar char="●"/>
            </a:pPr>
            <a:r>
              <a:rPr lang="en-US" sz="2667">
                <a:solidFill>
                  <a:srgbClr val="000000"/>
                </a:solidFill>
              </a:rPr>
              <a:t>Check-in</a:t>
            </a:r>
            <a:endParaRPr sz="2667">
              <a:solidFill>
                <a:srgbClr val="000000"/>
              </a:solidFill>
            </a:endParaRPr>
          </a:p>
          <a:p>
            <a:pPr marL="609585" lvl="0" indent="-474120" algn="l" rtl="0">
              <a:lnSpc>
                <a:spcPct val="90000"/>
              </a:lnSpc>
              <a:spcBef>
                <a:spcPts val="2133"/>
              </a:spcBef>
              <a:spcAft>
                <a:spcPts val="0"/>
              </a:spcAft>
              <a:buClr>
                <a:srgbClr val="000000"/>
              </a:buClr>
              <a:buSzPts val="2000"/>
              <a:buChar char="●"/>
            </a:pPr>
            <a:r>
              <a:rPr lang="en-US" sz="2667">
                <a:solidFill>
                  <a:srgbClr val="000000"/>
                </a:solidFill>
              </a:rPr>
              <a:t>CICO with identified goals</a:t>
            </a:r>
            <a:endParaRPr sz="2667">
              <a:solidFill>
                <a:srgbClr val="000000"/>
              </a:solidFill>
            </a:endParaRPr>
          </a:p>
          <a:p>
            <a:pPr marL="609585" lvl="0" indent="-474120" algn="l" rtl="0">
              <a:lnSpc>
                <a:spcPct val="90000"/>
              </a:lnSpc>
              <a:spcBef>
                <a:spcPts val="2133"/>
              </a:spcBef>
              <a:spcAft>
                <a:spcPts val="0"/>
              </a:spcAft>
              <a:buClr>
                <a:srgbClr val="000000"/>
              </a:buClr>
              <a:buSzPts val="2000"/>
              <a:buChar char="●"/>
            </a:pPr>
            <a:r>
              <a:rPr lang="en-US" sz="2667">
                <a:solidFill>
                  <a:srgbClr val="000000"/>
                </a:solidFill>
              </a:rPr>
              <a:t>Teacher Check and Connect</a:t>
            </a:r>
            <a:endParaRPr sz="2667">
              <a:solidFill>
                <a:srgbClr val="000000"/>
              </a:solidFill>
            </a:endParaRPr>
          </a:p>
          <a:p>
            <a:pPr marL="609585" lvl="0" indent="-474120" algn="l" rtl="0">
              <a:lnSpc>
                <a:spcPct val="90000"/>
              </a:lnSpc>
              <a:spcBef>
                <a:spcPts val="2133"/>
              </a:spcBef>
              <a:spcAft>
                <a:spcPts val="0"/>
              </a:spcAft>
              <a:buClr>
                <a:srgbClr val="000000"/>
              </a:buClr>
              <a:buSzPts val="2000"/>
              <a:buChar char="●"/>
            </a:pPr>
            <a:r>
              <a:rPr lang="en-US" sz="2667">
                <a:solidFill>
                  <a:srgbClr val="000000"/>
                </a:solidFill>
              </a:rPr>
              <a:t>Self-Regulation - Gear Up, Mindfulness Breaks</a:t>
            </a:r>
            <a:endParaRPr sz="2667">
              <a:solidFill>
                <a:srgbClr val="000000"/>
              </a:solidFill>
            </a:endParaRPr>
          </a:p>
          <a:p>
            <a:pPr marL="609585" lvl="0" indent="-474120" algn="l" rtl="0">
              <a:lnSpc>
                <a:spcPct val="90000"/>
              </a:lnSpc>
              <a:spcBef>
                <a:spcPts val="2133"/>
              </a:spcBef>
              <a:spcAft>
                <a:spcPts val="0"/>
              </a:spcAft>
              <a:buClr>
                <a:srgbClr val="000000"/>
              </a:buClr>
              <a:buSzPts val="2000"/>
              <a:buChar char="●"/>
            </a:pPr>
            <a:r>
              <a:rPr lang="en-US" sz="2667">
                <a:solidFill>
                  <a:schemeClr val="dk1"/>
                </a:solidFill>
              </a:rPr>
              <a:t>Earned, Scheduled, and Processing Breaks</a:t>
            </a:r>
            <a:endParaRPr sz="2667">
              <a:solidFill>
                <a:srgbClr val="000000"/>
              </a:solidFill>
            </a:endParaRPr>
          </a:p>
          <a:p>
            <a:pPr marL="0" lvl="0" indent="0" algn="l" rtl="0">
              <a:lnSpc>
                <a:spcPct val="90000"/>
              </a:lnSpc>
              <a:spcBef>
                <a:spcPts val="2133"/>
              </a:spcBef>
              <a:spcAft>
                <a:spcPts val="2133"/>
              </a:spcAft>
              <a:buSzPts val="1400"/>
              <a:buNone/>
            </a:pPr>
            <a:endParaRPr/>
          </a:p>
        </p:txBody>
      </p:sp>
      <p:sp>
        <p:nvSpPr>
          <p:cNvPr id="759" name="Google Shape;759;p47"/>
          <p:cNvSpPr txBox="1">
            <a:spLocks noGrp="1"/>
          </p:cNvSpPr>
          <p:nvPr>
            <p:ph type="body" idx="2"/>
          </p:nvPr>
        </p:nvSpPr>
        <p:spPr>
          <a:xfrm>
            <a:off x="6443200" y="1536633"/>
            <a:ext cx="5333200" cy="4555200"/>
          </a:xfrm>
          <a:prstGeom prst="rect">
            <a:avLst/>
          </a:prstGeom>
          <a:noFill/>
          <a:ln>
            <a:noFill/>
          </a:ln>
        </p:spPr>
        <p:txBody>
          <a:bodyPr spcFirstLastPara="1" wrap="square" lIns="121900" tIns="121900" rIns="121900" bIns="121900" anchor="t" anchorCtr="0">
            <a:noAutofit/>
          </a:bodyPr>
          <a:lstStyle/>
          <a:p>
            <a:pPr marL="609585" lvl="0" indent="-474120" algn="l" rtl="0">
              <a:lnSpc>
                <a:spcPct val="90000"/>
              </a:lnSpc>
              <a:spcBef>
                <a:spcPts val="0"/>
              </a:spcBef>
              <a:spcAft>
                <a:spcPts val="0"/>
              </a:spcAft>
              <a:buClr>
                <a:srgbClr val="000000"/>
              </a:buClr>
              <a:buSzPts val="2000"/>
              <a:buChar char="●"/>
            </a:pPr>
            <a:r>
              <a:rPr lang="en-US" sz="2667">
                <a:solidFill>
                  <a:srgbClr val="000000"/>
                </a:solidFill>
              </a:rPr>
              <a:t>Lunch Groups</a:t>
            </a:r>
            <a:endParaRPr sz="2667">
              <a:solidFill>
                <a:srgbClr val="000000"/>
              </a:solidFill>
            </a:endParaRPr>
          </a:p>
          <a:p>
            <a:pPr marL="609585" lvl="0" indent="-474120" algn="l" rtl="0">
              <a:lnSpc>
                <a:spcPct val="90000"/>
              </a:lnSpc>
              <a:spcBef>
                <a:spcPts val="2133"/>
              </a:spcBef>
              <a:spcAft>
                <a:spcPts val="0"/>
              </a:spcAft>
              <a:buClr>
                <a:srgbClr val="000000"/>
              </a:buClr>
              <a:buSzPts val="2000"/>
              <a:buChar char="●"/>
            </a:pPr>
            <a:r>
              <a:rPr lang="en-US" sz="2667">
                <a:solidFill>
                  <a:srgbClr val="000000"/>
                </a:solidFill>
              </a:rPr>
              <a:t>Recess Planning</a:t>
            </a:r>
            <a:endParaRPr sz="2667">
              <a:solidFill>
                <a:srgbClr val="000000"/>
              </a:solidFill>
            </a:endParaRPr>
          </a:p>
          <a:p>
            <a:pPr marL="609585" lvl="0" indent="-474120" algn="l" rtl="0">
              <a:lnSpc>
                <a:spcPct val="90000"/>
              </a:lnSpc>
              <a:spcBef>
                <a:spcPts val="2133"/>
              </a:spcBef>
              <a:spcAft>
                <a:spcPts val="0"/>
              </a:spcAft>
              <a:buClr>
                <a:srgbClr val="000000"/>
              </a:buClr>
              <a:buSzPts val="2000"/>
              <a:buChar char="●"/>
            </a:pPr>
            <a:r>
              <a:rPr lang="en-US" sz="2667">
                <a:solidFill>
                  <a:srgbClr val="000000"/>
                </a:solidFill>
              </a:rPr>
              <a:t>Social Skills or Confidence Boosters Groups</a:t>
            </a:r>
            <a:endParaRPr sz="2667">
              <a:solidFill>
                <a:srgbClr val="000000"/>
              </a:solidFill>
            </a:endParaRPr>
          </a:p>
          <a:p>
            <a:pPr marL="609585" lvl="0" indent="-474120" algn="l" rtl="0">
              <a:lnSpc>
                <a:spcPct val="90000"/>
              </a:lnSpc>
              <a:spcBef>
                <a:spcPts val="2133"/>
              </a:spcBef>
              <a:spcAft>
                <a:spcPts val="0"/>
              </a:spcAft>
              <a:buClr>
                <a:srgbClr val="000000"/>
              </a:buClr>
              <a:buSzPts val="2000"/>
              <a:buChar char="●"/>
            </a:pPr>
            <a:r>
              <a:rPr lang="en-US" sz="2667">
                <a:solidFill>
                  <a:srgbClr val="000000"/>
                </a:solidFill>
              </a:rPr>
              <a:t>Mentoring</a:t>
            </a:r>
            <a:endParaRPr sz="2667">
              <a:solidFill>
                <a:srgbClr val="000000"/>
              </a:solidFill>
            </a:endParaRPr>
          </a:p>
          <a:p>
            <a:pPr marL="0" lvl="0" indent="0" algn="l" rtl="0">
              <a:lnSpc>
                <a:spcPct val="90000"/>
              </a:lnSpc>
              <a:spcBef>
                <a:spcPts val="2133"/>
              </a:spcBef>
              <a:spcAft>
                <a:spcPts val="2133"/>
              </a:spcAft>
              <a:buSzPts val="1400"/>
              <a:buNone/>
            </a:pPr>
            <a:endParaRPr/>
          </a:p>
        </p:txBody>
      </p:sp>
      <p:sp>
        <p:nvSpPr>
          <p:cNvPr id="760" name="Google Shape;760;p47"/>
          <p:cNvSpPr txBox="1"/>
          <p:nvPr/>
        </p:nvSpPr>
        <p:spPr>
          <a:xfrm>
            <a:off x="4538567" y="5859100"/>
            <a:ext cx="6218800" cy="575600"/>
          </a:xfrm>
          <a:prstGeom prst="rect">
            <a:avLst/>
          </a:prstGeom>
          <a:noFill/>
          <a:ln>
            <a:noFill/>
          </a:ln>
        </p:spPr>
        <p:txBody>
          <a:bodyPr spcFirstLastPara="1" wrap="square" lIns="121900" tIns="121900" rIns="121900" bIns="121900" anchor="t" anchorCtr="0">
            <a:noAutofit/>
          </a:bodyPr>
          <a:lstStyle/>
          <a:p>
            <a:pPr marL="0" marR="0" lvl="0" indent="609585" algn="l" rtl="0">
              <a:spcBef>
                <a:spcPts val="0"/>
              </a:spcBef>
              <a:spcAft>
                <a:spcPts val="0"/>
              </a:spcAft>
              <a:buNone/>
            </a:pPr>
            <a:r>
              <a:rPr lang="en-US" sz="2400" u="sng">
                <a:solidFill>
                  <a:schemeClr val="accent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CICO Enhancements Worksheet</a:t>
            </a:r>
            <a:endParaRPr sz="240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48"/>
          <p:cNvSpPr txBox="1">
            <a:spLocks noGrp="1"/>
          </p:cNvSpPr>
          <p:nvPr>
            <p:ph type="title"/>
          </p:nvPr>
        </p:nvSpPr>
        <p:spPr>
          <a:xfrm>
            <a:off x="838200" y="365125"/>
            <a:ext cx="10515600" cy="957000"/>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000"/>
              <a:t>Additional Interventions</a:t>
            </a:r>
            <a:endParaRPr sz="4000"/>
          </a:p>
        </p:txBody>
      </p:sp>
      <p:sp>
        <p:nvSpPr>
          <p:cNvPr id="767" name="Google Shape;767;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20000"/>
          </a:bodyPr>
          <a:lstStyle/>
          <a:p>
            <a:pPr marL="228600" lvl="0" indent="-241934" algn="l" rtl="0">
              <a:lnSpc>
                <a:spcPct val="90000"/>
              </a:lnSpc>
              <a:spcBef>
                <a:spcPts val="0"/>
              </a:spcBef>
              <a:spcAft>
                <a:spcPts val="0"/>
              </a:spcAft>
              <a:buClr>
                <a:schemeClr val="dk1"/>
              </a:buClr>
              <a:buSzPts val="2800"/>
              <a:buChar char="•"/>
            </a:pPr>
            <a:r>
              <a:rPr lang="en-US"/>
              <a:t>Resiliency Ed Program</a:t>
            </a:r>
            <a:endParaRPr/>
          </a:p>
          <a:p>
            <a:pPr marL="228600" lvl="0" indent="-241934" algn="l" rtl="0">
              <a:lnSpc>
                <a:spcPct val="90000"/>
              </a:lnSpc>
              <a:spcBef>
                <a:spcPts val="1000"/>
              </a:spcBef>
              <a:spcAft>
                <a:spcPts val="0"/>
              </a:spcAft>
              <a:buClr>
                <a:schemeClr val="dk1"/>
              </a:buClr>
              <a:buSzPts val="2800"/>
              <a:buChar char="•"/>
            </a:pPr>
            <a:r>
              <a:rPr lang="en-US"/>
              <a:t>Zones of Regulation as Targeted</a:t>
            </a:r>
            <a:endParaRPr/>
          </a:p>
          <a:p>
            <a:pPr marL="228600" lvl="0" indent="-241934" algn="l" rtl="0">
              <a:lnSpc>
                <a:spcPct val="90000"/>
              </a:lnSpc>
              <a:spcBef>
                <a:spcPts val="1000"/>
              </a:spcBef>
              <a:spcAft>
                <a:spcPts val="0"/>
              </a:spcAft>
              <a:buClr>
                <a:schemeClr val="dk1"/>
              </a:buClr>
              <a:buSzPts val="2800"/>
              <a:buChar char="•"/>
            </a:pPr>
            <a:r>
              <a:rPr lang="en-US"/>
              <a:t>Mood Meter</a:t>
            </a:r>
            <a:endParaRPr/>
          </a:p>
          <a:p>
            <a:pPr marL="228600" lvl="0" indent="-241934" algn="l" rtl="0">
              <a:lnSpc>
                <a:spcPct val="90000"/>
              </a:lnSpc>
              <a:spcBef>
                <a:spcPts val="1000"/>
              </a:spcBef>
              <a:spcAft>
                <a:spcPts val="0"/>
              </a:spcAft>
              <a:buClr>
                <a:schemeClr val="dk1"/>
              </a:buClr>
              <a:buSzPts val="2800"/>
              <a:buChar char="•"/>
            </a:pPr>
            <a:r>
              <a:rPr lang="en-US"/>
              <a:t>RULER</a:t>
            </a:r>
            <a:endParaRPr/>
          </a:p>
          <a:p>
            <a:pPr marL="228600" lvl="0" indent="-241934" algn="l" rtl="0">
              <a:lnSpc>
                <a:spcPct val="90000"/>
              </a:lnSpc>
              <a:spcBef>
                <a:spcPts val="1000"/>
              </a:spcBef>
              <a:spcAft>
                <a:spcPts val="0"/>
              </a:spcAft>
              <a:buClr>
                <a:schemeClr val="dk1"/>
              </a:buClr>
              <a:buSzPts val="2800"/>
              <a:buChar char="•"/>
            </a:pPr>
            <a:r>
              <a:rPr lang="en-US"/>
              <a:t>SEL as Targeted (Second Step)</a:t>
            </a:r>
            <a:endParaRPr/>
          </a:p>
          <a:p>
            <a:pPr marL="228600" lvl="0" indent="-241934" algn="l" rtl="0">
              <a:lnSpc>
                <a:spcPct val="90000"/>
              </a:lnSpc>
              <a:spcBef>
                <a:spcPts val="1000"/>
              </a:spcBef>
              <a:spcAft>
                <a:spcPts val="0"/>
              </a:spcAft>
              <a:buClr>
                <a:schemeClr val="dk1"/>
              </a:buClr>
              <a:buSzPts val="2800"/>
              <a:buChar char="•"/>
            </a:pPr>
            <a:r>
              <a:rPr lang="en-US"/>
              <a:t>Behavior Contracts</a:t>
            </a:r>
            <a:endParaRPr/>
          </a:p>
          <a:p>
            <a:pPr marL="228600" lvl="0" indent="-241934" algn="l" rtl="0">
              <a:lnSpc>
                <a:spcPct val="90000"/>
              </a:lnSpc>
              <a:spcBef>
                <a:spcPts val="1000"/>
              </a:spcBef>
              <a:spcAft>
                <a:spcPts val="0"/>
              </a:spcAft>
              <a:buClr>
                <a:schemeClr val="dk1"/>
              </a:buClr>
              <a:buSzPts val="2800"/>
              <a:buChar char="•"/>
            </a:pPr>
            <a:r>
              <a:rPr lang="en-US"/>
              <a:t>Delta</a:t>
            </a:r>
            <a:endParaRPr/>
          </a:p>
          <a:p>
            <a:pPr marL="228600" lvl="0" indent="-241934" algn="l" rtl="0">
              <a:lnSpc>
                <a:spcPct val="90000"/>
              </a:lnSpc>
              <a:spcBef>
                <a:spcPts val="1000"/>
              </a:spcBef>
              <a:spcAft>
                <a:spcPts val="0"/>
              </a:spcAft>
              <a:buClr>
                <a:schemeClr val="dk1"/>
              </a:buClr>
              <a:buSzPts val="2800"/>
              <a:buChar char="•"/>
            </a:pPr>
            <a:r>
              <a:rPr lang="en-US"/>
              <a:t>Recess reset</a:t>
            </a:r>
            <a:endParaRPr/>
          </a:p>
          <a:p>
            <a:pPr marL="228600" lvl="0" indent="-241934" algn="l" rtl="0">
              <a:lnSpc>
                <a:spcPct val="90000"/>
              </a:lnSpc>
              <a:spcBef>
                <a:spcPts val="1000"/>
              </a:spcBef>
              <a:spcAft>
                <a:spcPts val="0"/>
              </a:spcAft>
              <a:buClr>
                <a:schemeClr val="dk1"/>
              </a:buClr>
              <a:buSzPts val="2800"/>
              <a:buChar char="•"/>
            </a:pPr>
            <a:r>
              <a:rPr lang="en-US"/>
              <a:t>Behavior Doctor activity</a:t>
            </a:r>
            <a:endParaRPr/>
          </a:p>
          <a:p>
            <a:pPr marL="228600" lvl="0" indent="-241934" algn="l" rtl="0">
              <a:lnSpc>
                <a:spcPct val="90000"/>
              </a:lnSpc>
              <a:spcBef>
                <a:spcPts val="1000"/>
              </a:spcBef>
              <a:spcAft>
                <a:spcPts val="0"/>
              </a:spcAft>
              <a:buClr>
                <a:schemeClr val="dk1"/>
              </a:buClr>
              <a:buSzPts val="2800"/>
              <a:buChar char="•"/>
            </a:pPr>
            <a:r>
              <a:rPr lang="en-US"/>
              <a:t>What else?</a:t>
            </a:r>
            <a:endParaRPr/>
          </a:p>
        </p:txBody>
      </p:sp>
      <p:sp>
        <p:nvSpPr>
          <p:cNvPr id="768" name="Google Shape;76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gdf8a52cb7d_0_458"/>
          <p:cNvSpPr/>
          <p:nvPr/>
        </p:nvSpPr>
        <p:spPr>
          <a:xfrm>
            <a:off x="1981200" y="6022975"/>
            <a:ext cx="1905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79" name="Google Shape;779;gdf8a52cb7d_0_458"/>
          <p:cNvSpPr/>
          <p:nvPr/>
        </p:nvSpPr>
        <p:spPr>
          <a:xfrm>
            <a:off x="4440238" y="5751513"/>
            <a:ext cx="28956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80" name="Google Shape;780;gdf8a52cb7d_0_458"/>
          <p:cNvSpPr/>
          <p:nvPr/>
        </p:nvSpPr>
        <p:spPr>
          <a:xfrm>
            <a:off x="3910801" y="1569750"/>
            <a:ext cx="4370400" cy="4303800"/>
          </a:xfrm>
          <a:prstGeom prst="ellipse">
            <a:avLst/>
          </a:prstGeom>
          <a:solidFill>
            <a:srgbClr val="FFFF00"/>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81" name="Google Shape;781;gdf8a52cb7d_0_458"/>
          <p:cNvSpPr/>
          <p:nvPr/>
        </p:nvSpPr>
        <p:spPr>
          <a:xfrm>
            <a:off x="4058400" y="2219075"/>
            <a:ext cx="2256000" cy="2172900"/>
          </a:xfrm>
          <a:prstGeom prst="ellipse">
            <a:avLst/>
          </a:prstGeom>
          <a:solidFill>
            <a:srgbClr val="00B050">
              <a:alpha val="4941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Systems</a:t>
            </a:r>
            <a:endParaRPr sz="1800">
              <a:solidFill>
                <a:schemeClr val="dk1"/>
              </a:solidFill>
              <a:latin typeface="Calibri"/>
              <a:ea typeface="Calibri"/>
              <a:cs typeface="Calibri"/>
              <a:sym typeface="Calibri"/>
            </a:endParaRPr>
          </a:p>
        </p:txBody>
      </p:sp>
      <p:sp>
        <p:nvSpPr>
          <p:cNvPr id="782" name="Google Shape;782;gdf8a52cb7d_0_458"/>
          <p:cNvSpPr/>
          <p:nvPr/>
        </p:nvSpPr>
        <p:spPr>
          <a:xfrm>
            <a:off x="1834303" y="1776975"/>
            <a:ext cx="2356200" cy="9423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chemeClr val="dk1"/>
              </a:buClr>
              <a:buSzPts val="2400"/>
              <a:buFont typeface="Arial"/>
              <a:buNone/>
            </a:pPr>
            <a:r>
              <a:rPr lang="en-US" sz="2400" b="0" i="0" u="none" strike="noStrike" cap="none">
                <a:solidFill>
                  <a:schemeClr val="dk1"/>
                </a:solidFill>
                <a:latin typeface="Times New Roman"/>
                <a:ea typeface="Times New Roman"/>
                <a:cs typeface="Times New Roman"/>
                <a:sym typeface="Times New Roman"/>
              </a:rPr>
              <a:t>Supporting</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Arial"/>
              <a:buNone/>
            </a:pPr>
            <a:r>
              <a:rPr lang="en-US" sz="2400" b="0" i="0" u="none" strike="noStrike" cap="none">
                <a:solidFill>
                  <a:schemeClr val="dk1"/>
                </a:solidFill>
                <a:latin typeface="Times New Roman"/>
                <a:ea typeface="Times New Roman"/>
                <a:cs typeface="Times New Roman"/>
                <a:sym typeface="Times New Roman"/>
              </a:rPr>
              <a:t>Staff Behavior</a:t>
            </a:r>
            <a:endParaRPr sz="1800">
              <a:solidFill>
                <a:schemeClr val="dk1"/>
              </a:solidFill>
              <a:latin typeface="Calibri"/>
              <a:ea typeface="Calibri"/>
              <a:cs typeface="Calibri"/>
              <a:sym typeface="Calibri"/>
            </a:endParaRPr>
          </a:p>
        </p:txBody>
      </p:sp>
      <p:sp>
        <p:nvSpPr>
          <p:cNvPr id="783" name="Google Shape;783;gdf8a52cb7d_0_458"/>
          <p:cNvSpPr/>
          <p:nvPr/>
        </p:nvSpPr>
        <p:spPr>
          <a:xfrm>
            <a:off x="3087688" y="2630275"/>
            <a:ext cx="731838" cy="782638"/>
          </a:xfrm>
          <a:custGeom>
            <a:avLst/>
            <a:gdLst/>
            <a:ahLst/>
            <a:cxnLst/>
            <a:rect l="l" t="t" r="r" b="b"/>
            <a:pathLst>
              <a:path w="461" h="493" extrusionOk="0">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84" name="Google Shape;784;gdf8a52cb7d_0_458"/>
          <p:cNvSpPr/>
          <p:nvPr/>
        </p:nvSpPr>
        <p:spPr>
          <a:xfrm>
            <a:off x="5067750" y="1690175"/>
            <a:ext cx="2056500" cy="4113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chemeClr val="dk1"/>
              </a:buClr>
              <a:buSzPts val="2400"/>
              <a:buFont typeface="Arial"/>
              <a:buNone/>
            </a:pPr>
            <a:r>
              <a:rPr lang="en-US" sz="2400" b="0" u="none">
                <a:solidFill>
                  <a:schemeClr val="dk1"/>
                </a:solidFill>
                <a:latin typeface="Times New Roman"/>
                <a:ea typeface="Times New Roman"/>
                <a:cs typeface="Times New Roman"/>
                <a:sym typeface="Times New Roman"/>
              </a:rPr>
              <a:t>OUTCOMES</a:t>
            </a:r>
            <a:endParaRPr sz="1800">
              <a:solidFill>
                <a:schemeClr val="dk1"/>
              </a:solidFill>
              <a:latin typeface="Calibri"/>
              <a:ea typeface="Calibri"/>
              <a:cs typeface="Calibri"/>
              <a:sym typeface="Calibri"/>
            </a:endParaRPr>
          </a:p>
        </p:txBody>
      </p:sp>
      <p:sp>
        <p:nvSpPr>
          <p:cNvPr id="785" name="Google Shape;785;gdf8a52cb7d_0_4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67</a:t>
            </a:fld>
            <a:endParaRPr/>
          </a:p>
        </p:txBody>
      </p:sp>
      <p:sp>
        <p:nvSpPr>
          <p:cNvPr id="786" name="Google Shape;786;gdf8a52cb7d_0_458"/>
          <p:cNvSpPr txBox="1"/>
          <p:nvPr/>
        </p:nvSpPr>
        <p:spPr>
          <a:xfrm>
            <a:off x="4440250" y="6022975"/>
            <a:ext cx="55671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Supporting Student Behavior</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787" name="Google Shape;787;gdf8a52cb7d_0_458"/>
          <p:cNvSpPr txBox="1"/>
          <p:nvPr/>
        </p:nvSpPr>
        <p:spPr>
          <a:xfrm>
            <a:off x="1674575" y="5376225"/>
            <a:ext cx="731700" cy="94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788" name="Google Shape;788;gdf8a52cb7d_0_458"/>
          <p:cNvSpPr/>
          <p:nvPr/>
        </p:nvSpPr>
        <p:spPr>
          <a:xfrm>
            <a:off x="5458576" y="5308650"/>
            <a:ext cx="684213" cy="831850"/>
          </a:xfrm>
          <a:custGeom>
            <a:avLst/>
            <a:gdLst/>
            <a:ahLst/>
            <a:cxnLst/>
            <a:rect l="l" t="t" r="r" b="b"/>
            <a:pathLst>
              <a:path w="431" h="524" extrusionOk="0">
                <a:moveTo>
                  <a:pt x="430" y="144"/>
                </a:moveTo>
                <a:lnTo>
                  <a:pt x="243" y="0"/>
                </a:lnTo>
                <a:lnTo>
                  <a:pt x="246" y="72"/>
                </a:lnTo>
                <a:lnTo>
                  <a:pt x="195" y="77"/>
                </a:lnTo>
                <a:lnTo>
                  <a:pt x="149" y="93"/>
                </a:lnTo>
                <a:lnTo>
                  <a:pt x="107" y="113"/>
                </a:lnTo>
                <a:lnTo>
                  <a:pt x="70" y="139"/>
                </a:lnTo>
                <a:lnTo>
                  <a:pt x="40" y="175"/>
                </a:lnTo>
                <a:lnTo>
                  <a:pt x="17" y="211"/>
                </a:lnTo>
                <a:lnTo>
                  <a:pt x="3" y="251"/>
                </a:lnTo>
                <a:lnTo>
                  <a:pt x="0" y="298"/>
                </a:lnTo>
                <a:lnTo>
                  <a:pt x="3" y="523"/>
                </a:lnTo>
                <a:lnTo>
                  <a:pt x="127" y="518"/>
                </a:lnTo>
                <a:lnTo>
                  <a:pt x="124" y="293"/>
                </a:lnTo>
                <a:lnTo>
                  <a:pt x="127" y="277"/>
                </a:lnTo>
                <a:lnTo>
                  <a:pt x="133" y="262"/>
                </a:lnTo>
                <a:lnTo>
                  <a:pt x="144" y="251"/>
                </a:lnTo>
                <a:lnTo>
                  <a:pt x="161" y="241"/>
                </a:lnTo>
                <a:lnTo>
                  <a:pt x="178" y="231"/>
                </a:lnTo>
                <a:lnTo>
                  <a:pt x="198" y="226"/>
                </a:lnTo>
                <a:lnTo>
                  <a:pt x="246" y="216"/>
                </a:lnTo>
                <a:lnTo>
                  <a:pt x="249" y="293"/>
                </a:lnTo>
                <a:lnTo>
                  <a:pt x="430" y="144"/>
                </a:lnTo>
              </a:path>
            </a:pathLst>
          </a:custGeom>
          <a:solidFill>
            <a:srgbClr val="FFFF00"/>
          </a:solidFill>
          <a:ln w="1270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89" name="Google Shape;789;gdf8a52cb7d_0_458"/>
          <p:cNvSpPr/>
          <p:nvPr/>
        </p:nvSpPr>
        <p:spPr>
          <a:xfrm>
            <a:off x="5731525" y="3412925"/>
            <a:ext cx="2256000" cy="2049600"/>
          </a:xfrm>
          <a:prstGeom prst="ellipse">
            <a:avLst/>
          </a:prstGeom>
          <a:solidFill>
            <a:schemeClr val="lt2"/>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400" b="1" u="none">
                <a:solidFill>
                  <a:schemeClr val="dk1"/>
                </a:solidFill>
                <a:latin typeface="Arial"/>
                <a:ea typeface="Arial"/>
                <a:cs typeface="Arial"/>
                <a:sym typeface="Arial"/>
              </a:rPr>
              <a:t>Practices</a:t>
            </a:r>
            <a:endParaRPr sz="1800">
              <a:solidFill>
                <a:schemeClr val="dk1"/>
              </a:solidFill>
              <a:latin typeface="Calibri"/>
              <a:ea typeface="Calibri"/>
              <a:cs typeface="Calibri"/>
              <a:sym typeface="Calibri"/>
            </a:endParaRPr>
          </a:p>
        </p:txBody>
      </p:sp>
      <p:sp>
        <p:nvSpPr>
          <p:cNvPr id="790" name="Google Shape;790;gdf8a52cb7d_0_458"/>
          <p:cNvSpPr txBox="1">
            <a:spLocks noGrp="1"/>
          </p:cNvSpPr>
          <p:nvPr>
            <p:ph type="title"/>
          </p:nvPr>
        </p:nvSpPr>
        <p:spPr>
          <a:xfrm>
            <a:off x="609600" y="274638"/>
            <a:ext cx="10972800" cy="11433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lnSpc>
                <a:spcPct val="100000"/>
              </a:lnSpc>
              <a:spcBef>
                <a:spcPts val="0"/>
              </a:spcBef>
              <a:spcAft>
                <a:spcPts val="0"/>
              </a:spcAft>
              <a:buSzPts val="1900"/>
              <a:buNone/>
            </a:pPr>
            <a:r>
              <a:rPr lang="en-US" sz="4000" b="1"/>
              <a:t>Data </a:t>
            </a:r>
            <a:r>
              <a:rPr lang="en-US" sz="4000"/>
              <a:t>for Decision Making</a:t>
            </a:r>
            <a:endParaRPr sz="4000"/>
          </a:p>
        </p:txBody>
      </p:sp>
      <p:sp>
        <p:nvSpPr>
          <p:cNvPr id="791" name="Google Shape;791;gdf8a52cb7d_0_458"/>
          <p:cNvSpPr txBox="1"/>
          <p:nvPr/>
        </p:nvSpPr>
        <p:spPr>
          <a:xfrm>
            <a:off x="8989775" y="1690175"/>
            <a:ext cx="2459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2400"/>
              <a:buFont typeface="Arial"/>
              <a:buNone/>
            </a:pPr>
            <a:r>
              <a:rPr lang="en-US" sz="2400">
                <a:solidFill>
                  <a:schemeClr val="dk1"/>
                </a:solidFill>
                <a:latin typeface="Times New Roman"/>
                <a:ea typeface="Times New Roman"/>
                <a:cs typeface="Times New Roman"/>
                <a:sym typeface="Times New Roman"/>
              </a:rPr>
              <a:t>Supporting</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2400">
                <a:solidFill>
                  <a:schemeClr val="dk1"/>
                </a:solidFill>
                <a:latin typeface="Times New Roman"/>
                <a:ea typeface="Times New Roman"/>
                <a:cs typeface="Times New Roman"/>
                <a:sym typeface="Times New Roman"/>
              </a:rPr>
              <a:t>Decision Making</a:t>
            </a:r>
            <a:endParaRPr>
              <a:latin typeface="Calibri"/>
              <a:ea typeface="Calibri"/>
              <a:cs typeface="Calibri"/>
              <a:sym typeface="Calibri"/>
            </a:endParaRPr>
          </a:p>
        </p:txBody>
      </p:sp>
      <p:sp>
        <p:nvSpPr>
          <p:cNvPr id="792" name="Google Shape;792;gdf8a52cb7d_0_458"/>
          <p:cNvSpPr txBox="1"/>
          <p:nvPr/>
        </p:nvSpPr>
        <p:spPr>
          <a:xfrm>
            <a:off x="10106150" y="5213000"/>
            <a:ext cx="124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793" name="Google Shape;793;gdf8a52cb7d_0_458"/>
          <p:cNvSpPr/>
          <p:nvPr/>
        </p:nvSpPr>
        <p:spPr>
          <a:xfrm flipH="1">
            <a:off x="8453176" y="2595101"/>
            <a:ext cx="731838" cy="782637"/>
          </a:xfrm>
          <a:custGeom>
            <a:avLst/>
            <a:gdLst/>
            <a:ahLst/>
            <a:cxnLst/>
            <a:rect l="l" t="t" r="r" b="b"/>
            <a:pathLst>
              <a:path w="461" h="493" extrusionOk="0">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94" name="Google Shape;794;gdf8a52cb7d_0_458"/>
          <p:cNvSpPr/>
          <p:nvPr/>
        </p:nvSpPr>
        <p:spPr>
          <a:xfrm>
            <a:off x="5834350" y="1776975"/>
            <a:ext cx="2459400" cy="2418900"/>
          </a:xfrm>
          <a:prstGeom prst="ellipse">
            <a:avLst/>
          </a:prstGeom>
          <a:solidFill>
            <a:srgbClr val="FF0000">
              <a:alpha val="70200"/>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400" b="1" u="none">
                <a:solidFill>
                  <a:schemeClr val="dk1"/>
                </a:solidFill>
                <a:latin typeface="Arial"/>
                <a:ea typeface="Arial"/>
                <a:cs typeface="Arial"/>
                <a:sym typeface="Arial"/>
              </a:rPr>
              <a:t>     </a:t>
            </a:r>
            <a:r>
              <a:rPr lang="en-US" sz="2800" b="1" u="none">
                <a:solidFill>
                  <a:schemeClr val="dk1"/>
                </a:solidFill>
                <a:latin typeface="Arial"/>
                <a:ea typeface="Arial"/>
                <a:cs typeface="Arial"/>
                <a:sym typeface="Arial"/>
              </a:rPr>
              <a:t>Data</a:t>
            </a:r>
            <a:endParaRPr sz="2200">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gdf8a4cf82e_33_22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68</a:t>
            </a:fld>
            <a:endParaRPr/>
          </a:p>
        </p:txBody>
      </p:sp>
      <p:pic>
        <p:nvPicPr>
          <p:cNvPr id="801" name="Google Shape;801;gdf8a4cf82e_33_228"/>
          <p:cNvPicPr preferRelativeResize="0"/>
          <p:nvPr/>
        </p:nvPicPr>
        <p:blipFill>
          <a:blip r:embed="rId3">
            <a:alphaModFix/>
          </a:blip>
          <a:stretch>
            <a:fillRect/>
          </a:stretch>
        </p:blipFill>
        <p:spPr>
          <a:xfrm>
            <a:off x="4111000" y="1248575"/>
            <a:ext cx="7595350" cy="4671150"/>
          </a:xfrm>
          <a:prstGeom prst="rect">
            <a:avLst/>
          </a:prstGeom>
          <a:noFill/>
          <a:ln>
            <a:noFill/>
          </a:ln>
        </p:spPr>
      </p:pic>
      <p:sp>
        <p:nvSpPr>
          <p:cNvPr id="802" name="Google Shape;802;gdf8a4cf82e_33_228"/>
          <p:cNvSpPr txBox="1"/>
          <p:nvPr/>
        </p:nvSpPr>
        <p:spPr>
          <a:xfrm>
            <a:off x="514150" y="1366100"/>
            <a:ext cx="3275700" cy="280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400">
                <a:solidFill>
                  <a:schemeClr val="dk1"/>
                </a:solidFill>
                <a:latin typeface="Calibri"/>
                <a:ea typeface="Calibri"/>
                <a:cs typeface="Calibri"/>
                <a:sym typeface="Calibri"/>
              </a:rPr>
              <a:t>What types of data do you use to identify students in need of supports?</a:t>
            </a:r>
            <a:endParaRPr sz="3400">
              <a:solidFill>
                <a:schemeClr val="dk1"/>
              </a:solidFill>
              <a:latin typeface="Calibri"/>
              <a:ea typeface="Calibri"/>
              <a:cs typeface="Calibri"/>
              <a:sym typeface="Calibri"/>
            </a:endParaRPr>
          </a:p>
        </p:txBody>
      </p:sp>
      <p:sp>
        <p:nvSpPr>
          <p:cNvPr id="803" name="Google Shape;803;gdf8a4cf82e_33_228"/>
          <p:cNvSpPr txBox="1"/>
          <p:nvPr/>
        </p:nvSpPr>
        <p:spPr>
          <a:xfrm>
            <a:off x="661000" y="4729900"/>
            <a:ext cx="2923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u="sng">
                <a:solidFill>
                  <a:schemeClr val="hlink"/>
                </a:solidFill>
                <a:latin typeface="Calibri"/>
                <a:ea typeface="Calibri"/>
                <a:cs typeface="Calibri"/>
                <a:sym typeface="Calibri"/>
                <a:hlinkClick r:id="rId4"/>
              </a:rPr>
              <a:t>Mentimeter.com</a:t>
            </a:r>
            <a:endParaRPr sz="2000">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69</a:t>
            </a:fld>
            <a:endParaRPr/>
          </a:p>
        </p:txBody>
      </p:sp>
      <p:sp>
        <p:nvSpPr>
          <p:cNvPr id="810" name="Google Shape;810;p24"/>
          <p:cNvSpPr txBox="1">
            <a:spLocks noGrp="1"/>
          </p:cNvSpPr>
          <p:nvPr>
            <p:ph type="title" idx="4294967295"/>
          </p:nvPr>
        </p:nvSpPr>
        <p:spPr>
          <a:xfrm>
            <a:off x="3271838" y="122238"/>
            <a:ext cx="8920162" cy="6207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6600"/>
              </a:buClr>
              <a:buSzPct val="100000"/>
              <a:buFont typeface="Calibri"/>
              <a:buNone/>
            </a:pPr>
            <a:r>
              <a:rPr lang="en-US" sz="4000" b="1">
                <a:solidFill>
                  <a:srgbClr val="006600"/>
                </a:solidFill>
              </a:rPr>
              <a:t>Types of Data to Consider</a:t>
            </a:r>
            <a:endParaRPr/>
          </a:p>
        </p:txBody>
      </p:sp>
      <p:grpSp>
        <p:nvGrpSpPr>
          <p:cNvPr id="811" name="Google Shape;811;p24"/>
          <p:cNvGrpSpPr/>
          <p:nvPr/>
        </p:nvGrpSpPr>
        <p:grpSpPr>
          <a:xfrm>
            <a:off x="4273551" y="1144589"/>
            <a:ext cx="6618288" cy="5564187"/>
            <a:chOff x="2019300" y="1165225"/>
            <a:chExt cx="6446838" cy="4737100"/>
          </a:xfrm>
        </p:grpSpPr>
        <p:sp>
          <p:nvSpPr>
            <p:cNvPr id="812" name="Google Shape;812;p24"/>
            <p:cNvSpPr/>
            <p:nvPr/>
          </p:nvSpPr>
          <p:spPr>
            <a:xfrm>
              <a:off x="2019300" y="1165225"/>
              <a:ext cx="6446838" cy="4737100"/>
            </a:xfrm>
            <a:prstGeom prst="triangle">
              <a:avLst>
                <a:gd name="adj" fmla="val 50000"/>
              </a:avLst>
            </a:prstGeom>
            <a:solidFill>
              <a:srgbClr val="2E8E2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13" name="Google Shape;813;p24"/>
            <p:cNvSpPr/>
            <p:nvPr/>
          </p:nvSpPr>
          <p:spPr>
            <a:xfrm>
              <a:off x="3619500" y="1165225"/>
              <a:ext cx="3124200" cy="2398713"/>
            </a:xfrm>
            <a:prstGeom prst="triangle">
              <a:avLst>
                <a:gd name="adj" fmla="val 50000"/>
              </a:avLst>
            </a:prstGeom>
            <a:gradFill>
              <a:gsLst>
                <a:gs pos="0">
                  <a:srgbClr val="FFFF00"/>
                </a:gs>
                <a:gs pos="100000">
                  <a:srgbClr val="FFFF00"/>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14" name="Google Shape;814;p24"/>
            <p:cNvSpPr/>
            <p:nvPr/>
          </p:nvSpPr>
          <p:spPr>
            <a:xfrm>
              <a:off x="4676776" y="1165225"/>
              <a:ext cx="912813" cy="738150"/>
            </a:xfrm>
            <a:prstGeom prst="triangle">
              <a:avLst>
                <a:gd name="adj" fmla="val 50000"/>
              </a:avLst>
            </a:prstGeom>
            <a:gradFill>
              <a:gsLst>
                <a:gs pos="0">
                  <a:srgbClr val="FF0000"/>
                </a:gs>
                <a:gs pos="100000">
                  <a:srgbClr val="FF0000"/>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sp>
        <p:nvSpPr>
          <p:cNvPr id="815" name="Google Shape;815;p24"/>
          <p:cNvSpPr txBox="1"/>
          <p:nvPr/>
        </p:nvSpPr>
        <p:spPr>
          <a:xfrm>
            <a:off x="987943" y="3664615"/>
            <a:ext cx="3525839"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8000"/>
              </a:buClr>
              <a:buSzPts val="1400"/>
              <a:buFont typeface="Calibri"/>
              <a:buNone/>
            </a:pPr>
            <a:r>
              <a:rPr lang="en-US" sz="1400" b="1">
                <a:solidFill>
                  <a:srgbClr val="008000"/>
                </a:solidFill>
                <a:latin typeface="Calibri"/>
                <a:ea typeface="Calibri"/>
                <a:cs typeface="Calibri"/>
                <a:sym typeface="Calibri"/>
              </a:rPr>
              <a:t>Universal:</a:t>
            </a:r>
            <a:endParaRPr sz="1800">
              <a:solidFill>
                <a:schemeClr val="dk1"/>
              </a:solidFill>
              <a:latin typeface="Calibri"/>
              <a:ea typeface="Calibri"/>
              <a:cs typeface="Calibri"/>
              <a:sym typeface="Calibri"/>
            </a:endParaRPr>
          </a:p>
          <a:p>
            <a:pPr marL="285744" marR="0" lvl="0" indent="-285744"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TFI</a:t>
            </a:r>
            <a:endParaRPr sz="1400" b="1" i="1">
              <a:solidFill>
                <a:schemeClr val="dk1"/>
              </a:solidFill>
              <a:latin typeface="Calibri"/>
              <a:ea typeface="Calibri"/>
              <a:cs typeface="Calibri"/>
              <a:sym typeface="Calibri"/>
            </a:endParaRPr>
          </a:p>
          <a:p>
            <a:pPr marL="285744" marR="0" lvl="0" indent="-285744" algn="l" rtl="0">
              <a:spcBef>
                <a:spcPts val="0"/>
              </a:spcBef>
              <a:spcAft>
                <a:spcPts val="0"/>
              </a:spcAft>
              <a:buClr>
                <a:schemeClr val="dk1"/>
              </a:buClr>
              <a:buSzPts val="1400"/>
              <a:buFont typeface="Arial"/>
              <a:buChar char="•"/>
            </a:pPr>
            <a:r>
              <a:rPr lang="en-US" sz="1400" b="1" i="1">
                <a:solidFill>
                  <a:schemeClr val="dk1"/>
                </a:solidFill>
                <a:latin typeface="Calibri"/>
                <a:ea typeface="Calibri"/>
                <a:cs typeface="Calibri"/>
                <a:sym typeface="Calibri"/>
              </a:rPr>
              <a:t> </a:t>
            </a:r>
            <a:r>
              <a:rPr lang="en-US" sz="1400">
                <a:solidFill>
                  <a:schemeClr val="dk1"/>
                </a:solidFill>
                <a:latin typeface="Calibri"/>
                <a:ea typeface="Calibri"/>
                <a:cs typeface="Calibri"/>
                <a:sym typeface="Calibri"/>
              </a:rPr>
              <a:t>SAS</a:t>
            </a:r>
            <a:endParaRPr sz="1800">
              <a:solidFill>
                <a:schemeClr val="dk1"/>
              </a:solidFill>
              <a:latin typeface="Calibri"/>
              <a:ea typeface="Calibri"/>
              <a:cs typeface="Calibri"/>
              <a:sym typeface="Calibri"/>
            </a:endParaRPr>
          </a:p>
          <a:p>
            <a:pPr marL="285744" marR="0" lvl="0" indent="-285744"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 SWIS</a:t>
            </a:r>
            <a:endParaRPr sz="1800">
              <a:solidFill>
                <a:schemeClr val="dk1"/>
              </a:solidFill>
              <a:latin typeface="Calibri"/>
              <a:ea typeface="Calibri"/>
              <a:cs typeface="Calibri"/>
              <a:sym typeface="Calibri"/>
            </a:endParaRPr>
          </a:p>
          <a:p>
            <a:pPr marL="285744" marR="0" lvl="0" indent="-285744"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 Attendance</a:t>
            </a:r>
            <a:endParaRPr sz="1800">
              <a:solidFill>
                <a:schemeClr val="dk1"/>
              </a:solidFill>
              <a:latin typeface="Calibri"/>
              <a:ea typeface="Calibri"/>
              <a:cs typeface="Calibri"/>
              <a:sym typeface="Calibri"/>
            </a:endParaRPr>
          </a:p>
          <a:p>
            <a:pPr marL="285744" marR="0" lvl="0" indent="-285744"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 Grades</a:t>
            </a:r>
            <a:endParaRPr sz="1800">
              <a:solidFill>
                <a:schemeClr val="dk1"/>
              </a:solidFill>
              <a:latin typeface="Calibri"/>
              <a:ea typeface="Calibri"/>
              <a:cs typeface="Calibri"/>
              <a:sym typeface="Calibri"/>
            </a:endParaRPr>
          </a:p>
          <a:p>
            <a:pPr marL="285744" marR="0" lvl="0" indent="-285744"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 Leadership Team Self-   </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     Assessment</a:t>
            </a:r>
            <a:endParaRPr sz="1800">
              <a:solidFill>
                <a:schemeClr val="dk1"/>
              </a:solidFill>
              <a:latin typeface="Calibri"/>
              <a:ea typeface="Calibri"/>
              <a:cs typeface="Calibri"/>
              <a:sym typeface="Calibri"/>
            </a:endParaRPr>
          </a:p>
          <a:p>
            <a:pPr marL="285744" marR="0" lvl="0" indent="-285744"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 School Climate</a:t>
            </a:r>
            <a:endParaRPr sz="1800">
              <a:solidFill>
                <a:schemeClr val="dk1"/>
              </a:solidFill>
              <a:latin typeface="Calibri"/>
              <a:ea typeface="Calibri"/>
              <a:cs typeface="Calibri"/>
              <a:sym typeface="Calibri"/>
            </a:endParaRPr>
          </a:p>
          <a:p>
            <a:pPr marL="285744" marR="0" lvl="0" indent="-285744"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 Family Engagement</a:t>
            </a:r>
            <a:endParaRPr sz="1800">
              <a:solidFill>
                <a:schemeClr val="dk1"/>
              </a:solidFill>
              <a:latin typeface="Calibri"/>
              <a:ea typeface="Calibri"/>
              <a:cs typeface="Calibri"/>
              <a:sym typeface="Calibri"/>
            </a:endParaRPr>
          </a:p>
        </p:txBody>
      </p:sp>
      <p:sp>
        <p:nvSpPr>
          <p:cNvPr id="816" name="Google Shape;816;p24"/>
          <p:cNvSpPr txBox="1"/>
          <p:nvPr/>
        </p:nvSpPr>
        <p:spPr>
          <a:xfrm>
            <a:off x="3066164" y="2025617"/>
            <a:ext cx="1905522"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6600"/>
              </a:buClr>
              <a:buSzPts val="1400"/>
              <a:buFont typeface="Calibri"/>
              <a:buNone/>
            </a:pPr>
            <a:r>
              <a:rPr lang="en-US" sz="1400" b="1">
                <a:solidFill>
                  <a:srgbClr val="FF6600"/>
                </a:solidFill>
                <a:latin typeface="Calibri"/>
                <a:ea typeface="Calibri"/>
                <a:cs typeface="Calibri"/>
                <a:sym typeface="Calibri"/>
              </a:rPr>
              <a:t>Targeted:</a:t>
            </a:r>
            <a:endParaRPr sz="1800">
              <a:solidFill>
                <a:schemeClr val="dk1"/>
              </a:solidFill>
              <a:latin typeface="Calibri"/>
              <a:ea typeface="Calibri"/>
              <a:cs typeface="Calibri"/>
              <a:sym typeface="Calibri"/>
            </a:endParaRPr>
          </a:p>
          <a:p>
            <a:pPr marL="285744" marR="0" lvl="0" indent="-285744"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TFI</a:t>
            </a:r>
            <a:endParaRPr sz="1800">
              <a:solidFill>
                <a:schemeClr val="dk1"/>
              </a:solidFill>
              <a:latin typeface="Calibri"/>
              <a:ea typeface="Calibri"/>
              <a:cs typeface="Calibri"/>
              <a:sym typeface="Calibri"/>
            </a:endParaRPr>
          </a:p>
          <a:p>
            <a:pPr marL="285744" marR="0" lvl="0" indent="-285744"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SWIS-CICO</a:t>
            </a:r>
            <a:endParaRPr sz="1800">
              <a:solidFill>
                <a:schemeClr val="dk1"/>
              </a:solidFill>
              <a:latin typeface="Calibri"/>
              <a:ea typeface="Calibri"/>
              <a:cs typeface="Calibri"/>
              <a:sym typeface="Calibri"/>
            </a:endParaRPr>
          </a:p>
          <a:p>
            <a:pPr marL="285744" marR="0" lvl="0" indent="-285744"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EST</a:t>
            </a:r>
            <a:endParaRPr sz="1800">
              <a:solidFill>
                <a:schemeClr val="dk1"/>
              </a:solidFill>
              <a:latin typeface="Calibri"/>
              <a:ea typeface="Calibri"/>
              <a:cs typeface="Calibri"/>
              <a:sym typeface="Calibri"/>
            </a:endParaRPr>
          </a:p>
          <a:p>
            <a:pPr marL="285744" marR="0" lvl="0" indent="-285744"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FBA/BSP</a:t>
            </a:r>
            <a:endParaRPr sz="1800">
              <a:solidFill>
                <a:schemeClr val="dk1"/>
              </a:solidFill>
              <a:latin typeface="Calibri"/>
              <a:ea typeface="Calibri"/>
              <a:cs typeface="Calibri"/>
              <a:sym typeface="Calibri"/>
            </a:endParaRPr>
          </a:p>
          <a:p>
            <a:pPr marL="285744" marR="0" lvl="0" indent="-285744"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Universal Screening</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817" name="Google Shape;817;p24"/>
          <p:cNvSpPr txBox="1"/>
          <p:nvPr/>
        </p:nvSpPr>
        <p:spPr>
          <a:xfrm>
            <a:off x="5392739" y="701677"/>
            <a:ext cx="2078037"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400"/>
              <a:buFont typeface="Calibri"/>
              <a:buNone/>
            </a:pPr>
            <a:r>
              <a:rPr lang="en-US" sz="1400" b="1">
                <a:solidFill>
                  <a:srgbClr val="FF0000"/>
                </a:solidFill>
                <a:latin typeface="Calibri"/>
                <a:ea typeface="Calibri"/>
                <a:cs typeface="Calibri"/>
                <a:sym typeface="Calibri"/>
              </a:rPr>
              <a:t>Intensive:</a:t>
            </a:r>
            <a:endParaRPr sz="1800">
              <a:solidFill>
                <a:schemeClr val="dk1"/>
              </a:solidFill>
              <a:latin typeface="Calibri"/>
              <a:ea typeface="Calibri"/>
              <a:cs typeface="Calibri"/>
              <a:sym typeface="Calibri"/>
            </a:endParaRPr>
          </a:p>
          <a:p>
            <a:pPr marL="285744" marR="0" lvl="0" indent="-285744"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TFI</a:t>
            </a:r>
            <a:endParaRPr sz="1800">
              <a:solidFill>
                <a:schemeClr val="dk1"/>
              </a:solidFill>
              <a:latin typeface="Calibri"/>
              <a:ea typeface="Calibri"/>
              <a:cs typeface="Calibri"/>
              <a:sym typeface="Calibri"/>
            </a:endParaRPr>
          </a:p>
          <a:p>
            <a:pPr marL="285744" marR="0" lvl="0" indent="-285744"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I-SWIS</a:t>
            </a:r>
            <a:endParaRPr sz="1800">
              <a:solidFill>
                <a:schemeClr val="dk1"/>
              </a:solidFill>
              <a:latin typeface="Calibri"/>
              <a:ea typeface="Calibri"/>
              <a:cs typeface="Calibri"/>
              <a:sym typeface="Calibri"/>
            </a:endParaRPr>
          </a:p>
          <a:p>
            <a:pPr marL="285744" marR="0" lvl="0" indent="-285744"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EST</a:t>
            </a:r>
            <a:endParaRPr sz="1800">
              <a:solidFill>
                <a:schemeClr val="dk1"/>
              </a:solidFill>
              <a:latin typeface="Calibri"/>
              <a:ea typeface="Calibri"/>
              <a:cs typeface="Calibri"/>
              <a:sym typeface="Calibri"/>
            </a:endParaRPr>
          </a:p>
          <a:p>
            <a:pPr marL="285744" marR="0" lvl="0" indent="-285744"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FBA/BSP</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df3b3da724_19_230"/>
          <p:cNvSpPr txBox="1">
            <a:spLocks noGrp="1"/>
          </p:cNvSpPr>
          <p:nvPr>
            <p:ph type="body" idx="1"/>
          </p:nvPr>
        </p:nvSpPr>
        <p:spPr>
          <a:xfrm>
            <a:off x="609600" y="1600200"/>
            <a:ext cx="10972800" cy="4446900"/>
          </a:xfrm>
          <a:prstGeom prst="rect">
            <a:avLst/>
          </a:prstGeom>
        </p:spPr>
        <p:txBody>
          <a:bodyPr spcFirstLastPara="1" wrap="square" lIns="121900" tIns="60925" rIns="121900" bIns="60925" anchor="t" anchorCtr="0">
            <a:noAutofit/>
          </a:bodyPr>
          <a:lstStyle/>
          <a:p>
            <a:pPr marL="0" lvl="0" indent="0" algn="ctr" rtl="0">
              <a:spcBef>
                <a:spcPts val="500"/>
              </a:spcBef>
              <a:spcAft>
                <a:spcPts val="0"/>
              </a:spcAft>
              <a:buNone/>
            </a:pPr>
            <a:endParaRPr/>
          </a:p>
          <a:p>
            <a:pPr marL="0" lvl="0" indent="0" algn="l" rtl="0">
              <a:spcBef>
                <a:spcPts val="500"/>
              </a:spcBef>
              <a:spcAft>
                <a:spcPts val="0"/>
              </a:spcAft>
              <a:buNone/>
            </a:pPr>
            <a:r>
              <a:rPr lang="en-US"/>
              <a:t>In your breakout group discuss:</a:t>
            </a:r>
            <a:endParaRPr/>
          </a:p>
          <a:p>
            <a:pPr marL="0" lvl="0" indent="0" algn="l" rtl="0">
              <a:spcBef>
                <a:spcPts val="500"/>
              </a:spcBef>
              <a:spcAft>
                <a:spcPts val="0"/>
              </a:spcAft>
              <a:buNone/>
            </a:pPr>
            <a:endParaRPr/>
          </a:p>
          <a:p>
            <a:pPr marL="457200" lvl="0" indent="-381000" algn="l" rtl="0">
              <a:spcBef>
                <a:spcPts val="500"/>
              </a:spcBef>
              <a:spcAft>
                <a:spcPts val="0"/>
              </a:spcAft>
              <a:buSzPts val="2400"/>
              <a:buChar char="•"/>
            </a:pPr>
            <a:r>
              <a:rPr lang="en-US"/>
              <a:t>what scenario you most closely relate to?  </a:t>
            </a:r>
            <a:endParaRPr/>
          </a:p>
          <a:p>
            <a:pPr marL="457200" lvl="0" indent="0" algn="l" rtl="0">
              <a:spcBef>
                <a:spcPts val="500"/>
              </a:spcBef>
              <a:spcAft>
                <a:spcPts val="0"/>
              </a:spcAft>
              <a:buNone/>
            </a:pPr>
            <a:endParaRPr/>
          </a:p>
          <a:p>
            <a:pPr marL="457200" lvl="0" indent="-381000" algn="l" rtl="0">
              <a:spcBef>
                <a:spcPts val="500"/>
              </a:spcBef>
              <a:spcAft>
                <a:spcPts val="0"/>
              </a:spcAft>
              <a:buSzPts val="2400"/>
              <a:buChar char="•"/>
            </a:pPr>
            <a:r>
              <a:rPr lang="en-US"/>
              <a:t>what you hope to accomplish over the next four days.</a:t>
            </a:r>
            <a:endParaRPr/>
          </a:p>
          <a:p>
            <a:pPr marL="0" lvl="0" indent="0" algn="l" rtl="0">
              <a:spcBef>
                <a:spcPts val="500"/>
              </a:spcBef>
              <a:spcAft>
                <a:spcPts val="0"/>
              </a:spcAft>
              <a:buNone/>
            </a:pPr>
            <a:endParaRPr/>
          </a:p>
          <a:p>
            <a:pPr marL="0" lvl="0" indent="0" algn="ctr" rtl="0">
              <a:spcBef>
                <a:spcPts val="500"/>
              </a:spcBef>
              <a:spcAft>
                <a:spcPts val="0"/>
              </a:spcAft>
              <a:buNone/>
            </a:pPr>
            <a:r>
              <a:rPr lang="en-US" sz="2600" b="1"/>
              <a:t>Come back ready to share one goal for this week!</a:t>
            </a:r>
            <a:endParaRPr sz="2600" b="1"/>
          </a:p>
        </p:txBody>
      </p:sp>
      <p:sp>
        <p:nvSpPr>
          <p:cNvPr id="216" name="Google Shape;216;gdf3b3da724_19_230"/>
          <p:cNvSpPr txBox="1">
            <a:spLocks noGrp="1"/>
          </p:cNvSpPr>
          <p:nvPr>
            <p:ph type="sldNum" idx="12"/>
          </p:nvPr>
        </p:nvSpPr>
        <p:spPr>
          <a:xfrm>
            <a:off x="8737600" y="6356350"/>
            <a:ext cx="2844900" cy="365100"/>
          </a:xfrm>
          <a:prstGeom prst="rect">
            <a:avLst/>
          </a:prstGeom>
        </p:spPr>
        <p:txBody>
          <a:bodyPr spcFirstLastPara="1" wrap="square" lIns="121900" tIns="60925" rIns="121900" bIns="60925"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7</a:t>
            </a:fld>
            <a:endParaRPr/>
          </a:p>
        </p:txBody>
      </p:sp>
      <p:sp>
        <p:nvSpPr>
          <p:cNvPr id="217" name="Google Shape;217;gdf3b3da724_19_230"/>
          <p:cNvSpPr txBox="1">
            <a:spLocks noGrp="1"/>
          </p:cNvSpPr>
          <p:nvPr>
            <p:ph type="title"/>
          </p:nvPr>
        </p:nvSpPr>
        <p:spPr>
          <a:xfrm>
            <a:off x="609600" y="274638"/>
            <a:ext cx="10972800" cy="1143300"/>
          </a:xfrm>
          <a:prstGeom prst="rect">
            <a:avLst/>
          </a:prstGeom>
          <a:solidFill>
            <a:srgbClr val="F9CB9C"/>
          </a:solidFill>
          <a:ln>
            <a:noFill/>
          </a:ln>
        </p:spPr>
        <p:txBody>
          <a:bodyPr spcFirstLastPara="1" wrap="square" lIns="121900" tIns="60925" rIns="121900" bIns="60925" anchor="ctr" anchorCtr="0">
            <a:noAutofit/>
          </a:bodyPr>
          <a:lstStyle/>
          <a:p>
            <a:pPr marL="0" lvl="0" indent="0" algn="l" rtl="0">
              <a:lnSpc>
                <a:spcPct val="100000"/>
              </a:lnSpc>
              <a:spcBef>
                <a:spcPts val="0"/>
              </a:spcBef>
              <a:spcAft>
                <a:spcPts val="0"/>
              </a:spcAft>
              <a:buSzPts val="1900"/>
              <a:buNone/>
            </a:pPr>
            <a:r>
              <a:rPr lang="en-US"/>
              <a:t>Activity 1</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25"/>
          <p:cNvSpPr txBox="1">
            <a:spLocks noGrp="1"/>
          </p:cNvSpPr>
          <p:nvPr>
            <p:ph type="title"/>
          </p:nvPr>
        </p:nvSpPr>
        <p:spPr>
          <a:xfrm>
            <a:off x="476750" y="249250"/>
            <a:ext cx="11307900" cy="1225500"/>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600"/>
              </a:buClr>
              <a:buSzPts val="4000"/>
              <a:buFont typeface="Calibri"/>
              <a:buNone/>
            </a:pPr>
            <a:r>
              <a:rPr lang="en-US" sz="4000"/>
              <a:t>Using Behavior Observation Data </a:t>
            </a:r>
            <a:r>
              <a:rPr lang="en-US" sz="3200"/>
              <a:t>(formerly ODR’s)</a:t>
            </a:r>
            <a:endParaRPr sz="3200"/>
          </a:p>
        </p:txBody>
      </p:sp>
      <p:sp>
        <p:nvSpPr>
          <p:cNvPr id="824" name="Google Shape;824;p25"/>
          <p:cNvSpPr txBox="1">
            <a:spLocks noGrp="1"/>
          </p:cNvSpPr>
          <p:nvPr>
            <p:ph type="body" idx="1"/>
          </p:nvPr>
        </p:nvSpPr>
        <p:spPr>
          <a:xfrm>
            <a:off x="1981200" y="2074864"/>
            <a:ext cx="8229600" cy="3971925"/>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chemeClr val="dk1"/>
              </a:buClr>
              <a:buSzPts val="2800"/>
              <a:buFont typeface="Arial"/>
              <a:buNone/>
            </a:pPr>
            <a:endParaRPr/>
          </a:p>
          <a:p>
            <a:pPr marL="228600" lvl="0" indent="-228600" algn="ctr" rtl="0">
              <a:lnSpc>
                <a:spcPct val="90000"/>
              </a:lnSpc>
              <a:spcBef>
                <a:spcPts val="1000"/>
              </a:spcBef>
              <a:spcAft>
                <a:spcPts val="0"/>
              </a:spcAft>
              <a:buClr>
                <a:schemeClr val="dk1"/>
              </a:buClr>
              <a:buSzPts val="2800"/>
              <a:buFont typeface="Arial"/>
              <a:buNone/>
            </a:pPr>
            <a:endParaRPr/>
          </a:p>
          <a:p>
            <a:pPr marL="228600" lvl="0" indent="-228600" algn="ctr" rtl="0">
              <a:lnSpc>
                <a:spcPct val="90000"/>
              </a:lnSpc>
              <a:spcBef>
                <a:spcPts val="1000"/>
              </a:spcBef>
              <a:spcAft>
                <a:spcPts val="0"/>
              </a:spcAft>
              <a:buClr>
                <a:schemeClr val="dk1"/>
              </a:buClr>
              <a:buSzPts val="2800"/>
              <a:buFont typeface="Arial"/>
              <a:buNone/>
            </a:pPr>
            <a:endParaRPr/>
          </a:p>
        </p:txBody>
      </p:sp>
      <p:sp>
        <p:nvSpPr>
          <p:cNvPr id="825" name="Google Shape;825;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70</a:t>
            </a:fld>
            <a:endParaRPr/>
          </a:p>
        </p:txBody>
      </p:sp>
      <p:pic>
        <p:nvPicPr>
          <p:cNvPr id="826" name="Google Shape;826;p25"/>
          <p:cNvPicPr preferRelativeResize="0"/>
          <p:nvPr/>
        </p:nvPicPr>
        <p:blipFill rotWithShape="1">
          <a:blip r:embed="rId3">
            <a:alphaModFix/>
          </a:blip>
          <a:srcRect/>
          <a:stretch/>
        </p:blipFill>
        <p:spPr>
          <a:xfrm>
            <a:off x="1524000" y="1639889"/>
            <a:ext cx="9144000" cy="5254625"/>
          </a:xfrm>
          <a:prstGeom prst="rect">
            <a:avLst/>
          </a:prstGeom>
          <a:noFill/>
          <a:ln>
            <a:noFill/>
          </a:ln>
        </p:spPr>
      </p:pic>
      <p:sp>
        <p:nvSpPr>
          <p:cNvPr id="827" name="Google Shape;827;p25"/>
          <p:cNvSpPr txBox="1"/>
          <p:nvPr/>
        </p:nvSpPr>
        <p:spPr>
          <a:xfrm>
            <a:off x="1981200" y="2325688"/>
            <a:ext cx="6324600" cy="963612"/>
          </a:xfrm>
          <a:prstGeom prst="rect">
            <a:avLst/>
          </a:prstGeom>
          <a:solidFill>
            <a:srgbClr val="FFFF00">
              <a:alpha val="8235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Corbel"/>
                <a:ea typeface="Corbel"/>
                <a:cs typeface="Corbel"/>
                <a:sym typeface="Corbel"/>
              </a:rPr>
              <a:t>Using the Referrals by Student report as a Universal Screening Tool</a:t>
            </a:r>
            <a:endParaRPr sz="1800">
              <a:solidFill>
                <a:schemeClr val="dk1"/>
              </a:solidFill>
              <a:latin typeface="Calibri"/>
              <a:ea typeface="Calibri"/>
              <a:cs typeface="Calibri"/>
              <a:sym typeface="Calibri"/>
            </a:endParaRPr>
          </a:p>
        </p:txBody>
      </p:sp>
      <p:sp>
        <p:nvSpPr>
          <p:cNvPr id="828" name="Google Shape;828;p25"/>
          <p:cNvSpPr/>
          <p:nvPr/>
        </p:nvSpPr>
        <p:spPr>
          <a:xfrm>
            <a:off x="8839200" y="2159000"/>
            <a:ext cx="1676400" cy="1606550"/>
          </a:xfrm>
          <a:prstGeom prst="ellipse">
            <a:avLst/>
          </a:prstGeom>
          <a:noFill/>
          <a:ln w="3810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sp>
        <p:nvSpPr>
          <p:cNvPr id="829" name="Google Shape;829;p25"/>
          <p:cNvSpPr/>
          <p:nvPr/>
        </p:nvSpPr>
        <p:spPr>
          <a:xfrm>
            <a:off x="6383338" y="3824289"/>
            <a:ext cx="3048000" cy="1671637"/>
          </a:xfrm>
          <a:prstGeom prst="ellipse">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sp>
        <p:nvSpPr>
          <p:cNvPr id="830" name="Google Shape;830;p25"/>
          <p:cNvSpPr/>
          <p:nvPr/>
        </p:nvSpPr>
        <p:spPr>
          <a:xfrm>
            <a:off x="2152651" y="3976689"/>
            <a:ext cx="8162925" cy="1671637"/>
          </a:xfrm>
          <a:prstGeom prst="ellipse">
            <a:avLst/>
          </a:prstGeom>
          <a:noFill/>
          <a:ln w="38100" cap="flat" cmpd="sng">
            <a:solidFill>
              <a:srgbClr val="008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9"/>
                                        </p:tgtEl>
                                        <p:attrNameLst>
                                          <p:attrName>style.visibility</p:attrName>
                                        </p:attrNameLst>
                                      </p:cBhvr>
                                      <p:to>
                                        <p:strVal val="visible"/>
                                      </p:to>
                                    </p:set>
                                    <p:animEffect transition="in" filter="fade">
                                      <p:cBhvr>
                                        <p:cTn id="7" dur="500"/>
                                        <p:tgtEl>
                                          <p:spTgt spid="8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8"/>
                                        </p:tgtEl>
                                        <p:attrNameLst>
                                          <p:attrName>style.visibility</p:attrName>
                                        </p:attrNameLst>
                                      </p:cBhvr>
                                      <p:to>
                                        <p:strVal val="visible"/>
                                      </p:to>
                                    </p:set>
                                    <p:animEffect transition="in" filter="fade">
                                      <p:cBhvr>
                                        <p:cTn id="12" dur="500"/>
                                        <p:tgtEl>
                                          <p:spTgt spid="8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0"/>
                                        </p:tgtEl>
                                        <p:attrNameLst>
                                          <p:attrName>style.visibility</p:attrName>
                                        </p:attrNameLst>
                                      </p:cBhvr>
                                      <p:to>
                                        <p:strVal val="visible"/>
                                      </p:to>
                                    </p:set>
                                    <p:animEffect transition="in" filter="fade">
                                      <p:cBhvr>
                                        <p:cTn id="17" dur="500"/>
                                        <p:tgtEl>
                                          <p:spTgt spid="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26"/>
          <p:cNvSpPr txBox="1">
            <a:spLocks noGrp="1"/>
          </p:cNvSpPr>
          <p:nvPr>
            <p:ph type="title"/>
          </p:nvPr>
        </p:nvSpPr>
        <p:spPr>
          <a:xfrm>
            <a:off x="838200" y="365125"/>
            <a:ext cx="10515600" cy="1325563"/>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600"/>
              </a:buClr>
              <a:buSzPts val="4400"/>
              <a:buFont typeface="Calibri"/>
              <a:buNone/>
            </a:pPr>
            <a:r>
              <a:rPr lang="en-US" sz="4000"/>
              <a:t>Consider Universal Screening</a:t>
            </a:r>
            <a:endParaRPr sz="4000"/>
          </a:p>
        </p:txBody>
      </p:sp>
      <p:sp>
        <p:nvSpPr>
          <p:cNvPr id="836" name="Google Shape;836;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Early identification of students at risk of school failure due to social, emotional and/or behavior problems. </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Mechanism for targeting students who need additional supports after receiving evidenced-based universal behavior supports (PBIS).</a:t>
            </a:r>
            <a:endParaRPr/>
          </a:p>
          <a:p>
            <a:pPr marL="228600" lvl="0" indent="-50800" algn="l" rtl="0">
              <a:lnSpc>
                <a:spcPct val="90000"/>
              </a:lnSpc>
              <a:spcBef>
                <a:spcPts val="1000"/>
              </a:spcBef>
              <a:spcAft>
                <a:spcPts val="0"/>
              </a:spcAft>
              <a:buClr>
                <a:schemeClr val="dk1"/>
              </a:buClr>
              <a:buSzPts val="2800"/>
              <a:buNone/>
            </a:pPr>
            <a:endParaRPr/>
          </a:p>
        </p:txBody>
      </p:sp>
      <p:sp>
        <p:nvSpPr>
          <p:cNvPr id="837" name="Google Shape;83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27"/>
          <p:cNvSpPr txBox="1">
            <a:spLocks noGrp="1"/>
          </p:cNvSpPr>
          <p:nvPr>
            <p:ph type="title"/>
          </p:nvPr>
        </p:nvSpPr>
        <p:spPr>
          <a:xfrm>
            <a:off x="734450" y="182575"/>
            <a:ext cx="11046300" cy="1592400"/>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600"/>
              </a:buClr>
              <a:buSzPts val="4000"/>
              <a:buFont typeface="Calibri"/>
              <a:buNone/>
            </a:pPr>
            <a:r>
              <a:rPr lang="en-US" sz="4000"/>
              <a:t>Ways schools use Universal Screeners to inform practice….</a:t>
            </a:r>
            <a:endParaRPr sz="4000"/>
          </a:p>
        </p:txBody>
      </p:sp>
      <p:pic>
        <p:nvPicPr>
          <p:cNvPr id="843" name="Google Shape;843;p27"/>
          <p:cNvPicPr preferRelativeResize="0">
            <a:picLocks noGrp="1"/>
          </p:cNvPicPr>
          <p:nvPr>
            <p:ph type="body" idx="1"/>
          </p:nvPr>
        </p:nvPicPr>
        <p:blipFill rotWithShape="1">
          <a:blip r:embed="rId3">
            <a:alphaModFix/>
          </a:blip>
          <a:srcRect/>
          <a:stretch/>
        </p:blipFill>
        <p:spPr>
          <a:xfrm>
            <a:off x="1993425" y="1774975"/>
            <a:ext cx="4292700" cy="4889400"/>
          </a:xfrm>
          <a:prstGeom prst="rect">
            <a:avLst/>
          </a:prstGeom>
          <a:noFill/>
          <a:ln>
            <a:noFill/>
          </a:ln>
        </p:spPr>
      </p:pic>
      <p:sp>
        <p:nvSpPr>
          <p:cNvPr id="844" name="Google Shape;84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72</a:t>
            </a:fld>
            <a:endParaRPr/>
          </a:p>
        </p:txBody>
      </p:sp>
      <p:pic>
        <p:nvPicPr>
          <p:cNvPr id="845" name="Google Shape;845;p27"/>
          <p:cNvPicPr preferRelativeResize="0"/>
          <p:nvPr/>
        </p:nvPicPr>
        <p:blipFill rotWithShape="1">
          <a:blip r:embed="rId4">
            <a:alphaModFix/>
          </a:blip>
          <a:srcRect/>
          <a:stretch/>
        </p:blipFill>
        <p:spPr>
          <a:xfrm>
            <a:off x="6425250" y="3444900"/>
            <a:ext cx="4152900" cy="1066800"/>
          </a:xfrm>
          <a:prstGeom prst="rect">
            <a:avLst/>
          </a:prstGeom>
          <a:noFill/>
          <a:ln>
            <a:noFill/>
          </a:ln>
        </p:spPr>
      </p:pic>
      <p:sp>
        <p:nvSpPr>
          <p:cNvPr id="846" name="Google Shape;846;p27"/>
          <p:cNvSpPr txBox="1"/>
          <p:nvPr/>
        </p:nvSpPr>
        <p:spPr>
          <a:xfrm>
            <a:off x="7263475" y="1774975"/>
            <a:ext cx="26670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5400"/>
              <a:buFont typeface="Arial"/>
              <a:buNone/>
            </a:pPr>
            <a:r>
              <a:rPr lang="en-US" sz="5400" i="1">
                <a:solidFill>
                  <a:srgbClr val="FF0000"/>
                </a:solidFill>
                <a:latin typeface="Gill Sans"/>
                <a:ea typeface="Gill Sans"/>
                <a:cs typeface="Gill Sans"/>
                <a:sym typeface="Gill Sans"/>
              </a:rPr>
              <a:t>Why not?</a:t>
            </a:r>
            <a:endParaRPr sz="18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28"/>
          <p:cNvSpPr txBox="1">
            <a:spLocks noGrp="1"/>
          </p:cNvSpPr>
          <p:nvPr>
            <p:ph type="title"/>
          </p:nvPr>
        </p:nvSpPr>
        <p:spPr>
          <a:xfrm>
            <a:off x="896050" y="274650"/>
            <a:ext cx="10002300" cy="1143000"/>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600"/>
              </a:buClr>
              <a:buSzPts val="4000"/>
              <a:buFont typeface="Calibri"/>
              <a:buNone/>
            </a:pPr>
            <a:r>
              <a:rPr lang="en-US" sz="4000"/>
              <a:t>Why Universal Screening?</a:t>
            </a:r>
            <a:endParaRPr sz="4000"/>
          </a:p>
        </p:txBody>
      </p:sp>
      <p:sp>
        <p:nvSpPr>
          <p:cNvPr id="853" name="Google Shape;853;p28"/>
          <p:cNvSpPr txBox="1">
            <a:spLocks noGrp="1"/>
          </p:cNvSpPr>
          <p:nvPr>
            <p:ph type="body" idx="1"/>
          </p:nvPr>
        </p:nvSpPr>
        <p:spPr>
          <a:xfrm>
            <a:off x="1981200" y="1417639"/>
            <a:ext cx="8229600" cy="52784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To find students whose problems are not immediately obvious.</a:t>
            </a:r>
            <a:endParaRPr/>
          </a:p>
          <a:p>
            <a:pPr marL="228600" lvl="0" indent="-228600" algn="l" rtl="0">
              <a:lnSpc>
                <a:spcPct val="90000"/>
              </a:lnSpc>
              <a:spcBef>
                <a:spcPts val="2000"/>
              </a:spcBef>
              <a:spcAft>
                <a:spcPts val="0"/>
              </a:spcAft>
              <a:buClr>
                <a:schemeClr val="dk1"/>
              </a:buClr>
              <a:buSzPts val="2800"/>
              <a:buChar char="•"/>
            </a:pPr>
            <a:r>
              <a:rPr lang="en-US"/>
              <a:t>To identify problems with a high degree of accuracy. </a:t>
            </a:r>
            <a:endParaRPr/>
          </a:p>
          <a:p>
            <a:pPr marL="228600" lvl="0" indent="-228600" algn="l" rtl="0">
              <a:lnSpc>
                <a:spcPct val="90000"/>
              </a:lnSpc>
              <a:spcBef>
                <a:spcPts val="2000"/>
              </a:spcBef>
              <a:spcAft>
                <a:spcPts val="0"/>
              </a:spcAft>
              <a:buClr>
                <a:schemeClr val="dk1"/>
              </a:buClr>
              <a:buSzPts val="2800"/>
              <a:buChar char="•"/>
            </a:pPr>
            <a:r>
              <a:rPr lang="en-US"/>
              <a:t>Early identification leads to early intervention.</a:t>
            </a:r>
            <a:endParaRPr/>
          </a:p>
          <a:p>
            <a:pPr marL="228600" lvl="0" indent="-228600" algn="l" rtl="0">
              <a:lnSpc>
                <a:spcPct val="90000"/>
              </a:lnSpc>
              <a:spcBef>
                <a:spcPts val="2000"/>
              </a:spcBef>
              <a:spcAft>
                <a:spcPts val="0"/>
              </a:spcAft>
              <a:buClr>
                <a:schemeClr val="dk1"/>
              </a:buClr>
              <a:buSzPts val="2800"/>
              <a:buChar char="•"/>
            </a:pPr>
            <a:r>
              <a:rPr lang="en-US"/>
              <a:t>To select interventions based on results of rating scales on the screening tools.  This is </a:t>
            </a:r>
            <a:r>
              <a:rPr lang="en-US" b="1" i="1"/>
              <a:t>most </a:t>
            </a:r>
            <a:r>
              <a:rPr lang="en-US"/>
              <a:t>effective and efficient.</a:t>
            </a:r>
            <a:endParaRPr/>
          </a:p>
          <a:p>
            <a:pPr marL="228600" lvl="0" indent="-50800" algn="l" rtl="0">
              <a:lnSpc>
                <a:spcPct val="90000"/>
              </a:lnSpc>
              <a:spcBef>
                <a:spcPts val="2000"/>
              </a:spcBef>
              <a:spcAft>
                <a:spcPts val="0"/>
              </a:spcAft>
              <a:buClr>
                <a:schemeClr val="dk1"/>
              </a:buClr>
              <a:buSzPts val="2800"/>
              <a:buNone/>
            </a:pPr>
            <a:endParaRPr>
              <a:latin typeface="Gill Sans"/>
              <a:ea typeface="Gill Sans"/>
              <a:cs typeface="Gill Sans"/>
              <a:sym typeface="Gill Sans"/>
            </a:endParaRPr>
          </a:p>
          <a:p>
            <a:pPr marL="228600" lvl="0" indent="-50800" algn="l" rtl="0">
              <a:lnSpc>
                <a:spcPct val="90000"/>
              </a:lnSpc>
              <a:spcBef>
                <a:spcPts val="2000"/>
              </a:spcBef>
              <a:spcAft>
                <a:spcPts val="0"/>
              </a:spcAft>
              <a:buClr>
                <a:schemeClr val="dk1"/>
              </a:buClr>
              <a:buSzPts val="2800"/>
              <a:buNone/>
            </a:pPr>
            <a:endParaRPr>
              <a:latin typeface="Gill Sans"/>
              <a:ea typeface="Gill Sans"/>
              <a:cs typeface="Gill Sans"/>
              <a:sym typeface="Gill Sans"/>
            </a:endParaRPr>
          </a:p>
          <a:p>
            <a:pPr marL="228600" lvl="0" indent="-50800" algn="l" rtl="0">
              <a:lnSpc>
                <a:spcPct val="90000"/>
              </a:lnSpc>
              <a:spcBef>
                <a:spcPts val="2000"/>
              </a:spcBef>
              <a:spcAft>
                <a:spcPts val="0"/>
              </a:spcAft>
              <a:buClr>
                <a:schemeClr val="dk1"/>
              </a:buClr>
              <a:buSzPts val="2800"/>
              <a:buNone/>
            </a:pPr>
            <a:endParaRPr>
              <a:latin typeface="Gill Sans"/>
              <a:ea typeface="Gill Sans"/>
              <a:cs typeface="Gill Sans"/>
              <a:sym typeface="Gill Sans"/>
            </a:endParaRPr>
          </a:p>
        </p:txBody>
      </p:sp>
      <p:sp>
        <p:nvSpPr>
          <p:cNvPr id="854" name="Google Shape;85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Shape 859"/>
        <p:cNvGrpSpPr/>
        <p:nvPr/>
      </p:nvGrpSpPr>
      <p:grpSpPr>
        <a:xfrm>
          <a:off x="0" y="0"/>
          <a:ext cx="0" cy="0"/>
          <a:chOff x="0" y="0"/>
          <a:chExt cx="0" cy="0"/>
        </a:xfrm>
      </p:grpSpPr>
      <p:sp>
        <p:nvSpPr>
          <p:cNvPr id="860" name="Google Shape;86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600"/>
              </a:buClr>
              <a:buSzPts val="4000"/>
              <a:buFont typeface="Calibri"/>
              <a:buNone/>
            </a:pPr>
            <a:r>
              <a:rPr lang="en-US" sz="4000" b="1">
                <a:solidFill>
                  <a:srgbClr val="006600"/>
                </a:solidFill>
              </a:rPr>
              <a:t>Poor Outcomes for Unidentified and Untreated Youth</a:t>
            </a:r>
            <a:endParaRPr/>
          </a:p>
        </p:txBody>
      </p:sp>
      <p:sp>
        <p:nvSpPr>
          <p:cNvPr id="861" name="Google Shape;86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Arial"/>
              <a:buNone/>
            </a:pPr>
            <a:r>
              <a:rPr lang="en-US"/>
              <a:t>	</a:t>
            </a:r>
            <a:endParaRPr/>
          </a:p>
        </p:txBody>
      </p:sp>
      <p:sp>
        <p:nvSpPr>
          <p:cNvPr id="862" name="Google Shape;86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74</a:t>
            </a:fld>
            <a:endParaRPr/>
          </a:p>
        </p:txBody>
      </p:sp>
      <p:pic>
        <p:nvPicPr>
          <p:cNvPr id="863" name="Google Shape;863;p29"/>
          <p:cNvPicPr preferRelativeResize="0"/>
          <p:nvPr/>
        </p:nvPicPr>
        <p:blipFill rotWithShape="1">
          <a:blip r:embed="rId3">
            <a:alphaModFix/>
          </a:blip>
          <a:srcRect/>
          <a:stretch/>
        </p:blipFill>
        <p:spPr>
          <a:xfrm>
            <a:off x="1622425" y="1828800"/>
            <a:ext cx="9067800" cy="40513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868"/>
        <p:cNvGrpSpPr/>
        <p:nvPr/>
      </p:nvGrpSpPr>
      <p:grpSpPr>
        <a:xfrm>
          <a:off x="0" y="0"/>
          <a:ext cx="0" cy="0"/>
          <a:chOff x="0" y="0"/>
          <a:chExt cx="0" cy="0"/>
        </a:xfrm>
      </p:grpSpPr>
      <p:sp>
        <p:nvSpPr>
          <p:cNvPr id="869" name="Google Shape;869;p32"/>
          <p:cNvSpPr txBox="1">
            <a:spLocks noGrp="1"/>
          </p:cNvSpPr>
          <p:nvPr>
            <p:ph type="title"/>
          </p:nvPr>
        </p:nvSpPr>
        <p:spPr>
          <a:xfrm>
            <a:off x="2851150" y="893763"/>
            <a:ext cx="6254750" cy="132715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7B7B7B"/>
              </a:buClr>
              <a:buSzPct val="100000"/>
              <a:buFont typeface="Calibri"/>
              <a:buNone/>
            </a:pPr>
            <a:r>
              <a:rPr lang="en-US">
                <a:solidFill>
                  <a:srgbClr val="7B7B7B"/>
                </a:solidFill>
              </a:rPr>
              <a:t>Formal Screening Tools</a:t>
            </a:r>
            <a:endParaRPr/>
          </a:p>
        </p:txBody>
      </p:sp>
      <p:sp>
        <p:nvSpPr>
          <p:cNvPr id="870" name="Google Shape;87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323232"/>
              </a:buClr>
              <a:buSzPts val="1200"/>
              <a:buFont typeface="Arial"/>
              <a:buNone/>
            </a:pPr>
            <a:r>
              <a:rPr lang="en-US" sz="1200">
                <a:solidFill>
                  <a:srgbClr val="323232"/>
                </a:solidFill>
                <a:latin typeface="Calibri"/>
                <a:ea typeface="Calibri"/>
                <a:cs typeface="Calibri"/>
                <a:sym typeface="Calibri"/>
              </a:rPr>
              <a:t>Lane &amp; Oakes </a:t>
            </a:r>
            <a:endParaRPr/>
          </a:p>
        </p:txBody>
      </p:sp>
      <p:sp>
        <p:nvSpPr>
          <p:cNvPr id="871" name="Google Shape;87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75</a:t>
            </a:fld>
            <a:endParaRPr/>
          </a:p>
        </p:txBody>
      </p:sp>
      <p:pic>
        <p:nvPicPr>
          <p:cNvPr id="872" name="Google Shape;872;p32" descr="SDQ_Page_1.jpg"/>
          <p:cNvPicPr preferRelativeResize="0"/>
          <p:nvPr/>
        </p:nvPicPr>
        <p:blipFill rotWithShape="1">
          <a:blip r:embed="rId3">
            <a:alphaModFix/>
          </a:blip>
          <a:srcRect/>
          <a:stretch/>
        </p:blipFill>
        <p:spPr>
          <a:xfrm>
            <a:off x="1646239" y="1846264"/>
            <a:ext cx="2689225" cy="3449637"/>
          </a:xfrm>
          <a:prstGeom prst="rect">
            <a:avLst/>
          </a:prstGeom>
          <a:noFill/>
          <a:ln>
            <a:noFill/>
          </a:ln>
        </p:spPr>
      </p:pic>
      <p:pic>
        <p:nvPicPr>
          <p:cNvPr id="873" name="Google Shape;873;p32"/>
          <p:cNvPicPr preferRelativeResize="0"/>
          <p:nvPr/>
        </p:nvPicPr>
        <p:blipFill rotWithShape="1">
          <a:blip r:embed="rId4">
            <a:alphaModFix/>
          </a:blip>
          <a:srcRect/>
          <a:stretch/>
        </p:blipFill>
        <p:spPr>
          <a:xfrm>
            <a:off x="8340725" y="2217739"/>
            <a:ext cx="1752600" cy="1938337"/>
          </a:xfrm>
          <a:prstGeom prst="rect">
            <a:avLst/>
          </a:prstGeom>
          <a:noFill/>
          <a:ln>
            <a:noFill/>
          </a:ln>
        </p:spPr>
      </p:pic>
      <p:pic>
        <p:nvPicPr>
          <p:cNvPr id="874" name="Google Shape;874;p32" descr="http://www.pearsonassessments.com/hai/images/PA/Products/BASC-2/BASC2_TRS_PRS_SRP_04.jpg"/>
          <p:cNvPicPr preferRelativeResize="0"/>
          <p:nvPr/>
        </p:nvPicPr>
        <p:blipFill rotWithShape="1">
          <a:blip r:embed="rId5">
            <a:alphaModFix/>
          </a:blip>
          <a:srcRect/>
          <a:stretch/>
        </p:blipFill>
        <p:spPr>
          <a:xfrm rot="-909240">
            <a:off x="2489201" y="4516439"/>
            <a:ext cx="3533775" cy="1931987"/>
          </a:xfrm>
          <a:prstGeom prst="rect">
            <a:avLst/>
          </a:prstGeom>
          <a:noFill/>
          <a:ln>
            <a:noFill/>
          </a:ln>
        </p:spPr>
      </p:pic>
      <p:pic>
        <p:nvPicPr>
          <p:cNvPr id="875" name="Google Shape;875;p32"/>
          <p:cNvPicPr preferRelativeResize="0"/>
          <p:nvPr/>
        </p:nvPicPr>
        <p:blipFill rotWithShape="1">
          <a:blip r:embed="rId6">
            <a:alphaModFix/>
          </a:blip>
          <a:srcRect l="12305" t="29411" r="70106" b="36025"/>
          <a:stretch/>
        </p:blipFill>
        <p:spPr>
          <a:xfrm rot="704971">
            <a:off x="4346576" y="2628900"/>
            <a:ext cx="2557463" cy="2135188"/>
          </a:xfrm>
          <a:prstGeom prst="rect">
            <a:avLst/>
          </a:prstGeom>
          <a:noFill/>
          <a:ln>
            <a:noFill/>
          </a:ln>
        </p:spPr>
      </p:pic>
      <p:pic>
        <p:nvPicPr>
          <p:cNvPr id="876" name="Google Shape;876;p32"/>
          <p:cNvPicPr preferRelativeResize="0"/>
          <p:nvPr/>
        </p:nvPicPr>
        <p:blipFill rotWithShape="1">
          <a:blip r:embed="rId7">
            <a:alphaModFix/>
          </a:blip>
          <a:srcRect/>
          <a:stretch/>
        </p:blipFill>
        <p:spPr>
          <a:xfrm>
            <a:off x="6011863" y="3646489"/>
            <a:ext cx="3302000" cy="2166937"/>
          </a:xfrm>
          <a:prstGeom prst="rect">
            <a:avLst/>
          </a:prstGeom>
          <a:noFill/>
          <a:ln>
            <a:noFill/>
          </a:ln>
        </p:spPr>
      </p:pic>
      <p:pic>
        <p:nvPicPr>
          <p:cNvPr id="877" name="Google Shape;877;p32"/>
          <p:cNvPicPr preferRelativeResize="0"/>
          <p:nvPr/>
        </p:nvPicPr>
        <p:blipFill rotWithShape="1">
          <a:blip r:embed="rId8">
            <a:alphaModFix/>
          </a:blip>
          <a:srcRect/>
          <a:stretch/>
        </p:blipFill>
        <p:spPr>
          <a:xfrm>
            <a:off x="7543800" y="4830764"/>
            <a:ext cx="3009900" cy="1965325"/>
          </a:xfrm>
          <a:prstGeom prst="rect">
            <a:avLst/>
          </a:prstGeom>
          <a:noFill/>
          <a:ln>
            <a:noFill/>
          </a:ln>
        </p:spPr>
      </p:pic>
      <p:sp>
        <p:nvSpPr>
          <p:cNvPr id="878" name="Google Shape;878;p32"/>
          <p:cNvSpPr txBox="1"/>
          <p:nvPr/>
        </p:nvSpPr>
        <p:spPr>
          <a:xfrm>
            <a:off x="7273926" y="1"/>
            <a:ext cx="3394075" cy="646113"/>
          </a:xfrm>
          <a:prstGeom prst="rect">
            <a:avLst/>
          </a:prstGeom>
          <a:solidFill>
            <a:srgbClr val="7030A0"/>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FF"/>
              </a:buClr>
              <a:buSzPts val="1800"/>
              <a:buFont typeface="Arial"/>
              <a:buNone/>
            </a:pPr>
            <a:r>
              <a:rPr lang="en-US" sz="1800">
                <a:solidFill>
                  <a:srgbClr val="FFFFFF"/>
                </a:solidFill>
                <a:latin typeface="Calibri"/>
                <a:ea typeface="Calibri"/>
                <a:cs typeface="Calibri"/>
                <a:sym typeface="Calibri"/>
              </a:rPr>
              <a:t>See Lane, Menzies, Oakes, and Kalberg (2012) </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78"/>
                                        </p:tgtEl>
                                        <p:attrNameLst>
                                          <p:attrName>style.visibility</p:attrName>
                                        </p:attrNameLst>
                                      </p:cBhvr>
                                      <p:to>
                                        <p:strVal val="visible"/>
                                      </p:to>
                                    </p:set>
                                    <p:anim calcmode="lin" valueType="num">
                                      <p:cBhvr additive="base">
                                        <p:cTn id="7" dur="500"/>
                                        <p:tgtEl>
                                          <p:spTgt spid="87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33"/>
          <p:cNvSpPr txBox="1">
            <a:spLocks noGrp="1"/>
          </p:cNvSpPr>
          <p:nvPr>
            <p:ph type="title"/>
          </p:nvPr>
        </p:nvSpPr>
        <p:spPr>
          <a:xfrm>
            <a:off x="838200" y="365125"/>
            <a:ext cx="10515600" cy="1325563"/>
          </a:xfrm>
          <a:prstGeom prst="rect">
            <a:avLst/>
          </a:prstGeom>
          <a:solidFill>
            <a:srgbClr val="D9D2E9"/>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600"/>
              </a:buClr>
              <a:buSzPts val="4400"/>
              <a:buFont typeface="Calibri"/>
              <a:buNone/>
            </a:pPr>
            <a:r>
              <a:rPr lang="en-US" sz="4000"/>
              <a:t>More on Screening</a:t>
            </a:r>
            <a:endParaRPr sz="4000"/>
          </a:p>
        </p:txBody>
      </p:sp>
      <p:sp>
        <p:nvSpPr>
          <p:cNvPr id="885" name="Google Shape;885;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76</a:t>
            </a:fld>
            <a:endParaRPr/>
          </a:p>
        </p:txBody>
      </p:sp>
      <p:sp>
        <p:nvSpPr>
          <p:cNvPr id="886" name="Google Shape;886;p33"/>
          <p:cNvSpPr txBox="1"/>
          <p:nvPr/>
        </p:nvSpPr>
        <p:spPr>
          <a:xfrm>
            <a:off x="1870075" y="2328863"/>
            <a:ext cx="8229600" cy="1143000"/>
          </a:xfrm>
          <a:prstGeom prst="rect">
            <a:avLst/>
          </a:prstGeom>
          <a:solidFill>
            <a:srgbClr val="E0E0E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Arial"/>
              <a:buNone/>
            </a:pPr>
            <a:r>
              <a:rPr lang="en-US" sz="4400">
                <a:solidFill>
                  <a:schemeClr val="dk1"/>
                </a:solidFill>
                <a:latin typeface="Calibri"/>
                <a:ea typeface="Calibri"/>
                <a:cs typeface="Calibri"/>
                <a:sym typeface="Calibri"/>
              </a:rPr>
              <a:t>Want to learn more?</a:t>
            </a:r>
            <a:endParaRPr sz="1800">
              <a:solidFill>
                <a:schemeClr val="dk1"/>
              </a:solidFill>
              <a:latin typeface="Calibri"/>
              <a:ea typeface="Calibri"/>
              <a:cs typeface="Calibri"/>
              <a:sym typeface="Calibri"/>
            </a:endParaRPr>
          </a:p>
        </p:txBody>
      </p:sp>
      <p:sp>
        <p:nvSpPr>
          <p:cNvPr id="887" name="Google Shape;887;p33"/>
          <p:cNvSpPr/>
          <p:nvPr/>
        </p:nvSpPr>
        <p:spPr>
          <a:xfrm>
            <a:off x="1870075" y="3646489"/>
            <a:ext cx="8229600" cy="5238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800"/>
              <a:buFont typeface="Arial"/>
              <a:buNone/>
            </a:pPr>
            <a:r>
              <a:rPr lang="en-US" sz="28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http://www.ci3t.org/screening</a:t>
            </a:r>
            <a:r>
              <a:rPr lang="en-US" sz="2400">
                <a:solidFill>
                  <a:schemeClr val="dk1"/>
                </a:solidFill>
                <a:latin typeface="Arial"/>
                <a:ea typeface="Arial"/>
                <a:cs typeface="Arial"/>
                <a:sym typeface="Arial"/>
              </a:rPr>
              <a:t> </a:t>
            </a:r>
            <a:endParaRPr sz="1800">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59"/>
          <p:cNvSpPr txBox="1">
            <a:spLocks noGrp="1"/>
          </p:cNvSpPr>
          <p:nvPr>
            <p:ph type="title"/>
          </p:nvPr>
        </p:nvSpPr>
        <p:spPr>
          <a:xfrm>
            <a:off x="415600" y="434467"/>
            <a:ext cx="11360800" cy="943200"/>
          </a:xfrm>
          <a:prstGeom prst="rect">
            <a:avLst/>
          </a:prstGeom>
          <a:solidFill>
            <a:srgbClr val="D9D2E9"/>
          </a:solid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385623"/>
              </a:buClr>
              <a:buSzPts val="2800"/>
              <a:buFont typeface="Calibri"/>
              <a:buNone/>
            </a:pPr>
            <a:r>
              <a:rPr lang="en-US" sz="4000"/>
              <a:t>What could your team focus on for improvement?</a:t>
            </a:r>
            <a:endParaRPr sz="4000"/>
          </a:p>
        </p:txBody>
      </p:sp>
      <p:sp>
        <p:nvSpPr>
          <p:cNvPr id="893" name="Google Shape;893;p59"/>
          <p:cNvSpPr txBox="1">
            <a:spLocks noGrp="1"/>
          </p:cNvSpPr>
          <p:nvPr>
            <p:ph type="body" idx="1"/>
          </p:nvPr>
        </p:nvSpPr>
        <p:spPr>
          <a:xfrm>
            <a:off x="415600" y="1487667"/>
            <a:ext cx="5758000" cy="5186800"/>
          </a:xfrm>
          <a:prstGeom prst="rect">
            <a:avLst/>
          </a:prstGeom>
          <a:noFill/>
          <a:ln>
            <a:noFill/>
          </a:ln>
        </p:spPr>
        <p:txBody>
          <a:bodyPr spcFirstLastPara="1" wrap="square" lIns="121900" tIns="121900" rIns="121900" bIns="121900" anchor="t" anchorCtr="0">
            <a:noAutofit/>
          </a:bodyPr>
          <a:lstStyle/>
          <a:p>
            <a:pPr marL="609585" lvl="0" indent="-397921" algn="l" rtl="0">
              <a:lnSpc>
                <a:spcPct val="100000"/>
              </a:lnSpc>
              <a:spcBef>
                <a:spcPts val="800"/>
              </a:spcBef>
              <a:spcAft>
                <a:spcPts val="0"/>
              </a:spcAft>
              <a:buClr>
                <a:srgbClr val="434343"/>
              </a:buClr>
              <a:buSzPts val="1100"/>
              <a:buFont typeface="Open Sans"/>
              <a:buChar char="●"/>
            </a:pPr>
            <a:r>
              <a:rPr lang="en-US" sz="2533">
                <a:latin typeface="Calibri"/>
                <a:ea typeface="Calibri"/>
                <a:cs typeface="Calibri"/>
                <a:sym typeface="Calibri"/>
              </a:rPr>
              <a:t>Address function of behavior</a:t>
            </a:r>
            <a:endParaRPr sz="2533">
              <a:latin typeface="Calibri"/>
              <a:ea typeface="Calibri"/>
              <a:cs typeface="Calibri"/>
              <a:sym typeface="Calibri"/>
            </a:endParaRPr>
          </a:p>
          <a:p>
            <a:pPr marL="609585" lvl="0" indent="-397921" algn="l" rtl="0">
              <a:lnSpc>
                <a:spcPct val="100000"/>
              </a:lnSpc>
              <a:spcBef>
                <a:spcPts val="0"/>
              </a:spcBef>
              <a:spcAft>
                <a:spcPts val="0"/>
              </a:spcAft>
              <a:buClr>
                <a:srgbClr val="434343"/>
              </a:buClr>
              <a:buSzPts val="1100"/>
              <a:buFont typeface="Open Sans"/>
              <a:buChar char="●"/>
            </a:pPr>
            <a:r>
              <a:rPr lang="en-US" sz="2533">
                <a:latin typeface="Calibri"/>
                <a:ea typeface="Calibri"/>
                <a:cs typeface="Calibri"/>
                <a:sym typeface="Calibri"/>
              </a:rPr>
              <a:t>Continuously available</a:t>
            </a:r>
            <a:endParaRPr sz="2533">
              <a:latin typeface="Calibri"/>
              <a:ea typeface="Calibri"/>
              <a:cs typeface="Calibri"/>
              <a:sym typeface="Calibri"/>
            </a:endParaRPr>
          </a:p>
          <a:p>
            <a:pPr marL="609585" lvl="0" indent="-397921" algn="l" rtl="0">
              <a:lnSpc>
                <a:spcPct val="100000"/>
              </a:lnSpc>
              <a:spcBef>
                <a:spcPts val="0"/>
              </a:spcBef>
              <a:spcAft>
                <a:spcPts val="0"/>
              </a:spcAft>
              <a:buClr>
                <a:srgbClr val="434343"/>
              </a:buClr>
              <a:buSzPts val="1100"/>
              <a:buFont typeface="Open Sans"/>
              <a:buChar char="●"/>
            </a:pPr>
            <a:r>
              <a:rPr lang="en-US" sz="2533">
                <a:latin typeface="Calibri"/>
                <a:ea typeface="Calibri"/>
                <a:cs typeface="Calibri"/>
                <a:sym typeface="Calibri"/>
              </a:rPr>
              <a:t>Quickly and easily accessed</a:t>
            </a:r>
            <a:endParaRPr sz="2533">
              <a:latin typeface="Calibri"/>
              <a:ea typeface="Calibri"/>
              <a:cs typeface="Calibri"/>
              <a:sym typeface="Calibri"/>
            </a:endParaRPr>
          </a:p>
          <a:p>
            <a:pPr marL="609585" lvl="0" indent="-397921" algn="l" rtl="0">
              <a:lnSpc>
                <a:spcPct val="100000"/>
              </a:lnSpc>
              <a:spcBef>
                <a:spcPts val="0"/>
              </a:spcBef>
              <a:spcAft>
                <a:spcPts val="0"/>
              </a:spcAft>
              <a:buClr>
                <a:srgbClr val="434343"/>
              </a:buClr>
              <a:buSzPts val="1100"/>
              <a:buFont typeface="Open Sans"/>
              <a:buChar char="●"/>
            </a:pPr>
            <a:r>
              <a:rPr lang="en-US" sz="2533">
                <a:latin typeface="Calibri"/>
                <a:ea typeface="Calibri"/>
                <a:cs typeface="Calibri"/>
                <a:sym typeface="Calibri"/>
              </a:rPr>
              <a:t>Consistent with school-wide expectations</a:t>
            </a:r>
            <a:endParaRPr sz="2533">
              <a:latin typeface="Calibri"/>
              <a:ea typeface="Calibri"/>
              <a:cs typeface="Calibri"/>
              <a:sym typeface="Calibri"/>
            </a:endParaRPr>
          </a:p>
          <a:p>
            <a:pPr marL="609585" lvl="0" indent="-397921" algn="l" rtl="0">
              <a:lnSpc>
                <a:spcPct val="100000"/>
              </a:lnSpc>
              <a:spcBef>
                <a:spcPts val="0"/>
              </a:spcBef>
              <a:spcAft>
                <a:spcPts val="0"/>
              </a:spcAft>
              <a:buClr>
                <a:srgbClr val="434343"/>
              </a:buClr>
              <a:buSzPts val="1100"/>
              <a:buFont typeface="Open Sans"/>
              <a:buChar char="●"/>
            </a:pPr>
            <a:r>
              <a:rPr lang="en-US" sz="2533">
                <a:latin typeface="Calibri"/>
                <a:ea typeface="Calibri"/>
                <a:cs typeface="Calibri"/>
                <a:sym typeface="Calibri"/>
              </a:rPr>
              <a:t>Require minimal extra effort by teachers</a:t>
            </a:r>
            <a:endParaRPr sz="2533">
              <a:latin typeface="Calibri"/>
              <a:ea typeface="Calibri"/>
              <a:cs typeface="Calibri"/>
              <a:sym typeface="Calibri"/>
            </a:endParaRPr>
          </a:p>
          <a:p>
            <a:pPr marL="609585" lvl="0" indent="-397921" algn="l" rtl="0">
              <a:lnSpc>
                <a:spcPct val="100000"/>
              </a:lnSpc>
              <a:spcBef>
                <a:spcPts val="0"/>
              </a:spcBef>
              <a:spcAft>
                <a:spcPts val="0"/>
              </a:spcAft>
              <a:buClr>
                <a:srgbClr val="434343"/>
              </a:buClr>
              <a:buSzPts val="1100"/>
              <a:buFont typeface="Open Sans"/>
              <a:buChar char="●"/>
            </a:pPr>
            <a:r>
              <a:rPr lang="en-US" sz="2533">
                <a:latin typeface="Calibri"/>
                <a:ea typeface="Calibri"/>
                <a:cs typeface="Calibri"/>
                <a:sym typeface="Calibri"/>
              </a:rPr>
              <a:t>Identify goals</a:t>
            </a:r>
            <a:endParaRPr sz="2533">
              <a:latin typeface="Calibri"/>
              <a:ea typeface="Calibri"/>
              <a:cs typeface="Calibri"/>
              <a:sym typeface="Calibri"/>
            </a:endParaRPr>
          </a:p>
          <a:p>
            <a:pPr marL="609585" lvl="0" indent="-397921" algn="l" rtl="0">
              <a:lnSpc>
                <a:spcPct val="100000"/>
              </a:lnSpc>
              <a:spcBef>
                <a:spcPts val="0"/>
              </a:spcBef>
              <a:spcAft>
                <a:spcPts val="0"/>
              </a:spcAft>
              <a:buClr>
                <a:srgbClr val="434343"/>
              </a:buClr>
              <a:buSzPts val="1100"/>
              <a:buFont typeface="Open Sans"/>
              <a:buChar char="●"/>
            </a:pPr>
            <a:r>
              <a:rPr lang="en-US" sz="2533">
                <a:latin typeface="Calibri"/>
                <a:ea typeface="Calibri"/>
                <a:cs typeface="Calibri"/>
                <a:sym typeface="Calibri"/>
              </a:rPr>
              <a:t>Monitor progress </a:t>
            </a:r>
            <a:endParaRPr sz="2533">
              <a:latin typeface="Calibri"/>
              <a:ea typeface="Calibri"/>
              <a:cs typeface="Calibri"/>
              <a:sym typeface="Calibri"/>
            </a:endParaRPr>
          </a:p>
          <a:p>
            <a:pPr marL="609585" lvl="0" indent="-397921" algn="l" rtl="0">
              <a:lnSpc>
                <a:spcPct val="100000"/>
              </a:lnSpc>
              <a:spcBef>
                <a:spcPts val="0"/>
              </a:spcBef>
              <a:spcAft>
                <a:spcPts val="0"/>
              </a:spcAft>
              <a:buClr>
                <a:srgbClr val="434343"/>
              </a:buClr>
              <a:buSzPts val="1100"/>
              <a:buFont typeface="Open Sans"/>
              <a:buChar char="●"/>
            </a:pPr>
            <a:r>
              <a:rPr lang="en-US" sz="2533">
                <a:latin typeface="Calibri"/>
                <a:ea typeface="Calibri"/>
                <a:cs typeface="Calibri"/>
                <a:sym typeface="Calibri"/>
              </a:rPr>
              <a:t>Includes student voice</a:t>
            </a:r>
            <a:endParaRPr sz="2533">
              <a:latin typeface="Calibri"/>
              <a:ea typeface="Calibri"/>
              <a:cs typeface="Calibri"/>
              <a:sym typeface="Calibri"/>
            </a:endParaRPr>
          </a:p>
          <a:p>
            <a:pPr marL="609585" lvl="0" indent="-397921" algn="l" rtl="0">
              <a:lnSpc>
                <a:spcPct val="100000"/>
              </a:lnSpc>
              <a:spcBef>
                <a:spcPts val="0"/>
              </a:spcBef>
              <a:spcAft>
                <a:spcPts val="0"/>
              </a:spcAft>
              <a:buClr>
                <a:srgbClr val="434343"/>
              </a:buClr>
              <a:buSzPts val="1100"/>
              <a:buFont typeface="Open Sans"/>
              <a:buChar char="●"/>
            </a:pPr>
            <a:r>
              <a:rPr lang="en-US" sz="2533">
                <a:latin typeface="Calibri"/>
                <a:ea typeface="Calibri"/>
                <a:cs typeface="Calibri"/>
                <a:sym typeface="Calibri"/>
              </a:rPr>
              <a:t>Use school resources creatively</a:t>
            </a:r>
            <a:endParaRPr sz="2533">
              <a:latin typeface="Calibri"/>
              <a:ea typeface="Calibri"/>
              <a:cs typeface="Calibri"/>
              <a:sym typeface="Calibri"/>
            </a:endParaRPr>
          </a:p>
          <a:p>
            <a:pPr marL="609585" lvl="0" indent="-397921" algn="l" rtl="0">
              <a:lnSpc>
                <a:spcPct val="100000"/>
              </a:lnSpc>
              <a:spcBef>
                <a:spcPts val="0"/>
              </a:spcBef>
              <a:spcAft>
                <a:spcPts val="0"/>
              </a:spcAft>
              <a:buClr>
                <a:srgbClr val="434343"/>
              </a:buClr>
              <a:buSzPts val="1100"/>
              <a:buFont typeface="Open Sans"/>
              <a:buChar char="●"/>
            </a:pPr>
            <a:r>
              <a:rPr lang="en-US" sz="2533">
                <a:latin typeface="Calibri"/>
                <a:ea typeface="Calibri"/>
                <a:cs typeface="Calibri"/>
                <a:sym typeface="Calibri"/>
              </a:rPr>
              <a:t>Implemented with fidelity</a:t>
            </a:r>
            <a:endParaRPr sz="1733">
              <a:latin typeface="Calibri"/>
              <a:ea typeface="Calibri"/>
              <a:cs typeface="Calibri"/>
              <a:sym typeface="Calibri"/>
            </a:endParaRPr>
          </a:p>
        </p:txBody>
      </p:sp>
      <p:sp>
        <p:nvSpPr>
          <p:cNvPr id="894" name="Google Shape;894;p5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888888"/>
              </a:buClr>
              <a:buSzPts val="1200"/>
              <a:buFont typeface="Calibri"/>
              <a:buNone/>
            </a:pPr>
            <a:fld id="{00000000-1234-1234-1234-123412341234}" type="slidenum">
              <a:rPr lang="en-US"/>
              <a:t>77</a:t>
            </a:fld>
            <a:endParaRPr/>
          </a:p>
        </p:txBody>
      </p:sp>
      <p:pic>
        <p:nvPicPr>
          <p:cNvPr id="895" name="Google Shape;895;p59"/>
          <p:cNvPicPr preferRelativeResize="0"/>
          <p:nvPr/>
        </p:nvPicPr>
        <p:blipFill>
          <a:blip r:embed="rId3">
            <a:alphaModFix/>
          </a:blip>
          <a:stretch>
            <a:fillRect/>
          </a:stretch>
        </p:blipFill>
        <p:spPr>
          <a:xfrm>
            <a:off x="5567925" y="1557352"/>
            <a:ext cx="6208475" cy="43715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ge0c8ba4318_1_1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78</a:t>
            </a:fld>
            <a:endParaRPr/>
          </a:p>
        </p:txBody>
      </p:sp>
      <p:pic>
        <p:nvPicPr>
          <p:cNvPr id="902" name="Google Shape;902;ge0c8ba4318_1_10"/>
          <p:cNvPicPr preferRelativeResize="0"/>
          <p:nvPr/>
        </p:nvPicPr>
        <p:blipFill>
          <a:blip r:embed="rId3">
            <a:alphaModFix/>
          </a:blip>
          <a:stretch>
            <a:fillRect/>
          </a:stretch>
        </p:blipFill>
        <p:spPr>
          <a:xfrm>
            <a:off x="152400" y="152400"/>
            <a:ext cx="11201398" cy="636329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ge0c8ba4318_1_1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79</a:t>
            </a:fld>
            <a:endParaRPr/>
          </a:p>
        </p:txBody>
      </p:sp>
      <p:pic>
        <p:nvPicPr>
          <p:cNvPr id="909" name="Google Shape;909;ge0c8ba4318_1_19"/>
          <p:cNvPicPr preferRelativeResize="0"/>
          <p:nvPr/>
        </p:nvPicPr>
        <p:blipFill>
          <a:blip r:embed="rId3">
            <a:alphaModFix/>
          </a:blip>
          <a:stretch>
            <a:fillRect/>
          </a:stretch>
        </p:blipFill>
        <p:spPr>
          <a:xfrm>
            <a:off x="2939600" y="1362625"/>
            <a:ext cx="6143275" cy="4254775"/>
          </a:xfrm>
          <a:prstGeom prst="rect">
            <a:avLst/>
          </a:prstGeom>
          <a:noFill/>
          <a:ln>
            <a:noFill/>
          </a:ln>
        </p:spPr>
      </p:pic>
      <p:sp>
        <p:nvSpPr>
          <p:cNvPr id="910" name="Google Shape;910;ge0c8ba4318_1_19"/>
          <p:cNvSpPr txBox="1"/>
          <p:nvPr/>
        </p:nvSpPr>
        <p:spPr>
          <a:xfrm>
            <a:off x="1711450" y="354525"/>
            <a:ext cx="8752800" cy="800400"/>
          </a:xfrm>
          <a:prstGeom prst="rect">
            <a:avLst/>
          </a:prstGeom>
          <a:solidFill>
            <a:srgbClr val="D9D2E9"/>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000">
                <a:latin typeface="Calibri"/>
                <a:ea typeface="Calibri"/>
                <a:cs typeface="Calibri"/>
                <a:sym typeface="Calibri"/>
              </a:rPr>
              <a:t>Thank you!</a:t>
            </a:r>
            <a:endParaRPr sz="40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5"/>
          <p:cNvSpPr/>
          <p:nvPr/>
        </p:nvSpPr>
        <p:spPr>
          <a:xfrm>
            <a:off x="1981200" y="6022975"/>
            <a:ext cx="1905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8" name="Google Shape;228;p35"/>
          <p:cNvSpPr/>
          <p:nvPr/>
        </p:nvSpPr>
        <p:spPr>
          <a:xfrm>
            <a:off x="4440238" y="5751513"/>
            <a:ext cx="28956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9" name="Google Shape;229;p35"/>
          <p:cNvSpPr/>
          <p:nvPr/>
        </p:nvSpPr>
        <p:spPr>
          <a:xfrm>
            <a:off x="3886201" y="1114400"/>
            <a:ext cx="4370400" cy="4303800"/>
          </a:xfrm>
          <a:prstGeom prst="ellipse">
            <a:avLst/>
          </a:prstGeom>
          <a:solidFill>
            <a:srgbClr val="FFFF00"/>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0" name="Google Shape;230;p35"/>
          <p:cNvSpPr/>
          <p:nvPr/>
        </p:nvSpPr>
        <p:spPr>
          <a:xfrm>
            <a:off x="4146550" y="1822450"/>
            <a:ext cx="2256000" cy="2172900"/>
          </a:xfrm>
          <a:prstGeom prst="ellipse">
            <a:avLst/>
          </a:prstGeom>
          <a:solidFill>
            <a:srgbClr val="00B050">
              <a:alpha val="49411"/>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Systems</a:t>
            </a:r>
            <a:endParaRPr sz="1800">
              <a:solidFill>
                <a:schemeClr val="dk1"/>
              </a:solidFill>
              <a:latin typeface="Calibri"/>
              <a:ea typeface="Calibri"/>
              <a:cs typeface="Calibri"/>
              <a:sym typeface="Calibri"/>
            </a:endParaRPr>
          </a:p>
        </p:txBody>
      </p:sp>
      <p:sp>
        <p:nvSpPr>
          <p:cNvPr id="231" name="Google Shape;231;p35"/>
          <p:cNvSpPr/>
          <p:nvPr/>
        </p:nvSpPr>
        <p:spPr>
          <a:xfrm>
            <a:off x="1981203" y="910325"/>
            <a:ext cx="2356200" cy="9423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chemeClr val="dk1"/>
              </a:buClr>
              <a:buSzPts val="2400"/>
              <a:buFont typeface="Arial"/>
              <a:buNone/>
            </a:pPr>
            <a:r>
              <a:rPr lang="en-US" sz="2400" b="0" i="0" u="none" strike="noStrike" cap="none">
                <a:solidFill>
                  <a:schemeClr val="dk1"/>
                </a:solidFill>
                <a:latin typeface="Times New Roman"/>
                <a:ea typeface="Times New Roman"/>
                <a:cs typeface="Times New Roman"/>
                <a:sym typeface="Times New Roman"/>
              </a:rPr>
              <a:t>Supporting</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Arial"/>
              <a:buNone/>
            </a:pPr>
            <a:r>
              <a:rPr lang="en-US" sz="2400" b="0" i="0" u="none" strike="noStrike" cap="none">
                <a:solidFill>
                  <a:schemeClr val="dk1"/>
                </a:solidFill>
                <a:latin typeface="Times New Roman"/>
                <a:ea typeface="Times New Roman"/>
                <a:cs typeface="Times New Roman"/>
                <a:sym typeface="Times New Roman"/>
              </a:rPr>
              <a:t>Staff Behavior</a:t>
            </a:r>
            <a:endParaRPr sz="1800">
              <a:solidFill>
                <a:schemeClr val="dk1"/>
              </a:solidFill>
              <a:latin typeface="Calibri"/>
              <a:ea typeface="Calibri"/>
              <a:cs typeface="Calibri"/>
              <a:sym typeface="Calibri"/>
            </a:endParaRPr>
          </a:p>
        </p:txBody>
      </p:sp>
      <p:sp>
        <p:nvSpPr>
          <p:cNvPr id="232" name="Google Shape;232;p35"/>
          <p:cNvSpPr/>
          <p:nvPr/>
        </p:nvSpPr>
        <p:spPr>
          <a:xfrm>
            <a:off x="2676388" y="1719550"/>
            <a:ext cx="731838" cy="782638"/>
          </a:xfrm>
          <a:custGeom>
            <a:avLst/>
            <a:gdLst/>
            <a:ahLst/>
            <a:cxnLst/>
            <a:rect l="l" t="t" r="r" b="b"/>
            <a:pathLst>
              <a:path w="461" h="493" extrusionOk="0">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nvGrpSpPr>
          <p:cNvPr id="233" name="Google Shape;233;p35"/>
          <p:cNvGrpSpPr/>
          <p:nvPr/>
        </p:nvGrpSpPr>
        <p:grpSpPr>
          <a:xfrm>
            <a:off x="3614738" y="3124200"/>
            <a:ext cx="3960900" cy="3109825"/>
            <a:chOff x="2281238" y="3048000"/>
            <a:chExt cx="3960900" cy="3109825"/>
          </a:xfrm>
        </p:grpSpPr>
        <p:sp>
          <p:nvSpPr>
            <p:cNvPr id="234" name="Google Shape;234;p35"/>
            <p:cNvSpPr/>
            <p:nvPr/>
          </p:nvSpPr>
          <p:spPr>
            <a:xfrm>
              <a:off x="3886200" y="3048000"/>
              <a:ext cx="2256000" cy="2172900"/>
            </a:xfrm>
            <a:prstGeom prst="ellipse">
              <a:avLst/>
            </a:prstGeom>
            <a:solidFill>
              <a:schemeClr val="lt2"/>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400" b="1" u="none">
                  <a:solidFill>
                    <a:schemeClr val="dk1"/>
                  </a:solidFill>
                  <a:latin typeface="Arial"/>
                  <a:ea typeface="Arial"/>
                  <a:cs typeface="Arial"/>
                  <a:sym typeface="Arial"/>
                </a:rPr>
                <a:t>Practices</a:t>
              </a:r>
              <a:endParaRPr sz="1800">
                <a:solidFill>
                  <a:schemeClr val="dk1"/>
                </a:solidFill>
                <a:latin typeface="Calibri"/>
                <a:ea typeface="Calibri"/>
                <a:cs typeface="Calibri"/>
                <a:sym typeface="Calibri"/>
              </a:endParaRPr>
            </a:p>
          </p:txBody>
        </p:sp>
        <p:sp>
          <p:nvSpPr>
            <p:cNvPr id="235" name="Google Shape;235;p35"/>
            <p:cNvSpPr/>
            <p:nvPr/>
          </p:nvSpPr>
          <p:spPr>
            <a:xfrm>
              <a:off x="2281238" y="5649925"/>
              <a:ext cx="3960900" cy="5079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chemeClr val="dk1"/>
                </a:buClr>
                <a:buSzPts val="2400"/>
                <a:buFont typeface="Arial"/>
                <a:buNone/>
              </a:pPr>
              <a:r>
                <a:rPr lang="en-US" sz="2400" b="0" u="none">
                  <a:solidFill>
                    <a:schemeClr val="dk1"/>
                  </a:solidFill>
                  <a:latin typeface="Times New Roman"/>
                  <a:ea typeface="Times New Roman"/>
                  <a:cs typeface="Times New Roman"/>
                  <a:sym typeface="Times New Roman"/>
                </a:rPr>
                <a:t>Supporting Student Behavior</a:t>
              </a:r>
              <a:endParaRPr sz="1800">
                <a:solidFill>
                  <a:schemeClr val="dk1"/>
                </a:solidFill>
                <a:latin typeface="Calibri"/>
                <a:ea typeface="Calibri"/>
                <a:cs typeface="Calibri"/>
                <a:sym typeface="Calibri"/>
              </a:endParaRPr>
            </a:p>
          </p:txBody>
        </p:sp>
        <p:sp>
          <p:nvSpPr>
            <p:cNvPr id="236" name="Google Shape;236;p35"/>
            <p:cNvSpPr/>
            <p:nvPr/>
          </p:nvSpPr>
          <p:spPr>
            <a:xfrm>
              <a:off x="2813038" y="4930050"/>
              <a:ext cx="684213" cy="831850"/>
            </a:xfrm>
            <a:custGeom>
              <a:avLst/>
              <a:gdLst/>
              <a:ahLst/>
              <a:cxnLst/>
              <a:rect l="l" t="t" r="r" b="b"/>
              <a:pathLst>
                <a:path w="431" h="524" extrusionOk="0">
                  <a:moveTo>
                    <a:pt x="430" y="144"/>
                  </a:moveTo>
                  <a:lnTo>
                    <a:pt x="243" y="0"/>
                  </a:lnTo>
                  <a:lnTo>
                    <a:pt x="246" y="72"/>
                  </a:lnTo>
                  <a:lnTo>
                    <a:pt x="195" y="77"/>
                  </a:lnTo>
                  <a:lnTo>
                    <a:pt x="149" y="93"/>
                  </a:lnTo>
                  <a:lnTo>
                    <a:pt x="107" y="113"/>
                  </a:lnTo>
                  <a:lnTo>
                    <a:pt x="70" y="139"/>
                  </a:lnTo>
                  <a:lnTo>
                    <a:pt x="40" y="175"/>
                  </a:lnTo>
                  <a:lnTo>
                    <a:pt x="17" y="211"/>
                  </a:lnTo>
                  <a:lnTo>
                    <a:pt x="3" y="251"/>
                  </a:lnTo>
                  <a:lnTo>
                    <a:pt x="0" y="298"/>
                  </a:lnTo>
                  <a:lnTo>
                    <a:pt x="3" y="523"/>
                  </a:lnTo>
                  <a:lnTo>
                    <a:pt x="127" y="518"/>
                  </a:lnTo>
                  <a:lnTo>
                    <a:pt x="124" y="293"/>
                  </a:lnTo>
                  <a:lnTo>
                    <a:pt x="127" y="277"/>
                  </a:lnTo>
                  <a:lnTo>
                    <a:pt x="133" y="262"/>
                  </a:lnTo>
                  <a:lnTo>
                    <a:pt x="144" y="251"/>
                  </a:lnTo>
                  <a:lnTo>
                    <a:pt x="161" y="241"/>
                  </a:lnTo>
                  <a:lnTo>
                    <a:pt x="178" y="231"/>
                  </a:lnTo>
                  <a:lnTo>
                    <a:pt x="198" y="226"/>
                  </a:lnTo>
                  <a:lnTo>
                    <a:pt x="246" y="216"/>
                  </a:lnTo>
                  <a:lnTo>
                    <a:pt x="249" y="293"/>
                  </a:lnTo>
                  <a:lnTo>
                    <a:pt x="430" y="144"/>
                  </a:lnTo>
                </a:path>
              </a:pathLst>
            </a:custGeom>
            <a:solidFill>
              <a:srgbClr val="FFFF00"/>
            </a:solidFill>
            <a:ln w="1270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237" name="Google Shape;237;p35"/>
          <p:cNvSpPr/>
          <p:nvPr/>
        </p:nvSpPr>
        <p:spPr>
          <a:xfrm>
            <a:off x="5067750" y="1234800"/>
            <a:ext cx="2056500" cy="4113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chemeClr val="dk1"/>
              </a:buClr>
              <a:buSzPts val="2400"/>
              <a:buFont typeface="Arial"/>
              <a:buNone/>
            </a:pPr>
            <a:r>
              <a:rPr lang="en-US" sz="2400" b="0" u="none">
                <a:solidFill>
                  <a:schemeClr val="dk1"/>
                </a:solidFill>
                <a:latin typeface="Times New Roman"/>
                <a:ea typeface="Times New Roman"/>
                <a:cs typeface="Times New Roman"/>
                <a:sym typeface="Times New Roman"/>
              </a:rPr>
              <a:t>OUTCOMES</a:t>
            </a:r>
            <a:endParaRPr sz="1800">
              <a:solidFill>
                <a:schemeClr val="dk1"/>
              </a:solidFill>
              <a:latin typeface="Calibri"/>
              <a:ea typeface="Calibri"/>
              <a:cs typeface="Calibri"/>
              <a:sym typeface="Calibri"/>
            </a:endParaRPr>
          </a:p>
        </p:txBody>
      </p:sp>
      <p:grpSp>
        <p:nvGrpSpPr>
          <p:cNvPr id="238" name="Google Shape;238;p35"/>
          <p:cNvGrpSpPr/>
          <p:nvPr/>
        </p:nvGrpSpPr>
        <p:grpSpPr>
          <a:xfrm>
            <a:off x="5976950" y="1114400"/>
            <a:ext cx="4184650" cy="2787675"/>
            <a:chOff x="4719649" y="1184249"/>
            <a:chExt cx="4184650" cy="2787675"/>
          </a:xfrm>
        </p:grpSpPr>
        <p:sp>
          <p:nvSpPr>
            <p:cNvPr id="239" name="Google Shape;239;p35"/>
            <p:cNvSpPr/>
            <p:nvPr/>
          </p:nvSpPr>
          <p:spPr>
            <a:xfrm>
              <a:off x="4719649" y="1799024"/>
              <a:ext cx="2102100" cy="2172900"/>
            </a:xfrm>
            <a:prstGeom prst="ellipse">
              <a:avLst/>
            </a:prstGeom>
            <a:solidFill>
              <a:srgbClr val="FF0000">
                <a:alpha val="70196"/>
              </a:srgbClr>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Arial"/>
                <a:buNone/>
              </a:pPr>
              <a:r>
                <a:rPr lang="en-US" sz="2400" b="1" u="none">
                  <a:solidFill>
                    <a:schemeClr val="dk1"/>
                  </a:solidFill>
                  <a:latin typeface="Arial"/>
                  <a:ea typeface="Arial"/>
                  <a:cs typeface="Arial"/>
                  <a:sym typeface="Arial"/>
                </a:rPr>
                <a:t>     Data</a:t>
              </a:r>
              <a:endParaRPr sz="1800">
                <a:solidFill>
                  <a:schemeClr val="dk1"/>
                </a:solidFill>
                <a:latin typeface="Calibri"/>
                <a:ea typeface="Calibri"/>
                <a:cs typeface="Calibri"/>
                <a:sym typeface="Calibri"/>
              </a:endParaRPr>
            </a:p>
          </p:txBody>
        </p:sp>
        <p:sp>
          <p:nvSpPr>
            <p:cNvPr id="240" name="Google Shape;240;p35"/>
            <p:cNvSpPr/>
            <p:nvPr/>
          </p:nvSpPr>
          <p:spPr>
            <a:xfrm>
              <a:off x="6999299" y="1184249"/>
              <a:ext cx="1905000" cy="13455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Clr>
                  <a:schemeClr val="dk1"/>
                </a:buClr>
                <a:buSzPts val="2400"/>
                <a:buFont typeface="Arial"/>
                <a:buNone/>
              </a:pPr>
              <a:r>
                <a:rPr lang="en-US" sz="2400" b="0" u="none">
                  <a:solidFill>
                    <a:schemeClr val="dk1"/>
                  </a:solidFill>
                  <a:latin typeface="Times New Roman"/>
                  <a:ea typeface="Times New Roman"/>
                  <a:cs typeface="Times New Roman"/>
                  <a:sym typeface="Times New Roman"/>
                </a:rPr>
                <a:t>Supporting</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Arial"/>
                <a:buNone/>
              </a:pPr>
              <a:r>
                <a:rPr lang="en-US" sz="2400" b="0" u="none">
                  <a:solidFill>
                    <a:schemeClr val="dk1"/>
                  </a:solidFill>
                  <a:latin typeface="Times New Roman"/>
                  <a:ea typeface="Times New Roman"/>
                  <a:cs typeface="Times New Roman"/>
                  <a:sym typeface="Times New Roman"/>
                </a:rPr>
                <a:t>Decision Making</a:t>
              </a:r>
              <a:endParaRPr sz="1800">
                <a:solidFill>
                  <a:schemeClr val="dk1"/>
                </a:solidFill>
                <a:latin typeface="Calibri"/>
                <a:ea typeface="Calibri"/>
                <a:cs typeface="Calibri"/>
                <a:sym typeface="Calibri"/>
              </a:endParaRPr>
            </a:p>
          </p:txBody>
        </p:sp>
        <p:sp>
          <p:nvSpPr>
            <p:cNvPr id="241" name="Google Shape;241;p35"/>
            <p:cNvSpPr/>
            <p:nvPr/>
          </p:nvSpPr>
          <p:spPr>
            <a:xfrm flipH="1">
              <a:off x="7179163" y="2529675"/>
              <a:ext cx="731838" cy="782638"/>
            </a:xfrm>
            <a:custGeom>
              <a:avLst/>
              <a:gdLst/>
              <a:ahLst/>
              <a:cxnLst/>
              <a:rect l="l" t="t" r="r" b="b"/>
              <a:pathLst>
                <a:path w="461" h="493" extrusionOk="0">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242" name="Google Shape;242;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8"/>
          <p:cNvSpPr txBox="1">
            <a:spLocks noGrp="1"/>
          </p:cNvSpPr>
          <p:nvPr>
            <p:ph type="body" idx="1"/>
          </p:nvPr>
        </p:nvSpPr>
        <p:spPr>
          <a:xfrm>
            <a:off x="657546" y="1825625"/>
            <a:ext cx="4525954" cy="430346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Educational gaps</a:t>
            </a:r>
            <a:endParaRPr/>
          </a:p>
          <a:p>
            <a:pPr marL="228600" lvl="0" indent="-228600" algn="l" rtl="0">
              <a:lnSpc>
                <a:spcPct val="90000"/>
              </a:lnSpc>
              <a:spcBef>
                <a:spcPts val="1000"/>
              </a:spcBef>
              <a:spcAft>
                <a:spcPts val="0"/>
              </a:spcAft>
              <a:buClr>
                <a:schemeClr val="dk1"/>
              </a:buClr>
              <a:buSzPts val="2400"/>
              <a:buChar char="•"/>
            </a:pPr>
            <a:r>
              <a:rPr lang="en-US" sz="2400"/>
              <a:t>Increased inequities</a:t>
            </a:r>
            <a:endParaRPr/>
          </a:p>
          <a:p>
            <a:pPr marL="228600" lvl="0" indent="-228600" algn="l" rtl="0">
              <a:lnSpc>
                <a:spcPct val="90000"/>
              </a:lnSpc>
              <a:spcBef>
                <a:spcPts val="1000"/>
              </a:spcBef>
              <a:spcAft>
                <a:spcPts val="0"/>
              </a:spcAft>
              <a:buClr>
                <a:schemeClr val="dk1"/>
              </a:buClr>
              <a:buSzPts val="2400"/>
              <a:buChar char="•"/>
            </a:pPr>
            <a:r>
              <a:rPr lang="en-US" sz="2400"/>
              <a:t>Decreased focus</a:t>
            </a:r>
            <a:endParaRPr/>
          </a:p>
          <a:p>
            <a:pPr marL="228600" lvl="0" indent="-228600" algn="l" rtl="0">
              <a:lnSpc>
                <a:spcPct val="90000"/>
              </a:lnSpc>
              <a:spcBef>
                <a:spcPts val="1000"/>
              </a:spcBef>
              <a:spcAft>
                <a:spcPts val="0"/>
              </a:spcAft>
              <a:buClr>
                <a:schemeClr val="dk1"/>
              </a:buClr>
              <a:buSzPts val="2400"/>
              <a:buChar char="•"/>
            </a:pPr>
            <a:r>
              <a:rPr lang="en-US" sz="2400"/>
              <a:t>Lack of consistency</a:t>
            </a:r>
            <a:endParaRPr/>
          </a:p>
          <a:p>
            <a:pPr marL="228600" lvl="0" indent="-228600" algn="l" rtl="0">
              <a:lnSpc>
                <a:spcPct val="90000"/>
              </a:lnSpc>
              <a:spcBef>
                <a:spcPts val="1000"/>
              </a:spcBef>
              <a:spcAft>
                <a:spcPts val="0"/>
              </a:spcAft>
              <a:buClr>
                <a:schemeClr val="dk1"/>
              </a:buClr>
              <a:buSzPts val="2400"/>
              <a:buChar char="•"/>
            </a:pPr>
            <a:r>
              <a:rPr lang="en-US" sz="2400"/>
              <a:t>Decreased sustainability</a:t>
            </a:r>
            <a:endParaRPr/>
          </a:p>
          <a:p>
            <a:pPr marL="228600" lvl="0" indent="-228600" algn="l" rtl="0">
              <a:lnSpc>
                <a:spcPct val="90000"/>
              </a:lnSpc>
              <a:spcBef>
                <a:spcPts val="1000"/>
              </a:spcBef>
              <a:spcAft>
                <a:spcPts val="0"/>
              </a:spcAft>
              <a:buClr>
                <a:schemeClr val="dk1"/>
              </a:buClr>
              <a:buSzPts val="2400"/>
              <a:buChar char="•"/>
            </a:pPr>
            <a:r>
              <a:rPr lang="en-US" sz="2400"/>
              <a:t>Fatigue</a:t>
            </a:r>
            <a:endParaRPr/>
          </a:p>
          <a:p>
            <a:pPr marL="228600" lvl="0" indent="-228600" algn="l" rtl="0">
              <a:lnSpc>
                <a:spcPct val="90000"/>
              </a:lnSpc>
              <a:spcBef>
                <a:spcPts val="1000"/>
              </a:spcBef>
              <a:spcAft>
                <a:spcPts val="0"/>
              </a:spcAft>
              <a:buClr>
                <a:schemeClr val="dk1"/>
              </a:buClr>
              <a:buSzPts val="2400"/>
              <a:buChar char="•"/>
            </a:pPr>
            <a:r>
              <a:rPr lang="en-US" sz="2400"/>
              <a:t>Lack of confidence</a:t>
            </a:r>
            <a:endParaRPr/>
          </a:p>
          <a:p>
            <a:pPr marL="0" lvl="0" indent="0" algn="l" rtl="0">
              <a:lnSpc>
                <a:spcPct val="90000"/>
              </a:lnSpc>
              <a:spcBef>
                <a:spcPts val="1000"/>
              </a:spcBef>
              <a:spcAft>
                <a:spcPts val="0"/>
              </a:spcAft>
              <a:buClr>
                <a:schemeClr val="dk1"/>
              </a:buClr>
              <a:buSzPts val="2400"/>
              <a:buNone/>
            </a:pPr>
            <a:endParaRPr sz="2400"/>
          </a:p>
        </p:txBody>
      </p:sp>
      <p:pic>
        <p:nvPicPr>
          <p:cNvPr id="249" name="Google Shape;249;p8" descr="How you can help your kids overcome frustration » MercatorNet"/>
          <p:cNvPicPr preferRelativeResize="0"/>
          <p:nvPr/>
        </p:nvPicPr>
        <p:blipFill rotWithShape="1">
          <a:blip r:embed="rId3">
            <a:alphaModFix/>
          </a:blip>
          <a:srcRect r="2510" b="-2"/>
          <a:stretch/>
        </p:blipFill>
        <p:spPr>
          <a:xfrm>
            <a:off x="5183500" y="1904282"/>
            <a:ext cx="6170299" cy="4224808"/>
          </a:xfrm>
          <a:prstGeom prst="rect">
            <a:avLst/>
          </a:prstGeom>
          <a:noFill/>
          <a:ln>
            <a:noFill/>
          </a:ln>
        </p:spPr>
      </p:pic>
      <p:sp>
        <p:nvSpPr>
          <p:cNvPr id="250" name="Google Shape;250;p8"/>
          <p:cNvSpPr txBox="1"/>
          <p:nvPr/>
        </p:nvSpPr>
        <p:spPr>
          <a:xfrm>
            <a:off x="9399012" y="6293507"/>
            <a:ext cx="1750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2F5496"/>
                </a:solidFill>
                <a:highlight>
                  <a:srgbClr val="FFFF00"/>
                </a:highlight>
                <a:latin typeface="Calibri"/>
                <a:ea typeface="Calibri"/>
                <a:cs typeface="Calibri"/>
                <a:sym typeface="Calibri"/>
              </a:rPr>
              <a:t>Chat Box</a:t>
            </a:r>
            <a:endParaRPr/>
          </a:p>
        </p:txBody>
      </p:sp>
      <p:sp>
        <p:nvSpPr>
          <p:cNvPr id="251" name="Google Shape;251;p8"/>
          <p:cNvSpPr txBox="1"/>
          <p:nvPr/>
        </p:nvSpPr>
        <p:spPr>
          <a:xfrm>
            <a:off x="940100" y="5934425"/>
            <a:ext cx="7910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hlink"/>
                </a:solidFill>
                <a:latin typeface="Calibri"/>
                <a:ea typeface="Calibri"/>
                <a:cs typeface="Calibri"/>
                <a:sym typeface="Calibri"/>
                <a:hlinkClick r:id="rId4"/>
              </a:rPr>
              <a:t>AOE Recovery Framework and Overview</a:t>
            </a:r>
            <a:endParaRPr sz="1800">
              <a:latin typeface="Calibri"/>
              <a:ea typeface="Calibri"/>
              <a:cs typeface="Calibri"/>
              <a:sym typeface="Calibri"/>
            </a:endParaRPr>
          </a:p>
        </p:txBody>
      </p:sp>
      <p:sp>
        <p:nvSpPr>
          <p:cNvPr id="252" name="Google Shape;252;p8"/>
          <p:cNvSpPr txBox="1">
            <a:spLocks noGrp="1"/>
          </p:cNvSpPr>
          <p:nvPr>
            <p:ph type="title"/>
          </p:nvPr>
        </p:nvSpPr>
        <p:spPr>
          <a:xfrm>
            <a:off x="609600" y="298800"/>
            <a:ext cx="10972800" cy="1456500"/>
          </a:xfrm>
          <a:prstGeom prst="rect">
            <a:avLst/>
          </a:prstGeom>
          <a:solidFill>
            <a:srgbClr val="D9D2E9"/>
          </a:solidFill>
          <a:ln>
            <a:noFill/>
          </a:ln>
        </p:spPr>
        <p:txBody>
          <a:bodyPr spcFirstLastPara="1" wrap="square" lIns="121900" tIns="60925" rIns="121900" bIns="60925" anchor="ctr" anchorCtr="0">
            <a:noAutofit/>
          </a:bodyPr>
          <a:lstStyle/>
          <a:p>
            <a:pPr marL="0" lvl="0" indent="0" algn="l" rtl="0">
              <a:spcBef>
                <a:spcPts val="0"/>
              </a:spcBef>
              <a:spcAft>
                <a:spcPts val="0"/>
              </a:spcAft>
              <a:buClr>
                <a:schemeClr val="dk1"/>
              </a:buClr>
              <a:buSzPts val="4000"/>
              <a:buFont typeface="Calibri"/>
              <a:buNone/>
            </a:pPr>
            <a:r>
              <a:rPr lang="en-US" sz="3600"/>
              <a:t>Our Current Context: </a:t>
            </a:r>
            <a:endParaRPr sz="3600"/>
          </a:p>
          <a:p>
            <a:pPr marL="0" lvl="0" indent="0" algn="l" rtl="0">
              <a:spcBef>
                <a:spcPts val="0"/>
              </a:spcBef>
              <a:spcAft>
                <a:spcPts val="0"/>
              </a:spcAft>
              <a:buClr>
                <a:schemeClr val="dk1"/>
              </a:buClr>
              <a:buSzPts val="4000"/>
              <a:buFont typeface="Calibri"/>
              <a:buNone/>
            </a:pPr>
            <a:r>
              <a:rPr lang="en-US" sz="3600"/>
              <a:t>Recovery Year – Post Pandemic</a:t>
            </a:r>
            <a:endParaRPr sz="3600"/>
          </a:p>
          <a:p>
            <a:pPr marL="0" lvl="0" indent="0" algn="l" rtl="0">
              <a:lnSpc>
                <a:spcPct val="100000"/>
              </a:lnSpc>
              <a:spcBef>
                <a:spcPts val="0"/>
              </a:spcBef>
              <a:spcAft>
                <a:spcPts val="0"/>
              </a:spcAft>
              <a:buSzPts val="1900"/>
              <a:buNone/>
            </a:pPr>
            <a:endParaRPr sz="36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5646</Words>
  <Application>Microsoft Macintosh PowerPoint</Application>
  <PresentationFormat>Widescreen</PresentationFormat>
  <Paragraphs>897</Paragraphs>
  <Slides>79</Slides>
  <Notes>79</Notes>
  <HiddenSlides>2</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79</vt:i4>
      </vt:variant>
    </vt:vector>
  </HeadingPairs>
  <TitlesOfParts>
    <vt:vector size="93" baseType="lpstr">
      <vt:lpstr>Cambria</vt:lpstr>
      <vt:lpstr>Comic Sans MS</vt:lpstr>
      <vt:lpstr>Times New Roman</vt:lpstr>
      <vt:lpstr>Noto Sans Symbols</vt:lpstr>
      <vt:lpstr>Times</vt:lpstr>
      <vt:lpstr>Calibri</vt:lpstr>
      <vt:lpstr>Gill Sans</vt:lpstr>
      <vt:lpstr>Corbel</vt:lpstr>
      <vt:lpstr>Arial</vt:lpstr>
      <vt:lpstr>Helvetica Neue</vt:lpstr>
      <vt:lpstr>Didact Gothic</vt:lpstr>
      <vt:lpstr>Open Sans</vt:lpstr>
      <vt:lpstr>Office Theme</vt:lpstr>
      <vt:lpstr>Simple Light</vt:lpstr>
      <vt:lpstr>PowerPoint Presentation</vt:lpstr>
      <vt:lpstr>Zoom 101</vt:lpstr>
      <vt:lpstr>Day 1 Coming Together</vt:lpstr>
      <vt:lpstr>Learning Objective </vt:lpstr>
      <vt:lpstr>Day 1 Agenda</vt:lpstr>
      <vt:lpstr>Why are we here:  Common School Scenarios </vt:lpstr>
      <vt:lpstr>Activity 1</vt:lpstr>
      <vt:lpstr>PowerPoint Presentation</vt:lpstr>
      <vt:lpstr>Our Current Context:  Recovery Year – Post Pandemic </vt:lpstr>
      <vt:lpstr>PowerPoint Presentation</vt:lpstr>
      <vt:lpstr>“The fundamental purpose of PBIS is to make schools more effective and equitable learning environments.”  Rob Horner, OSEP Technical Assistance Center for PBIS </vt:lpstr>
      <vt:lpstr>Systems that Support Staff Behavior</vt:lpstr>
      <vt:lpstr>Who Benefits from MTSS that support Social and Behavioral Learning? Everyone!</vt:lpstr>
      <vt:lpstr>Foundational Elements of Equity in PBIS</vt:lpstr>
      <vt:lpstr>PowerPoint Presentation</vt:lpstr>
      <vt:lpstr> The Power of Universal Supports </vt:lpstr>
      <vt:lpstr>Implementation Science</vt:lpstr>
      <vt:lpstr>Continuum: Mindset Shift </vt:lpstr>
      <vt:lpstr>Readiness for Targeted PBIS</vt:lpstr>
      <vt:lpstr> Label Supports, Not Students </vt:lpstr>
      <vt:lpstr>PowerPoint Presentation</vt:lpstr>
      <vt:lpstr>Necessary Conversations</vt:lpstr>
      <vt:lpstr>Targeted Team Considerations</vt:lpstr>
      <vt:lpstr>PowerPoint Presentation</vt:lpstr>
      <vt:lpstr> Questions to Consider </vt:lpstr>
      <vt:lpstr>Activity: Ensuring Equity at the Targeted Level</vt:lpstr>
      <vt:lpstr>Practices that Support Student Behavior</vt:lpstr>
      <vt:lpstr>  Targeted Interventions  </vt:lpstr>
      <vt:lpstr> What are Targeted Interventions?  </vt:lpstr>
      <vt:lpstr>  Targeted Interventions  </vt:lpstr>
      <vt:lpstr>Which Students Might Need Targeted Level Supports?  </vt:lpstr>
      <vt:lpstr>  Activity:  How do you identify students in need?</vt:lpstr>
      <vt:lpstr>Tracking Indicators of Risk Using Existing Data</vt:lpstr>
      <vt:lpstr>Tracking Positive Behavior Expectations</vt:lpstr>
      <vt:lpstr>Targeted Inventory</vt:lpstr>
      <vt:lpstr>PowerPoint Presentation</vt:lpstr>
      <vt:lpstr>  Targeted Interventions  </vt:lpstr>
      <vt:lpstr> Critical Features of Targeted Interventions </vt:lpstr>
      <vt:lpstr>PowerPoint Presentation</vt:lpstr>
      <vt:lpstr>Choosing Interventions Based on Function</vt:lpstr>
      <vt:lpstr>PowerPoint Presentation</vt:lpstr>
      <vt:lpstr>  Process for Requesting Assistance  </vt:lpstr>
      <vt:lpstr>Activity</vt:lpstr>
      <vt:lpstr>Another perspective</vt:lpstr>
      <vt:lpstr>PowerPoint Presentation</vt:lpstr>
      <vt:lpstr>PowerPoint Presentation</vt:lpstr>
      <vt:lpstr>Criteria for Success</vt:lpstr>
      <vt:lpstr>Targeted Interventions are Voluntary</vt:lpstr>
      <vt:lpstr>Securing Student Buy-in</vt:lpstr>
      <vt:lpstr>Remember...</vt:lpstr>
      <vt:lpstr>Quick Poll</vt:lpstr>
      <vt:lpstr>PowerPoint Presentation</vt:lpstr>
      <vt:lpstr>Key Features of CICO</vt:lpstr>
      <vt:lpstr>CICO is All About Relationships and Connection!</vt:lpstr>
      <vt:lpstr>PowerPoint Presentation</vt:lpstr>
      <vt:lpstr>DPR for Social/Academic Goals</vt:lpstr>
      <vt:lpstr>Other CICO Adaptations</vt:lpstr>
      <vt:lpstr>Activity</vt:lpstr>
      <vt:lpstr>PowerPoint Presentation</vt:lpstr>
      <vt:lpstr>Individual Student Data Monitoring</vt:lpstr>
      <vt:lpstr>PowerPoint Presentation</vt:lpstr>
      <vt:lpstr>Exiting Students from Interventions</vt:lpstr>
      <vt:lpstr>Intervention Success</vt:lpstr>
      <vt:lpstr>Activity</vt:lpstr>
      <vt:lpstr>Expanding Targeted Supports</vt:lpstr>
      <vt:lpstr>Additional Interventions</vt:lpstr>
      <vt:lpstr>Data for Decision Making</vt:lpstr>
      <vt:lpstr>PowerPoint Presentation</vt:lpstr>
      <vt:lpstr>Types of Data to Consider</vt:lpstr>
      <vt:lpstr>Using Behavior Observation Data (formerly ODR’s)</vt:lpstr>
      <vt:lpstr>Consider Universal Screening</vt:lpstr>
      <vt:lpstr>Ways schools use Universal Screeners to inform practice….</vt:lpstr>
      <vt:lpstr>Why Universal Screening?</vt:lpstr>
      <vt:lpstr>Poor Outcomes for Unidentified and Untreated Youth</vt:lpstr>
      <vt:lpstr>Formal Screening Tools</vt:lpstr>
      <vt:lpstr>More on Screening</vt:lpstr>
      <vt:lpstr>What could your team focus on for improvement?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Anne-Marie Dubie</cp:lastModifiedBy>
  <cp:revision>1</cp:revision>
  <dcterms:modified xsi:type="dcterms:W3CDTF">2021-06-17T15:48:42Z</dcterms:modified>
</cp:coreProperties>
</file>