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2"/>
  </p:notesMasterIdLst>
  <p:sldIdLst>
    <p:sldId id="266" r:id="rId5"/>
    <p:sldId id="268" r:id="rId6"/>
    <p:sldId id="270" r:id="rId7"/>
    <p:sldId id="271" r:id="rId8"/>
    <p:sldId id="309" r:id="rId9"/>
    <p:sldId id="310" r:id="rId10"/>
    <p:sldId id="311" r:id="rId11"/>
    <p:sldId id="275" r:id="rId12"/>
    <p:sldId id="269" r:id="rId13"/>
    <p:sldId id="273" r:id="rId14"/>
    <p:sldId id="272" r:id="rId15"/>
    <p:sldId id="274" r:id="rId16"/>
    <p:sldId id="666" r:id="rId17"/>
    <p:sldId id="669" r:id="rId18"/>
    <p:sldId id="670" r:id="rId19"/>
    <p:sldId id="674" r:id="rId20"/>
    <p:sldId id="672" r:id="rId21"/>
    <p:sldId id="679" r:id="rId22"/>
    <p:sldId id="680" r:id="rId23"/>
    <p:sldId id="583" r:id="rId24"/>
    <p:sldId id="646" r:id="rId25"/>
    <p:sldId id="681" r:id="rId26"/>
    <p:sldId id="682" r:id="rId27"/>
    <p:sldId id="683" r:id="rId28"/>
    <p:sldId id="622" r:id="rId29"/>
    <p:sldId id="276" r:id="rId30"/>
    <p:sldId id="277" r:id="rId31"/>
    <p:sldId id="649" r:id="rId32"/>
    <p:sldId id="743" r:id="rId33"/>
    <p:sldId id="657" r:id="rId34"/>
    <p:sldId id="741" r:id="rId35"/>
    <p:sldId id="655" r:id="rId36"/>
    <p:sldId id="744" r:id="rId37"/>
    <p:sldId id="651" r:id="rId38"/>
    <p:sldId id="745" r:id="rId39"/>
    <p:sldId id="650" r:id="rId40"/>
    <p:sldId id="324" r:id="rId41"/>
    <p:sldId id="325" r:id="rId42"/>
    <p:sldId id="659" r:id="rId43"/>
    <p:sldId id="609" r:id="rId44"/>
    <p:sldId id="600" r:id="rId45"/>
    <p:sldId id="303" r:id="rId46"/>
    <p:sldId id="708" r:id="rId47"/>
    <p:sldId id="709" r:id="rId48"/>
    <p:sldId id="710" r:id="rId49"/>
    <p:sldId id="711" r:id="rId50"/>
    <p:sldId id="713" r:id="rId51"/>
    <p:sldId id="712" r:id="rId52"/>
    <p:sldId id="278" r:id="rId53"/>
    <p:sldId id="279" r:id="rId54"/>
    <p:sldId id="280" r:id="rId55"/>
    <p:sldId id="281" r:id="rId56"/>
    <p:sldId id="282" r:id="rId57"/>
    <p:sldId id="753" r:id="rId58"/>
    <p:sldId id="737" r:id="rId59"/>
    <p:sldId id="676" r:id="rId60"/>
    <p:sldId id="677" r:id="rId61"/>
    <p:sldId id="678" r:id="rId62"/>
    <p:sldId id="613" r:id="rId63"/>
    <p:sldId id="732" r:id="rId64"/>
    <p:sldId id="734" r:id="rId65"/>
    <p:sldId id="736" r:id="rId66"/>
    <p:sldId id="700" r:id="rId67"/>
    <p:sldId id="746" r:id="rId68"/>
    <p:sldId id="701" r:id="rId69"/>
    <p:sldId id="725" r:id="rId70"/>
    <p:sldId id="749" r:id="rId71"/>
    <p:sldId id="750" r:id="rId72"/>
    <p:sldId id="761" r:id="rId73"/>
    <p:sldId id="718" r:id="rId74"/>
    <p:sldId id="314" r:id="rId75"/>
    <p:sldId id="343" r:id="rId76"/>
    <p:sldId id="752" r:id="rId77"/>
    <p:sldId id="685" r:id="rId78"/>
    <p:sldId id="686" r:id="rId79"/>
    <p:sldId id="739" r:id="rId80"/>
    <p:sldId id="717" r:id="rId81"/>
    <p:sldId id="726" r:id="rId82"/>
    <p:sldId id="727" r:id="rId83"/>
    <p:sldId id="728" r:id="rId84"/>
    <p:sldId id="729" r:id="rId85"/>
    <p:sldId id="730" r:id="rId86"/>
    <p:sldId id="731" r:id="rId87"/>
    <p:sldId id="754" r:id="rId88"/>
    <p:sldId id="691" r:id="rId89"/>
    <p:sldId id="755" r:id="rId90"/>
    <p:sldId id="756" r:id="rId91"/>
    <p:sldId id="757" r:id="rId92"/>
    <p:sldId id="758" r:id="rId93"/>
    <p:sldId id="759" r:id="rId94"/>
    <p:sldId id="304" r:id="rId95"/>
    <p:sldId id="287" r:id="rId96"/>
    <p:sldId id="288" r:id="rId97"/>
    <p:sldId id="289" r:id="rId98"/>
    <p:sldId id="290" r:id="rId99"/>
    <p:sldId id="291" r:id="rId100"/>
    <p:sldId id="292" r:id="rId101"/>
    <p:sldId id="327" r:id="rId102"/>
    <p:sldId id="748" r:id="rId103"/>
    <p:sldId id="344" r:id="rId104"/>
    <p:sldId id="293" r:id="rId105"/>
    <p:sldId id="294" r:id="rId106"/>
    <p:sldId id="684" r:id="rId107"/>
    <p:sldId id="305" r:id="rId108"/>
    <p:sldId id="714" r:id="rId109"/>
    <p:sldId id="715" r:id="rId110"/>
    <p:sldId id="716" r:id="rId111"/>
    <p:sldId id="295" r:id="rId112"/>
    <p:sldId id="296" r:id="rId113"/>
    <p:sldId id="297" r:id="rId114"/>
    <p:sldId id="306" r:id="rId115"/>
    <p:sldId id="307" r:id="rId116"/>
    <p:sldId id="298" r:id="rId117"/>
    <p:sldId id="299" r:id="rId118"/>
    <p:sldId id="300" r:id="rId119"/>
    <p:sldId id="301" r:id="rId120"/>
    <p:sldId id="308" r:id="rId121"/>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 1" id="{2F9C4441-646F-4C6A-A474-8D58ADF67642}">
          <p14:sldIdLst>
            <p14:sldId id="266"/>
            <p14:sldId id="268"/>
            <p14:sldId id="270"/>
            <p14:sldId id="271"/>
            <p14:sldId id="309"/>
            <p14:sldId id="310"/>
            <p14:sldId id="311"/>
            <p14:sldId id="275"/>
            <p14:sldId id="269"/>
            <p14:sldId id="273"/>
            <p14:sldId id="272"/>
          </p14:sldIdLst>
        </p14:section>
        <p14:section name="CNA Overview" id="{543F74F5-7BE8-4878-825D-96F0A8C581AF}">
          <p14:sldIdLst>
            <p14:sldId id="274"/>
            <p14:sldId id="666"/>
            <p14:sldId id="669"/>
            <p14:sldId id="670"/>
            <p14:sldId id="674"/>
            <p14:sldId id="672"/>
            <p14:sldId id="679"/>
            <p14:sldId id="680"/>
            <p14:sldId id="583"/>
            <p14:sldId id="646"/>
            <p14:sldId id="681"/>
            <p14:sldId id="682"/>
            <p14:sldId id="683"/>
            <p14:sldId id="622"/>
          </p14:sldIdLst>
        </p14:section>
        <p14:section name="Break" id="{0EE2BF4F-3CA1-48DD-B3F2-E5C96078B64A}">
          <p14:sldIdLst>
            <p14:sldId id="276"/>
          </p14:sldIdLst>
        </p14:section>
        <p14:section name="Overview PDSA" id="{E188D4D5-012A-4ED3-BECB-76E482DA7775}">
          <p14:sldIdLst>
            <p14:sldId id="277"/>
            <p14:sldId id="649"/>
            <p14:sldId id="743"/>
            <p14:sldId id="657"/>
            <p14:sldId id="741"/>
            <p14:sldId id="655"/>
            <p14:sldId id="744"/>
            <p14:sldId id="651"/>
            <p14:sldId id="745"/>
            <p14:sldId id="650"/>
            <p14:sldId id="324"/>
            <p14:sldId id="325"/>
            <p14:sldId id="659"/>
            <p14:sldId id="609"/>
            <p14:sldId id="600"/>
            <p14:sldId id="303"/>
            <p14:sldId id="708"/>
            <p14:sldId id="709"/>
            <p14:sldId id="710"/>
            <p14:sldId id="711"/>
            <p14:sldId id="713"/>
            <p14:sldId id="712"/>
            <p14:sldId id="278"/>
            <p14:sldId id="279"/>
            <p14:sldId id="280"/>
          </p14:sldIdLst>
        </p14:section>
        <p14:section name="Day 2" id="{A5B2A52A-8757-4F51-849C-55C446345589}">
          <p14:sldIdLst>
            <p14:sldId id="281"/>
            <p14:sldId id="282"/>
            <p14:sldId id="753"/>
          </p14:sldIdLst>
        </p14:section>
        <p14:section name="Data Types - Review" id="{484E8AD4-1921-4D94-8176-3A8DC583B2B7}">
          <p14:sldIdLst>
            <p14:sldId id="737"/>
            <p14:sldId id="676"/>
            <p14:sldId id="677"/>
            <p14:sldId id="678"/>
            <p14:sldId id="613"/>
          </p14:sldIdLst>
        </p14:section>
        <p14:section name="Problem of Practice" id="{51941EDD-0755-4A19-87E6-B8A5878E6997}">
          <p14:sldIdLst>
            <p14:sldId id="732"/>
            <p14:sldId id="734"/>
            <p14:sldId id="736"/>
            <p14:sldId id="700"/>
            <p14:sldId id="746"/>
            <p14:sldId id="701"/>
            <p14:sldId id="725"/>
          </p14:sldIdLst>
        </p14:section>
        <p14:section name="Causal Analysis" id="{D892CC47-7BA5-4A72-A211-C9123D74D086}">
          <p14:sldIdLst>
            <p14:sldId id="749"/>
            <p14:sldId id="750"/>
            <p14:sldId id="761"/>
            <p14:sldId id="718"/>
            <p14:sldId id="314"/>
            <p14:sldId id="343"/>
            <p14:sldId id="752"/>
            <p14:sldId id="685"/>
            <p14:sldId id="686"/>
            <p14:sldId id="739"/>
          </p14:sldIdLst>
        </p14:section>
        <p14:section name="Break - day 2" id="{EF60688A-D303-4DB7-BBA3-47FCAAB4A384}">
          <p14:sldIdLst>
            <p14:sldId id="717"/>
          </p14:sldIdLst>
        </p14:section>
        <p14:section name="Clear Measurable Goals" id="{01A6C863-30FD-4390-B228-BF41EA759182}">
          <p14:sldIdLst>
            <p14:sldId id="726"/>
            <p14:sldId id="727"/>
            <p14:sldId id="728"/>
            <p14:sldId id="729"/>
            <p14:sldId id="730"/>
            <p14:sldId id="731"/>
          </p14:sldIdLst>
        </p14:section>
        <p14:section name="Activity - Day 2" id="{53A7BDB6-72C0-4EF9-877C-B10FAE88EDD6}">
          <p14:sldIdLst>
            <p14:sldId id="754"/>
            <p14:sldId id="691"/>
            <p14:sldId id="755"/>
            <p14:sldId id="756"/>
            <p14:sldId id="757"/>
            <p14:sldId id="758"/>
            <p14:sldId id="759"/>
            <p14:sldId id="304"/>
            <p14:sldId id="287"/>
            <p14:sldId id="288"/>
            <p14:sldId id="289"/>
            <p14:sldId id="290"/>
            <p14:sldId id="291"/>
            <p14:sldId id="292"/>
          </p14:sldIdLst>
        </p14:section>
        <p14:section name="Best Practices and Levels of Evidence" id="{6906BB65-712C-48DE-842A-19E6F3C63944}">
          <p14:sldIdLst>
            <p14:sldId id="327"/>
            <p14:sldId id="748"/>
            <p14:sldId id="344"/>
            <p14:sldId id="293"/>
          </p14:sldIdLst>
        </p14:section>
        <p14:section name="PDSA" id="{F492E13A-C139-4038-AD41-3B9565EEC84A}">
          <p14:sldIdLst>
            <p14:sldId id="294"/>
            <p14:sldId id="684"/>
            <p14:sldId id="305"/>
            <p14:sldId id="714"/>
            <p14:sldId id="715"/>
            <p14:sldId id="716"/>
            <p14:sldId id="295"/>
            <p14:sldId id="296"/>
            <p14:sldId id="297"/>
            <p14:sldId id="306"/>
            <p14:sldId id="307"/>
            <p14:sldId id="298"/>
            <p14:sldId id="299"/>
            <p14:sldId id="300"/>
            <p14:sldId id="301"/>
            <p14:sldId id="30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296B0C-EA67-4E73-E3B9-569642CA3EFD}" name="Robinson, Erin" initials="RE" userId="S::Erin.Robinson@vermont.gov::d4ed2bef-e690-4f78-b484-2dd3f3d89cc5" providerId="AD"/>
  <p188:author id="{BDAA2D9B-EED4-38FA-941B-27CF254528C2}" name="Dolezal, Lori" initials="DL" userId="S::lori.dolezal@vermont.gov::c05469c1-685c-48ba-835c-7365e7d4e9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50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F8418C-511E-4C69-9E38-2189C2A36F9B}" v="92" dt="2025-06-13T19:11:21.719"/>
    <p1510:client id="{8C95C4EB-C401-4805-9007-69B33B8FDF4B}" v="41" dt="2025-06-13T21:59:32.541"/>
    <p1510:client id="{CF401596-0D83-470B-B5DF-43DA3AB8AD71}" v="3" dt="2025-06-13T19:15:56.852"/>
    <p1510:client id="{EE1E9989-08AF-432D-BE58-A6FF2302D373}" v="1" dt="2025-06-13T21:45:52.3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9" autoAdjust="0"/>
    <p:restoredTop sz="78710" autoAdjust="0"/>
  </p:normalViewPr>
  <p:slideViewPr>
    <p:cSldViewPr snapToGrid="0">
      <p:cViewPr varScale="1">
        <p:scale>
          <a:sx n="55" d="100"/>
          <a:sy n="55" d="100"/>
        </p:scale>
        <p:origin x="77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128"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dirty="0"/>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3AF2CFD3-6A72-4410-9DB1-4650A4B285D5}" type="datetimeFigureOut">
              <a:rPr lang="en-US" smtClean="0"/>
              <a:t>6/12/2025</a:t>
            </a:fld>
            <a:endParaRPr lang="en-US" dirty="0"/>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dirty="0"/>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7169166C-0BE7-4028-A9ED-5953D787A143}" type="slidenum">
              <a:rPr lang="en-US" smtClean="0"/>
              <a:t>‹#›</a:t>
            </a:fld>
            <a:endParaRPr lang="en-US" dirty="0"/>
          </a:p>
        </p:txBody>
      </p:sp>
    </p:spTree>
    <p:extLst>
      <p:ext uri="{BB962C8B-B14F-4D97-AF65-F5344CB8AC3E}">
        <p14:creationId xmlns:p14="http://schemas.microsoft.com/office/powerpoint/2010/main" val="424657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branchingminds.com/blog/mtss-5-mistakes-to-avoid-when-constructing-smart-goals"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davidmwilliamsphd.com/mr-potato-head-pdsa/step-four-debrief/"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1</a:t>
            </a:fld>
            <a:endParaRPr lang="en-US" dirty="0"/>
          </a:p>
        </p:txBody>
      </p:sp>
    </p:spTree>
    <p:extLst>
      <p:ext uri="{BB962C8B-B14F-4D97-AF65-F5344CB8AC3E}">
        <p14:creationId xmlns:p14="http://schemas.microsoft.com/office/powerpoint/2010/main" val="2578342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endParaRPr lang="en-US" dirty="0"/>
          </a:p>
        </p:txBody>
      </p:sp>
      <p:sp>
        <p:nvSpPr>
          <p:cNvPr id="4" name="Slide Number Placeholder 3"/>
          <p:cNvSpPr>
            <a:spLocks noGrp="1"/>
          </p:cNvSpPr>
          <p:nvPr>
            <p:ph type="sldNum" sz="quarter" idx="5"/>
          </p:nvPr>
        </p:nvSpPr>
        <p:spPr/>
        <p:txBody>
          <a:bodyPr/>
          <a:lstStyle/>
          <a:p>
            <a:fld id="{7169166C-0BE7-4028-A9ED-5953D787A143}" type="slidenum">
              <a:rPr lang="en-US" smtClean="0"/>
              <a:t>10</a:t>
            </a:fld>
            <a:endParaRPr lang="en-US" dirty="0"/>
          </a:p>
        </p:txBody>
      </p:sp>
    </p:spTree>
    <p:extLst>
      <p:ext uri="{BB962C8B-B14F-4D97-AF65-F5344CB8AC3E}">
        <p14:creationId xmlns:p14="http://schemas.microsoft.com/office/powerpoint/2010/main" val="22961814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113</a:t>
            </a:fld>
            <a:endParaRPr lang="en-US" dirty="0"/>
          </a:p>
        </p:txBody>
      </p:sp>
    </p:spTree>
    <p:extLst>
      <p:ext uri="{BB962C8B-B14F-4D97-AF65-F5344CB8AC3E}">
        <p14:creationId xmlns:p14="http://schemas.microsoft.com/office/powerpoint/2010/main" val="5935660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114</a:t>
            </a:fld>
            <a:endParaRPr lang="en-US" dirty="0"/>
          </a:p>
        </p:txBody>
      </p:sp>
    </p:spTree>
    <p:extLst>
      <p:ext uri="{BB962C8B-B14F-4D97-AF65-F5344CB8AC3E}">
        <p14:creationId xmlns:p14="http://schemas.microsoft.com/office/powerpoint/2010/main" val="40052093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115</a:t>
            </a:fld>
            <a:endParaRPr lang="en-US" dirty="0"/>
          </a:p>
        </p:txBody>
      </p:sp>
    </p:spTree>
    <p:extLst>
      <p:ext uri="{BB962C8B-B14F-4D97-AF65-F5344CB8AC3E}">
        <p14:creationId xmlns:p14="http://schemas.microsoft.com/office/powerpoint/2010/main" val="15095483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116</a:t>
            </a:fld>
            <a:endParaRPr lang="en-US" dirty="0"/>
          </a:p>
        </p:txBody>
      </p:sp>
    </p:spTree>
    <p:extLst>
      <p:ext uri="{BB962C8B-B14F-4D97-AF65-F5344CB8AC3E}">
        <p14:creationId xmlns:p14="http://schemas.microsoft.com/office/powerpoint/2010/main" val="1371556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endParaRPr lang="en-US" dirty="0"/>
          </a:p>
        </p:txBody>
      </p:sp>
      <p:sp>
        <p:nvSpPr>
          <p:cNvPr id="4" name="Slide Number Placeholder 3"/>
          <p:cNvSpPr>
            <a:spLocks noGrp="1"/>
          </p:cNvSpPr>
          <p:nvPr>
            <p:ph type="sldNum" sz="quarter" idx="5"/>
          </p:nvPr>
        </p:nvSpPr>
        <p:spPr/>
        <p:txBody>
          <a:bodyPr/>
          <a:lstStyle/>
          <a:p>
            <a:fld id="{7169166C-0BE7-4028-A9ED-5953D787A143}" type="slidenum">
              <a:rPr lang="en-US" smtClean="0"/>
              <a:t>11</a:t>
            </a:fld>
            <a:endParaRPr lang="en-US" dirty="0"/>
          </a:p>
        </p:txBody>
      </p:sp>
    </p:spTree>
    <p:extLst>
      <p:ext uri="{BB962C8B-B14F-4D97-AF65-F5344CB8AC3E}">
        <p14:creationId xmlns:p14="http://schemas.microsoft.com/office/powerpoint/2010/main" val="418458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latin typeface="Calibri"/>
                <a:ea typeface="Calibri"/>
                <a:cs typeface="Calibri"/>
              </a:rPr>
              <a:t>Toni – I am now going to provide you with an overview of the </a:t>
            </a:r>
            <a:r>
              <a:rPr lang="en-US" kern="100" dirty="0">
                <a:latin typeface="Aptos" panose="020B0004020202020204" pitchFamily="34" charset="0"/>
                <a:ea typeface="Aptos" panose="020B0004020202020204" pitchFamily="34" charset="0"/>
                <a:cs typeface="Times New Roman" panose="02020603050405020304" pitchFamily="18" charset="0"/>
              </a:rPr>
              <a:t>comprehensive needs assessment or the CNA.  There are three intended outcomes for the overview of the CNA, the first to understand the purpose of a comprehensive needs assessment, particularly as it relates to continuous improvement planning. Second to be able to identify the four main stages of a comprehensive needs assessment and gain familiarity with some specifics of each,  and third, introduce a few resources to support conducting comprehensive needs assessments and the continuous improvement process in general in your schools or LEA's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169166C-0BE7-4028-A9ED-5953D787A143}" type="slidenum">
              <a:rPr lang="en-US" smtClean="0"/>
              <a:t>12</a:t>
            </a:fld>
            <a:endParaRPr lang="en-US" dirty="0"/>
          </a:p>
        </p:txBody>
      </p:sp>
    </p:spTree>
    <p:extLst>
      <p:ext uri="{BB962C8B-B14F-4D97-AF65-F5344CB8AC3E}">
        <p14:creationId xmlns:p14="http://schemas.microsoft.com/office/powerpoint/2010/main" val="27756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80"/>
              </a:lnSpc>
            </a:pPr>
            <a:r>
              <a:rPr lang="en-US" kern="0" dirty="0">
                <a:solidFill>
                  <a:srgbClr val="001D35"/>
                </a:solidFill>
                <a:latin typeface="Roboto"/>
                <a:ea typeface="Times New Roman" panose="02020603050405020304" pitchFamily="18" charset="0"/>
                <a:cs typeface="Roboto"/>
              </a:rPr>
              <a:t>Toni –</a:t>
            </a:r>
          </a:p>
          <a:p>
            <a:pPr>
              <a:lnSpc>
                <a:spcPts val="1680"/>
              </a:lnSpc>
            </a:pPr>
            <a:r>
              <a:rPr lang="en-US" kern="0" dirty="0">
                <a:solidFill>
                  <a:srgbClr val="001D35"/>
                </a:solidFill>
                <a:latin typeface="Roboto"/>
                <a:ea typeface="Times New Roman" panose="02020603050405020304" pitchFamily="18" charset="0"/>
                <a:cs typeface="Roboto"/>
              </a:rPr>
              <a:t>So, what is the CNA process and what does it consist of?</a:t>
            </a:r>
            <a:endParaRPr lang="en-US" kern="100" dirty="0">
              <a:latin typeface="Roboto"/>
              <a:ea typeface="Aptos" panose="020B0004020202020204" pitchFamily="34" charset="0"/>
              <a:cs typeface="Roboto"/>
            </a:endParaRPr>
          </a:p>
          <a:p>
            <a:pPr marL="756472" lvl="1" indent="-290951">
              <a:lnSpc>
                <a:spcPts val="1680"/>
              </a:lnSpc>
              <a:buFont typeface="+mj-lt"/>
              <a:buAutoNum type="alphaLcPeriod"/>
            </a:pPr>
            <a:r>
              <a:rPr lang="en-US" kern="0" dirty="0">
                <a:solidFill>
                  <a:srgbClr val="001D35"/>
                </a:solidFill>
                <a:latin typeface="Roboto"/>
                <a:ea typeface="Times New Roman" panose="02020603050405020304" pitchFamily="18" charset="0"/>
                <a:cs typeface="Roboto"/>
              </a:rPr>
              <a:t>What is it?</a:t>
            </a:r>
            <a:endParaRPr lang="en-US" kern="100" dirty="0">
              <a:latin typeface="Roboto"/>
              <a:ea typeface="Aptos" panose="020B0004020202020204" pitchFamily="34" charset="0"/>
              <a:cs typeface="Roboto"/>
            </a:endParaRPr>
          </a:p>
          <a:p>
            <a:pPr marL="1163803" lvl="2" indent="-232761">
              <a:lnSpc>
                <a:spcPts val="1680"/>
              </a:lnSpc>
              <a:buFont typeface="+mj-lt"/>
              <a:buAutoNum type="romanLcPeriod"/>
            </a:pPr>
            <a:r>
              <a:rPr lang="en-US" kern="100" dirty="0">
                <a:solidFill>
                  <a:srgbClr val="000000"/>
                </a:solidFill>
                <a:latin typeface="Aptos"/>
                <a:ea typeface="Aptos" panose="020B0004020202020204" pitchFamily="34" charset="0"/>
                <a:cs typeface="Times New Roman" panose="02020603050405020304" pitchFamily="18" charset="0"/>
              </a:rPr>
              <a:t>The comprehensive needs assessment process serves as a first step in continuous improvement planning.</a:t>
            </a:r>
            <a:endParaRPr lang="en-US" kern="100" dirty="0">
              <a:latin typeface="Aptos"/>
              <a:ea typeface="Aptos" panose="020B0004020202020204" pitchFamily="34" charset="0"/>
              <a:cs typeface="Times New Roman" panose="02020603050405020304" pitchFamily="18" charset="0"/>
            </a:endParaRPr>
          </a:p>
          <a:p>
            <a:pPr marL="1396563">
              <a:lnSpc>
                <a:spcPts val="1680"/>
              </a:lnSpc>
            </a:pPr>
            <a:r>
              <a:rPr lang="en-US" kern="0" dirty="0">
                <a:solidFill>
                  <a:srgbClr val="001D35"/>
                </a:solidFill>
                <a:latin typeface="Roboto"/>
                <a:ea typeface="Times New Roman" panose="02020603050405020304" pitchFamily="18" charset="0"/>
                <a:cs typeface="Roboto"/>
              </a:rPr>
              <a:t> </a:t>
            </a:r>
            <a:endParaRPr lang="en-US" kern="100" dirty="0">
              <a:latin typeface="Roboto"/>
              <a:ea typeface="Aptos" panose="020B0004020202020204" pitchFamily="34" charset="0"/>
              <a:cs typeface="Roboto"/>
            </a:endParaRPr>
          </a:p>
          <a:p>
            <a:pPr marL="1163803" lvl="2" indent="-232761">
              <a:lnSpc>
                <a:spcPts val="1680"/>
              </a:lnSpc>
              <a:buFont typeface="+mj-lt"/>
              <a:buAutoNum type="romanLcPeriod"/>
            </a:pPr>
            <a:r>
              <a:rPr lang="en-US" kern="100" dirty="0">
                <a:solidFill>
                  <a:srgbClr val="000000"/>
                </a:solidFill>
                <a:latin typeface="Aptos"/>
                <a:ea typeface="Aptos" panose="020B0004020202020204" pitchFamily="34" charset="0"/>
                <a:cs typeface="Times New Roman" panose="02020603050405020304" pitchFamily="18" charset="0"/>
              </a:rPr>
              <a:t> It is a process of analyzing data about a school or school system to learn what has occurred, is occurring and needs to occur to improve student outcomes (Bond &amp; Sodat, 2016). </a:t>
            </a:r>
            <a:endParaRPr lang="en-US" kern="100" dirty="0">
              <a:latin typeface="Aptos"/>
              <a:ea typeface="Aptos" panose="020B0004020202020204" pitchFamily="34" charset="0"/>
              <a:cs typeface="Times New Roman" panose="02020603050405020304" pitchFamily="18" charset="0"/>
            </a:endParaRPr>
          </a:p>
          <a:p>
            <a:pPr marL="465521">
              <a:lnSpc>
                <a:spcPct val="115000"/>
              </a:lnSpc>
            </a:pPr>
            <a:r>
              <a:rPr lang="en-US" kern="100" dirty="0">
                <a:latin typeface="Aptos"/>
                <a:ea typeface="Aptos" panose="020B0004020202020204" pitchFamily="34" charset="0"/>
                <a:cs typeface="Times New Roman" panose="02020603050405020304" pitchFamily="18" charset="0"/>
              </a:rPr>
              <a:t> </a:t>
            </a:r>
          </a:p>
          <a:p>
            <a:pPr marL="1163803" lvl="2" indent="-232761">
              <a:lnSpc>
                <a:spcPts val="1680"/>
              </a:lnSpc>
              <a:buFont typeface="+mj-lt"/>
              <a:buAutoNum type="romanLcPeriod"/>
            </a:pPr>
            <a:r>
              <a:rPr lang="en-US" kern="100" dirty="0">
                <a:solidFill>
                  <a:srgbClr val="000000"/>
                </a:solidFill>
                <a:latin typeface="Aptos"/>
                <a:ea typeface="Aptos" panose="020B0004020202020204" pitchFamily="34" charset="0"/>
                <a:cs typeface="Times New Roman" panose="02020603050405020304" pitchFamily="18" charset="0"/>
              </a:rPr>
              <a:t>The comprehensive needs assessment process leads to the identification of specific and measurable goals for improvement and high-leverage change ideas to achieve them.</a:t>
            </a:r>
            <a:endParaRPr lang="en-US" kern="100" dirty="0">
              <a:latin typeface="Aptos"/>
              <a:ea typeface="Aptos" panose="020B0004020202020204" pitchFamily="34" charset="0"/>
              <a:cs typeface="Times New Roman" panose="02020603050405020304" pitchFamily="18" charset="0"/>
            </a:endParaRPr>
          </a:p>
          <a:p>
            <a:pPr marL="465521">
              <a:lnSpc>
                <a:spcPct val="115000"/>
              </a:lnSpc>
            </a:pPr>
            <a:r>
              <a:rPr lang="en-US" kern="0" dirty="0">
                <a:solidFill>
                  <a:srgbClr val="001D35"/>
                </a:solidFill>
                <a:latin typeface="Roboto"/>
                <a:ea typeface="Times New Roman" panose="02020603050405020304" pitchFamily="18" charset="0"/>
                <a:cs typeface="Roboto"/>
              </a:rPr>
              <a:t> </a:t>
            </a:r>
            <a:endParaRPr lang="en-US" kern="100" dirty="0">
              <a:latin typeface="Roboto"/>
              <a:ea typeface="Aptos" panose="020B0004020202020204" pitchFamily="34" charset="0"/>
              <a:cs typeface="Roboto"/>
            </a:endParaRPr>
          </a:p>
          <a:p>
            <a:pPr marL="1280183">
              <a:lnSpc>
                <a:spcPts val="1680"/>
              </a:lnSpc>
              <a:spcAft>
                <a:spcPts val="815"/>
              </a:spcAft>
            </a:pPr>
            <a:r>
              <a:rPr lang="en-US" kern="0" dirty="0">
                <a:solidFill>
                  <a:srgbClr val="001D35"/>
                </a:solidFill>
                <a:latin typeface="Roboto"/>
                <a:ea typeface="Times New Roman" panose="02020603050405020304" pitchFamily="18" charset="0"/>
                <a:cs typeface="Roboto"/>
              </a:rPr>
              <a:t>And – a comprehensive needs assessment establishes a culture of reflection and learning (mintrop, 2016)</a:t>
            </a:r>
            <a:endParaRPr lang="en-US" kern="100" dirty="0">
              <a:latin typeface="Roboto"/>
              <a:ea typeface="Aptos" panose="020B0004020202020204" pitchFamily="34" charset="0"/>
              <a:cs typeface="Roboto"/>
            </a:endParaRPr>
          </a:p>
          <a:p>
            <a:endParaRPr lang="en-US" dirty="0"/>
          </a:p>
        </p:txBody>
      </p:sp>
      <p:sp>
        <p:nvSpPr>
          <p:cNvPr id="4" name="Slide Number Placeholder 3"/>
          <p:cNvSpPr>
            <a:spLocks noGrp="1"/>
          </p:cNvSpPr>
          <p:nvPr>
            <p:ph type="sldNum" sz="quarter" idx="5"/>
          </p:nvPr>
        </p:nvSpPr>
        <p:spPr/>
        <p:txBody>
          <a:bodyPr/>
          <a:lstStyle/>
          <a:p>
            <a:fld id="{531C5BE9-CFE8-4721-A356-F0BD4C818035}" type="slidenum">
              <a:rPr lang="en-US" smtClean="0"/>
              <a:t>13</a:t>
            </a:fld>
            <a:endParaRPr lang="en-US" dirty="0"/>
          </a:p>
        </p:txBody>
      </p:sp>
    </p:spTree>
    <p:extLst>
      <p:ext uri="{BB962C8B-B14F-4D97-AF65-F5344CB8AC3E}">
        <p14:creationId xmlns:p14="http://schemas.microsoft.com/office/powerpoint/2010/main" val="144201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sz="1400" kern="100" dirty="0">
                <a:latin typeface="Aptos" panose="020B0004020202020204" pitchFamily="34" charset="0"/>
                <a:ea typeface="Aptos" panose="020B0004020202020204" pitchFamily="34" charset="0"/>
                <a:cs typeface="Times New Roman" panose="02020603050405020304" pitchFamily="18" charset="0"/>
              </a:rPr>
              <a:t>Toni - Think of a comprehensive needs assessment this way…. sometimes we go to the grocery store without looking in the fridge or in the cupboard. We don't pull out any recipes and we don't make a list. How's that usually turn out?  We wander the aisles, we take a guess at whether we need milk, we forget a couple of things, grab some odds and ends, and chances are we'll be back at the grocery store soon.  </a:t>
            </a:r>
          </a:p>
          <a:p>
            <a:pPr defTabSz="931042">
              <a:defRPr/>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defTabSz="931042">
              <a:defRPr/>
            </a:pPr>
            <a:r>
              <a:rPr lang="en-US" sz="1400" kern="100" dirty="0">
                <a:latin typeface="Aptos" panose="020B0004020202020204" pitchFamily="34" charset="0"/>
                <a:ea typeface="Aptos" panose="020B0004020202020204" pitchFamily="34" charset="0"/>
                <a:cs typeface="Times New Roman" panose="02020603050405020304" pitchFamily="18" charset="0"/>
              </a:rPr>
              <a:t>On the other hand, if we take an inventory of the food that we have in the house, plan some meals, and have a list to guide our shopping, our trips to the store turn out a lot differently.  We shop efficiently and we end up with a cart full of things that we need.  Preparing for improvement through a comprehensive needs assessment is a lot like going to the grocery store with a list . If we're going to take the time, expend the energy, and spend the money we should make sure that we're getting what we need, especially with student learning on the line. </a:t>
            </a:r>
          </a:p>
          <a:p>
            <a:endParaRPr lang="en-US" dirty="0"/>
          </a:p>
        </p:txBody>
      </p:sp>
      <p:sp>
        <p:nvSpPr>
          <p:cNvPr id="4" name="Slide Number Placeholder 3"/>
          <p:cNvSpPr>
            <a:spLocks noGrp="1"/>
          </p:cNvSpPr>
          <p:nvPr>
            <p:ph type="sldNum" sz="quarter" idx="5"/>
          </p:nvPr>
        </p:nvSpPr>
        <p:spPr/>
        <p:txBody>
          <a:bodyPr/>
          <a:lstStyle/>
          <a:p>
            <a:fld id="{531C5BE9-CFE8-4721-A356-F0BD4C818035}" type="slidenum">
              <a:rPr lang="en-US" smtClean="0"/>
              <a:t>14</a:t>
            </a:fld>
            <a:endParaRPr lang="en-US" dirty="0"/>
          </a:p>
        </p:txBody>
      </p:sp>
    </p:spTree>
    <p:extLst>
      <p:ext uri="{BB962C8B-B14F-4D97-AF65-F5344CB8AC3E}">
        <p14:creationId xmlns:p14="http://schemas.microsoft.com/office/powerpoint/2010/main" val="2967784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5" y="4470837"/>
            <a:ext cx="5603240" cy="4051774"/>
          </a:xfrm>
        </p:spPr>
        <p:txBody>
          <a:bodyPr/>
          <a:lstStyle/>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Toni - Conducting a comprehensive needs assessment is a systematic but flexible process, consisting of these essential steps:</a:t>
            </a:r>
          </a:p>
          <a:p>
            <a:pPr marL="290951" indent="-290951">
              <a:lnSpc>
                <a:spcPct val="115000"/>
              </a:lnSpc>
              <a:spcAft>
                <a:spcPts val="815"/>
              </a:spcAft>
              <a:buFont typeface="Arial" panose="020B0604020202020204" pitchFamily="34" charset="0"/>
              <a:buChar char="•"/>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First, teams prepare for collaborative inquiry by assembling a needs assessment team, establishing common understandings of school or school district beliefs and goals, and conducting a broad overview of their data.</a:t>
            </a:r>
          </a:p>
          <a:p>
            <a:pPr marL="290951" indent="-290951">
              <a:lnSpc>
                <a:spcPct val="115000"/>
              </a:lnSpc>
              <a:spcAft>
                <a:spcPts val="815"/>
              </a:spcAft>
              <a:buFont typeface="Arial" panose="020B0604020202020204" pitchFamily="34" charset="0"/>
              <a:buChar char="•"/>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Next, teams refine their needs assessment by focusing their work on specific areas of the data arriving at priority problems of practice.</a:t>
            </a:r>
          </a:p>
          <a:p>
            <a:pPr marL="290951" indent="-290951">
              <a:lnSpc>
                <a:spcPct val="115000"/>
              </a:lnSpc>
              <a:spcAft>
                <a:spcPts val="815"/>
              </a:spcAft>
              <a:buFont typeface="Arial" panose="020B0604020202020204" pitchFamily="34" charset="0"/>
              <a:buChar char="•"/>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From there, teams analyze root causes identifying the essential system components and practices or drivers that are having the greatest impact on their problems of practice.</a:t>
            </a:r>
          </a:p>
          <a:p>
            <a:pPr marL="290951" indent="-290951">
              <a:lnSpc>
                <a:spcPct val="115000"/>
              </a:lnSpc>
              <a:spcAft>
                <a:spcPts val="815"/>
              </a:spcAft>
              <a:buFont typeface="Arial" panose="020B0604020202020204" pitchFamily="34" charset="0"/>
              <a:buChar char="•"/>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And finally, the team writes specific goals and determines change ideas to pilot and ways to measure whether these innovations are leading to improvement.</a:t>
            </a:r>
          </a:p>
          <a:p>
            <a:endParaRPr lang="en-US" kern="100" dirty="0">
              <a:effectLst/>
              <a:latin typeface="Aptos" panose="020B0004020202020204" pitchFamily="34" charset="0"/>
              <a:cs typeface="Times New Roman" panose="02020603050405020304" pitchFamily="18" charset="0"/>
            </a:endParaRPr>
          </a:p>
          <a:p>
            <a:r>
              <a:rPr lang="en-US" kern="100" dirty="0">
                <a:effectLst/>
                <a:latin typeface="Aptos" panose="020B0004020202020204" pitchFamily="34" charset="0"/>
                <a:cs typeface="Times New Roman" panose="02020603050405020304" pitchFamily="18" charset="0"/>
              </a:rPr>
              <a:t>Now, lets explore these stages in a bit more detail.</a:t>
            </a:r>
            <a:endParaRPr lang="en-US" dirty="0"/>
          </a:p>
        </p:txBody>
      </p:sp>
      <p:sp>
        <p:nvSpPr>
          <p:cNvPr id="4" name="Slide Number Placeholder 3"/>
          <p:cNvSpPr>
            <a:spLocks noGrp="1"/>
          </p:cNvSpPr>
          <p:nvPr>
            <p:ph type="sldNum" sz="quarter" idx="5"/>
          </p:nvPr>
        </p:nvSpPr>
        <p:spPr/>
        <p:txBody>
          <a:bodyPr/>
          <a:lstStyle/>
          <a:p>
            <a:fld id="{531C5BE9-CFE8-4721-A356-F0BD4C818035}" type="slidenum">
              <a:rPr lang="en-US" smtClean="0"/>
              <a:t>15</a:t>
            </a:fld>
            <a:endParaRPr lang="en-US" dirty="0"/>
          </a:p>
        </p:txBody>
      </p:sp>
    </p:spTree>
    <p:extLst>
      <p:ext uri="{BB962C8B-B14F-4D97-AF65-F5344CB8AC3E}">
        <p14:creationId xmlns:p14="http://schemas.microsoft.com/office/powerpoint/2010/main" val="2529374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5" y="4470836"/>
            <a:ext cx="5603240" cy="4146021"/>
          </a:xfrm>
        </p:spPr>
        <p:txBody>
          <a:bodyPr/>
          <a:lstStyle/>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Toni - The first step in preparing for collaborative inquiry is to assemble a group of stakeholders to collaborate with.  </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A comprehensive needs assessment can be conducted by a pre-existing team though additional participants or input might be sought to represent as  much of the school community as possible. School staff, students when appropriate, parents, administrators, school board, and community members each bring unique and important perspectives to the process.</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Next, the team develops or revises a shared vision to guide your work. A shared vision is a written statement of your team's common beliefs and goals for school and student outcomes. If your school or district already has a shared vision, this step might just involve introducing it to your stakeholders, checking for agreement, and possibly making minor revisions.  If a shared vision doesn’t exist, beginnin</a:t>
            </a:r>
            <a:r>
              <a:rPr lang="en-US" kern="100" dirty="0">
                <a:latin typeface="Aptos" panose="020B0004020202020204" pitchFamily="34" charset="0"/>
                <a:ea typeface="Aptos" panose="020B0004020202020204" pitchFamily="34" charset="0"/>
                <a:cs typeface="Times New Roman" panose="02020603050405020304" pitchFamily="18" charset="0"/>
              </a:rPr>
              <a:t>g the CNA process is a good reason to write one.  The shared vision can then serve to steer your needs assessment toward those priorities.</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Finally, the process of identifying specific goals and change ideas for improvement begins by assembling a broad overview of school system or school level data representing a wide range of practices and outcomes.  </a:t>
            </a:r>
          </a:p>
          <a:p>
            <a:endParaRPr lang="en-US" dirty="0"/>
          </a:p>
        </p:txBody>
      </p:sp>
      <p:sp>
        <p:nvSpPr>
          <p:cNvPr id="4" name="Slide Number Placeholder 3"/>
          <p:cNvSpPr>
            <a:spLocks noGrp="1"/>
          </p:cNvSpPr>
          <p:nvPr>
            <p:ph type="sldNum" sz="quarter" idx="5"/>
          </p:nvPr>
        </p:nvSpPr>
        <p:spPr/>
        <p:txBody>
          <a:bodyPr/>
          <a:lstStyle/>
          <a:p>
            <a:fld id="{531C5BE9-CFE8-4721-A356-F0BD4C818035}" type="slidenum">
              <a:rPr lang="en-US" smtClean="0"/>
              <a:t>16</a:t>
            </a:fld>
            <a:endParaRPr lang="en-US" dirty="0"/>
          </a:p>
        </p:txBody>
      </p:sp>
    </p:spTree>
    <p:extLst>
      <p:ext uri="{BB962C8B-B14F-4D97-AF65-F5344CB8AC3E}">
        <p14:creationId xmlns:p14="http://schemas.microsoft.com/office/powerpoint/2010/main" val="3096337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Toni – </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Most schools and LEAs collect four types of data: demographic data, student outcomes, school process data and perceptions data. </a:t>
            </a:r>
          </a:p>
          <a:p>
            <a:r>
              <a:rPr lang="en-US" dirty="0"/>
              <a:t>Demographic data includes enrollment rates, retention rates, gender, race, ethnicity, disability, income, graduation and dropout rates.</a:t>
            </a:r>
          </a:p>
          <a:p>
            <a:r>
              <a:rPr lang="en-US" dirty="0"/>
              <a:t>Student outcomes data includes results of state and local assessments, curriculum based-measures, demonstrations of proficiency, formative measures, behavior and social-emotional health</a:t>
            </a:r>
          </a:p>
          <a:p>
            <a:r>
              <a:rPr lang="en-US" dirty="0"/>
              <a:t>School Process data includes measures of instructional practices, continuous improvement, curriculum alignment, professional learning, staff evaluation, resource availability, technology integrations, and program effectiveness</a:t>
            </a:r>
          </a:p>
          <a:p>
            <a:r>
              <a:rPr lang="en-US" dirty="0"/>
              <a:t>Perceptions data includes climate surveys, communications data, parent and community involvement data, and focus groups.</a:t>
            </a:r>
          </a:p>
          <a:p>
            <a:endParaRPr lang="en-US" dirty="0"/>
          </a:p>
          <a:p>
            <a:r>
              <a:rPr lang="en-US" dirty="0">
                <a:cs typeface="Calibri"/>
              </a:rPr>
              <a:t>Once you have compiled and analyzed data from these multiple sources, you can begin to identify trends, assets and challenges across the system, as well as u</a:t>
            </a:r>
            <a:r>
              <a:rPr lang="en-US" dirty="0"/>
              <a:t>nderstand where and why variation is occurring. </a:t>
            </a:r>
          </a:p>
        </p:txBody>
      </p:sp>
      <p:sp>
        <p:nvSpPr>
          <p:cNvPr id="4" name="Slide Number Placeholder 3"/>
          <p:cNvSpPr>
            <a:spLocks noGrp="1"/>
          </p:cNvSpPr>
          <p:nvPr>
            <p:ph type="sldNum" sz="quarter" idx="5"/>
          </p:nvPr>
        </p:nvSpPr>
        <p:spPr/>
        <p:txBody>
          <a:bodyPr/>
          <a:lstStyle/>
          <a:p>
            <a:fld id="{531C5BE9-CFE8-4721-A356-F0BD4C818035}" type="slidenum">
              <a:rPr lang="en-US" smtClean="0"/>
              <a:t>17</a:t>
            </a:fld>
            <a:endParaRPr lang="en-US" dirty="0"/>
          </a:p>
        </p:txBody>
      </p:sp>
    </p:spTree>
    <p:extLst>
      <p:ext uri="{BB962C8B-B14F-4D97-AF65-F5344CB8AC3E}">
        <p14:creationId xmlns:p14="http://schemas.microsoft.com/office/powerpoint/2010/main" val="4274386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5" y="4470837"/>
            <a:ext cx="5603240" cy="4213340"/>
          </a:xfrm>
        </p:spPr>
        <p:txBody>
          <a:bodyPr/>
          <a:lstStyle/>
          <a:p>
            <a:pPr defTabSz="931042">
              <a:defRPr/>
            </a:pPr>
            <a:r>
              <a:rPr lang="en-US" kern="100" dirty="0">
                <a:effectLst/>
                <a:latin typeface="Aptos" panose="020B0004020202020204" pitchFamily="34" charset="0"/>
                <a:ea typeface="Aptos" panose="020B0004020202020204" pitchFamily="34" charset="0"/>
                <a:cs typeface="Times New Roman" panose="02020603050405020304" pitchFamily="18" charset="0"/>
              </a:rPr>
              <a:t>Toni –</a:t>
            </a:r>
          </a:p>
          <a:p>
            <a:pPr defTabSz="931042">
              <a:defRPr/>
            </a:pPr>
            <a:r>
              <a:rPr lang="en-US" kern="100" dirty="0">
                <a:effectLst/>
                <a:latin typeface="Aptos" panose="020B0004020202020204" pitchFamily="34" charset="0"/>
                <a:ea typeface="Aptos" panose="020B0004020202020204" pitchFamily="34" charset="0"/>
                <a:cs typeface="Times New Roman" panose="02020603050405020304" pitchFamily="18" charset="0"/>
              </a:rPr>
              <a:t>The second stage in conducting a comprehensive needs assessment is identifying problems of practice beginning with the selection of focus areas.  Focus areas are general areas of need revealed during the broad data overview and provide an initial direction for a deeper data analysis.  </a:t>
            </a:r>
          </a:p>
          <a:p>
            <a:pPr defTabSz="931042">
              <a:defRPr/>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defTabSz="931042">
              <a:defRPr/>
            </a:pPr>
            <a:r>
              <a:rPr lang="en-US" kern="100" dirty="0">
                <a:effectLst/>
                <a:latin typeface="Aptos" panose="020B0004020202020204" pitchFamily="34" charset="0"/>
                <a:ea typeface="Aptos" panose="020B0004020202020204" pitchFamily="34" charset="0"/>
                <a:cs typeface="Times New Roman" panose="02020603050405020304" pitchFamily="18" charset="0"/>
              </a:rPr>
              <a:t>Let's use lagging science outcomes over the past three years as an example. With a focus area or areas agreed upon the team identifies and collects additional data related to this area as needed.  From there the team makes factual observations about the data. The observations should be free of assumptions or biases describing indisputable points, discrepancies patterns, or trends in the data.  Once you have a clear picture of the facts revealed by the data move on to making inferences about what these facts are telling you.  </a:t>
            </a:r>
          </a:p>
          <a:p>
            <a:pPr defTabSz="931042">
              <a:defRPr/>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defTabSz="931042">
              <a:defRPr/>
            </a:pPr>
            <a:r>
              <a:rPr lang="en-US" kern="100" dirty="0">
                <a:effectLst/>
                <a:latin typeface="Aptos" panose="020B0004020202020204" pitchFamily="34" charset="0"/>
                <a:ea typeface="Aptos" panose="020B0004020202020204" pitchFamily="34" charset="0"/>
                <a:cs typeface="Times New Roman" panose="02020603050405020304" pitchFamily="18" charset="0"/>
              </a:rPr>
              <a:t>When sufficient data has been collected, observations made, and inferences drawn, a problem of practice within the focus area is identified. In the case of our science outcomes focus, let's say that scores in the discipline of physical sciences have been noticeably lower than in other areas. In the light of time and resource limitations it's often necessary for teams to prioritize their problems of practice. When prioritizing problems of practice ask yourselves which unmet student needs have we uncovered, and which are the most important to address. </a:t>
            </a:r>
          </a:p>
          <a:p>
            <a:endParaRPr lang="en-US" dirty="0"/>
          </a:p>
        </p:txBody>
      </p:sp>
      <p:sp>
        <p:nvSpPr>
          <p:cNvPr id="4" name="Slide Number Placeholder 3"/>
          <p:cNvSpPr>
            <a:spLocks noGrp="1"/>
          </p:cNvSpPr>
          <p:nvPr>
            <p:ph type="sldNum" sz="quarter" idx="5"/>
          </p:nvPr>
        </p:nvSpPr>
        <p:spPr/>
        <p:txBody>
          <a:bodyPr/>
          <a:lstStyle/>
          <a:p>
            <a:fld id="{531C5BE9-CFE8-4721-A356-F0BD4C818035}" type="slidenum">
              <a:rPr lang="en-US" smtClean="0"/>
              <a:t>18</a:t>
            </a:fld>
            <a:endParaRPr lang="en-US" dirty="0"/>
          </a:p>
        </p:txBody>
      </p:sp>
    </p:spTree>
    <p:extLst>
      <p:ext uri="{BB962C8B-B14F-4D97-AF65-F5344CB8AC3E}">
        <p14:creationId xmlns:p14="http://schemas.microsoft.com/office/powerpoint/2010/main" val="1774213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5" y="4470836"/>
            <a:ext cx="5603240" cy="4469153"/>
          </a:xfrm>
        </p:spPr>
        <p:txBody>
          <a:bodyPr/>
          <a:lstStyle/>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Toni – </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With a problem of practice identified, the team will dig further into the data through a root cause analysis. This process begins by proposing and prioritizing drivers.  Drivers are the components of the system believed to have influence on your problem of practice. Identifying these factors can be based on research or experience supported by local data. </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From our example,  what aspects of the system might be impacting the teaching and learning of physical sciences? Some examples might be aspects of the curriculum,  teacher content knowledge, or student interest. Once all ideas are on the table, the team should prioritize those drivers that they believe are having the greatest influence.</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Let's prioritize student interest based on conversations with some of our kids. With a priority driver chosen, ask why the current state of this driver exists.  Until the fundamental cause or the roots have been reached, why a student interest low could it be a lack of past exposure, perceive difficulty of the material, the absence of real-world context for their learning.  Asking these questions, then generating data to uncover their answers will lead you to the root causes of your problem of practice.</a:t>
            </a:r>
          </a:p>
          <a:p>
            <a:endParaRPr lang="en-US" dirty="0"/>
          </a:p>
        </p:txBody>
      </p:sp>
      <p:sp>
        <p:nvSpPr>
          <p:cNvPr id="4" name="Slide Number Placeholder 3"/>
          <p:cNvSpPr>
            <a:spLocks noGrp="1"/>
          </p:cNvSpPr>
          <p:nvPr>
            <p:ph type="sldNum" sz="quarter" idx="5"/>
          </p:nvPr>
        </p:nvSpPr>
        <p:spPr/>
        <p:txBody>
          <a:bodyPr/>
          <a:lstStyle/>
          <a:p>
            <a:fld id="{531C5BE9-CFE8-4721-A356-F0BD4C818035}" type="slidenum">
              <a:rPr lang="en-US" smtClean="0"/>
              <a:t>19</a:t>
            </a:fld>
            <a:endParaRPr lang="en-US" dirty="0"/>
          </a:p>
        </p:txBody>
      </p:sp>
    </p:spTree>
    <p:extLst>
      <p:ext uri="{BB962C8B-B14F-4D97-AF65-F5344CB8AC3E}">
        <p14:creationId xmlns:p14="http://schemas.microsoft.com/office/powerpoint/2010/main" val="1892907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2</a:t>
            </a:fld>
            <a:endParaRPr lang="en-US" dirty="0"/>
          </a:p>
        </p:txBody>
      </p:sp>
    </p:spTree>
    <p:extLst>
      <p:ext uri="{BB962C8B-B14F-4D97-AF65-F5344CB8AC3E}">
        <p14:creationId xmlns:p14="http://schemas.microsoft.com/office/powerpoint/2010/main" val="2973753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Toni - As you are summarizing the challenges, you can use a root cause analysis/cause and effect diagram (the fishbone or 5 whys) to uncover and confirm the underlying root causes of challenges or problems of practices, to ensure that you are solving the right problem. </a:t>
            </a:r>
          </a:p>
          <a:p>
            <a:endParaRPr lang="en-US" dirty="0">
              <a:cs typeface="Calibri"/>
            </a:endParaRPr>
          </a:p>
          <a:p>
            <a:r>
              <a:rPr lang="en-US" dirty="0">
                <a:cs typeface="Calibri"/>
              </a:rPr>
              <a:t>These tools are in the Comprehensive Needs Assessment Toolkit on our Continuous Improvement website to help you facilitate this process.</a:t>
            </a:r>
          </a:p>
        </p:txBody>
      </p:sp>
      <p:sp>
        <p:nvSpPr>
          <p:cNvPr id="4" name="Slide Number Placeholder 3"/>
          <p:cNvSpPr>
            <a:spLocks noGrp="1"/>
          </p:cNvSpPr>
          <p:nvPr>
            <p:ph type="sldNum" sz="quarter" idx="5"/>
          </p:nvPr>
        </p:nvSpPr>
        <p:spPr/>
        <p:txBody>
          <a:bodyPr/>
          <a:lstStyle/>
          <a:p>
            <a:fld id="{D9FBDE9E-A812-4663-9CB3-8F1B9102178D}" type="slidenum">
              <a:rPr lang="en-US" altLang="en-US"/>
              <a:pPr/>
              <a:t>20</a:t>
            </a:fld>
            <a:endParaRPr lang="en-US" altLang="en-US" dirty="0"/>
          </a:p>
        </p:txBody>
      </p:sp>
    </p:spTree>
    <p:extLst>
      <p:ext uri="{BB962C8B-B14F-4D97-AF65-F5344CB8AC3E}">
        <p14:creationId xmlns:p14="http://schemas.microsoft.com/office/powerpoint/2010/main" val="1799948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Toni - Here is a sample causal analysis, or fishbone diagram. </a:t>
            </a:r>
          </a:p>
          <a:p>
            <a:endParaRPr lang="en-US" dirty="0"/>
          </a:p>
          <a:p>
            <a:r>
              <a:rPr lang="en-US" dirty="0"/>
              <a:t>The stated problem of practice appears at the top (or the head of the fishbone diagram). In this case it is “some systems, processes, and /or practices in Mathematics/Literacy are not meeting the needs of many students because… </a:t>
            </a:r>
          </a:p>
          <a:p>
            <a:endParaRPr lang="en-US" dirty="0"/>
          </a:p>
          <a:p>
            <a:r>
              <a:rPr lang="en-US" dirty="0"/>
              <a:t>The major causal categories related to this problem of practice include curriculum, instruction and assessment, culture, and system coherence and consistency. </a:t>
            </a:r>
          </a:p>
          <a:p>
            <a:endParaRPr lang="en-US" dirty="0"/>
          </a:p>
          <a:p>
            <a:r>
              <a:rPr lang="en-US" dirty="0"/>
              <a:t>Some of the root causes, across these categories include inconsistency and incoherence in instructional practices, educators lacking the necessary content or pedagogical knowledge, insufficient rigor in the curriculum to match expectations, variation in educator expertise and qualifications, and weak home-school alignment and partnerships.</a:t>
            </a:r>
          </a:p>
        </p:txBody>
      </p:sp>
      <p:sp>
        <p:nvSpPr>
          <p:cNvPr id="4" name="Slide Number Placeholder 3"/>
          <p:cNvSpPr>
            <a:spLocks noGrp="1"/>
          </p:cNvSpPr>
          <p:nvPr>
            <p:ph type="sldNum" sz="quarter" idx="5"/>
          </p:nvPr>
        </p:nvSpPr>
        <p:spPr/>
        <p:txBody>
          <a:bodyPr/>
          <a:lstStyle/>
          <a:p>
            <a:fld id="{10720564-185C-4BBD-86C2-2A2388C81EEE}" type="slidenum">
              <a:rPr lang="en-US" smtClean="0"/>
              <a:t>21</a:t>
            </a:fld>
            <a:endParaRPr lang="en-US" dirty="0"/>
          </a:p>
        </p:txBody>
      </p:sp>
    </p:spTree>
    <p:extLst>
      <p:ext uri="{BB962C8B-B14F-4D97-AF65-F5344CB8AC3E}">
        <p14:creationId xmlns:p14="http://schemas.microsoft.com/office/powerpoint/2010/main" val="689381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5" y="4470836"/>
            <a:ext cx="5603240" cy="4563401"/>
          </a:xfrm>
        </p:spPr>
        <p:txBody>
          <a:bodyPr/>
          <a:lstStyle/>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Toni - When planning for change the team transforms their priority problems of practice into a goal statement that represent the desired outcome for improvement. Goals for improvement should be specific and measurable describing WHAT will be improved, by HOW MUCH,  by WHEN, and for WHOM, or in what settings. </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EXAMPLE:  For example, by June of 2027 we will increase the average seventh-grade sub score in the discipline of physical sciences by 20% on the state science assessment. </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Drivers are the various components of the system believed to have the greatest influence of your goal.   Drivers can be primary (greatest influence on the goal, for example, communication, instructional practices.  And then you have Secondary drivers, which are specific practices within the primary driver, such as digital platform use or need for added rigor.    Collectively, drivers represent a conceptual pathway form your goal to your chosen change ideas.</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If you've successfully identified the root causes of problem of practice, a goal to address the problem of practice, and identified drivers, proposing logical change ideas becomes straightforward. </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Typically change ideas originate in three places, research knowledge practice knowledge, and through the design of new ideas.  </a:t>
            </a:r>
          </a:p>
          <a:p>
            <a:pPr>
              <a:lnSpc>
                <a:spcPct val="115000"/>
              </a:lnSpc>
              <a:spcAft>
                <a:spcPts val="815"/>
              </a:spcAft>
              <a:tabLst>
                <a:tab pos="678885" algn="l"/>
              </a:tabLst>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What's one change idea that a team could pilot to increase student interest in physical sciences?  How about an annual physical sciences fair having an opportunity for student driven project-based learning. Now, to determine the effectiveness of a change idea it's essential that you not only have a clear measurable goal for success, but also methods to assess progress formatively and to monitor for unintended consequences along the way. </a:t>
            </a:r>
          </a:p>
          <a:p>
            <a:pPr>
              <a:lnSpc>
                <a:spcPct val="115000"/>
              </a:lnSpc>
              <a:spcAft>
                <a:spcPts val="815"/>
              </a:spcAft>
              <a:tabLst>
                <a:tab pos="678885" algn="l"/>
              </a:tabLst>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Now, to determine the effectiveness of a change idea it's essential that you not only have a clear measurable goal for success, but also methods to assess progress formatively and to monitor for unintended consequences along the way.  Three measurement types – Outcome measures, process measures, and balancing measures, can be used to maximize the effectiveness of your team's continuous improvement efforts.  </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Outcomes measures measure the intended results of your change idea.  </a:t>
            </a:r>
            <a:r>
              <a:rPr lang="en-US" strike="noStrike" kern="100" dirty="0">
                <a:effectLst/>
                <a:latin typeface="Aptos" panose="020B0004020202020204" pitchFamily="34" charset="0"/>
                <a:ea typeface="Aptos" panose="020B0004020202020204" pitchFamily="34" charset="0"/>
                <a:cs typeface="Times New Roman" panose="02020603050405020304" pitchFamily="18" charset="0"/>
              </a:rPr>
              <a:t>In the case of our example, an increase in student interest in the physical sciences, a pre-and-post survey of fair participants would be one way to measure this</a:t>
            </a: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Process measures are used to determine whether the successful implementation of a change idea is occurring before the outcomes are known.  This can serve to drive decision-making before outcome data is available. </a:t>
            </a:r>
            <a:r>
              <a:rPr lang="en-US" strike="noStrike" kern="100" dirty="0">
                <a:effectLst/>
                <a:latin typeface="Aptos" panose="020B0004020202020204" pitchFamily="34" charset="0"/>
                <a:ea typeface="Aptos" panose="020B0004020202020204" pitchFamily="34" charset="0"/>
                <a:cs typeface="Times New Roman" panose="02020603050405020304" pitchFamily="18" charset="0"/>
              </a:rPr>
              <a:t> Examples of a process measure for implementing an instructional strategy might include: a protocol checklist after each class, teacher survey/interview, or coaching feedback logs.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15"/>
              </a:spcAft>
              <a:tabLst>
                <a:tab pos="678885" algn="l"/>
              </a:tabLst>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15"/>
              </a:spcAft>
              <a:tabLst>
                <a:tab pos="678885"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And finally balancing measures are used to test for unintended consequences of improvement.  We use balancing measures with appreciation for the complexity and interconnectedness of our system.  In our example, if student time and energy are spent on a preparing for a physical sciences fair, an interest in physical sciences is growing will students be less likely to participate  in the early code night while working.</a:t>
            </a:r>
          </a:p>
          <a:p>
            <a:endParaRPr lang="en-US" dirty="0"/>
          </a:p>
        </p:txBody>
      </p:sp>
      <p:sp>
        <p:nvSpPr>
          <p:cNvPr id="4" name="Slide Number Placeholder 3"/>
          <p:cNvSpPr>
            <a:spLocks noGrp="1"/>
          </p:cNvSpPr>
          <p:nvPr>
            <p:ph type="sldNum" sz="quarter" idx="5"/>
          </p:nvPr>
        </p:nvSpPr>
        <p:spPr/>
        <p:txBody>
          <a:bodyPr/>
          <a:lstStyle/>
          <a:p>
            <a:fld id="{531C5BE9-CFE8-4721-A356-F0BD4C818035}" type="slidenum">
              <a:rPr lang="en-US" smtClean="0"/>
              <a:t>22</a:t>
            </a:fld>
            <a:endParaRPr lang="en-US" dirty="0"/>
          </a:p>
        </p:txBody>
      </p:sp>
    </p:spTree>
    <p:extLst>
      <p:ext uri="{BB962C8B-B14F-4D97-AF65-F5344CB8AC3E}">
        <p14:creationId xmlns:p14="http://schemas.microsoft.com/office/powerpoint/2010/main" val="1960783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kern="100" dirty="0">
                <a:effectLst/>
                <a:latin typeface="Aptos" panose="020B0004020202020204" pitchFamily="34" charset="0"/>
                <a:ea typeface="Aptos" panose="020B0004020202020204" pitchFamily="34" charset="0"/>
                <a:cs typeface="Times New Roman" panose="02020603050405020304" pitchFamily="18" charset="0"/>
              </a:rPr>
              <a:t>Toni - The driver diagram is a method for organizing your theory of improvement and can be completed using the information collected during the comprehensive needs assessment process.  It becomes a record of learning and a roadmap for intervention.  Theories can change as you team tests each change idea and learns from the experiences.</a:t>
            </a:r>
          </a:p>
          <a:p>
            <a:pPr defTabSz="931042">
              <a:defRPr/>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defTabSz="931042">
              <a:defRPr/>
            </a:pPr>
            <a:r>
              <a:rPr lang="en-US" kern="100" dirty="0">
                <a:effectLst/>
                <a:latin typeface="Aptos" panose="020B0004020202020204" pitchFamily="34" charset="0"/>
                <a:ea typeface="Aptos" panose="020B0004020202020204" pitchFamily="34" charset="0"/>
                <a:cs typeface="Times New Roman" panose="02020603050405020304" pitchFamily="18" charset="0"/>
              </a:rPr>
              <a:t>A driver diagram shows the relationship between the goal of your improvement project, the primary drivers that directly relate to achieving the goal, the secondary drivers that are components of the primary divers, and specific change ideas to test for each secondary driver.</a:t>
            </a:r>
          </a:p>
          <a:p>
            <a:pPr defTabSz="931042">
              <a:defRP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defTabSz="931042">
              <a:defRPr/>
            </a:pPr>
            <a:r>
              <a:rPr lang="en-US" kern="100" dirty="0">
                <a:effectLst/>
                <a:latin typeface="Aptos" panose="020B0004020202020204" pitchFamily="34" charset="0"/>
                <a:ea typeface="Aptos" panose="020B0004020202020204" pitchFamily="34" charset="0"/>
                <a:cs typeface="Times New Roman" panose="02020603050405020304" pitchFamily="18" charset="0"/>
              </a:rPr>
              <a:t>Through the stages of a comprehensive needs assessment your team will gain increasingly specific insight and the improvement needs of your school or school system. </a:t>
            </a:r>
          </a:p>
          <a:p>
            <a:pPr defTabSz="931042">
              <a:defRPr/>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defTabSz="931042">
              <a:defRPr/>
            </a:pPr>
            <a:r>
              <a:rPr lang="en-US" kern="100" dirty="0">
                <a:effectLst/>
                <a:latin typeface="Aptos" panose="020B0004020202020204" pitchFamily="34" charset="0"/>
                <a:ea typeface="Aptos" panose="020B0004020202020204" pitchFamily="34" charset="0"/>
                <a:cs typeface="Times New Roman" panose="02020603050405020304" pitchFamily="18" charset="0"/>
              </a:rPr>
              <a:t>This collective learning is used to create a theory of improvement.  A theory of improvement describes the structures and processes that the team believes will need to be changed to meet an improvement goal, as well as specific actions to create these changes. </a:t>
            </a:r>
          </a:p>
          <a:p>
            <a:pPr defTabSz="931042">
              <a:defRP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defTabSz="931042">
              <a:defRPr/>
            </a:pPr>
            <a:r>
              <a:rPr lang="en-US" sz="1800" kern="100" dirty="0">
                <a:latin typeface="Aptos" panose="020B0004020202020204" pitchFamily="34" charset="0"/>
                <a:ea typeface="Aptos" panose="020B0004020202020204" pitchFamily="34" charset="0"/>
                <a:cs typeface="Times New Roman" panose="02020603050405020304" pitchFamily="18" charset="0"/>
              </a:rPr>
              <a:t>When using the driver diagram to write a theory of improvement/action statement, you should work from right to left, starting with the change idea and ending with the goal, the statement should be written using an “if… then…</a:t>
            </a:r>
          </a:p>
          <a:p>
            <a:pPr defTabSz="931042">
              <a:defRP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defTabSz="931042">
              <a:defRPr/>
            </a:pPr>
            <a:r>
              <a:rPr lang="en-US" sz="1800" kern="100" dirty="0">
                <a:latin typeface="Aptos" panose="020B0004020202020204" pitchFamily="34" charset="0"/>
                <a:ea typeface="Aptos" panose="020B0004020202020204" pitchFamily="34" charset="0"/>
                <a:cs typeface="Times New Roman" panose="02020603050405020304" pitchFamily="18" charset="0"/>
              </a:rPr>
              <a:t>For example, If we implement (Change Idea), THEN, (impact on secondary driver), THEN (impact on primary driver), then (goal).</a:t>
            </a:r>
          </a:p>
          <a:p>
            <a:endParaRPr lang="en-US" dirty="0"/>
          </a:p>
        </p:txBody>
      </p:sp>
      <p:sp>
        <p:nvSpPr>
          <p:cNvPr id="4" name="Slide Number Placeholder 3"/>
          <p:cNvSpPr>
            <a:spLocks noGrp="1"/>
          </p:cNvSpPr>
          <p:nvPr>
            <p:ph type="sldNum" sz="quarter" idx="5"/>
          </p:nvPr>
        </p:nvSpPr>
        <p:spPr/>
        <p:txBody>
          <a:bodyPr/>
          <a:lstStyle/>
          <a:p>
            <a:fld id="{531C5BE9-CFE8-4721-A356-F0BD4C818035}" type="slidenum">
              <a:rPr lang="en-US" smtClean="0"/>
              <a:t>23</a:t>
            </a:fld>
            <a:endParaRPr lang="en-US" dirty="0"/>
          </a:p>
        </p:txBody>
      </p:sp>
    </p:spTree>
    <p:extLst>
      <p:ext uri="{BB962C8B-B14F-4D97-AF65-F5344CB8AC3E}">
        <p14:creationId xmlns:p14="http://schemas.microsoft.com/office/powerpoint/2010/main" val="1628904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Toni - As you complete the data analyses in your needs assessment, you will record your findings in the Data Inventory. The EQCs and CFP team can support you in completing this template.</a:t>
            </a:r>
          </a:p>
          <a:p>
            <a:endParaRPr lang="en-US" dirty="0"/>
          </a:p>
        </p:txBody>
      </p:sp>
      <p:sp>
        <p:nvSpPr>
          <p:cNvPr id="4" name="Slide Number Placeholder 3"/>
          <p:cNvSpPr>
            <a:spLocks noGrp="1"/>
          </p:cNvSpPr>
          <p:nvPr>
            <p:ph type="sldNum" sz="quarter" idx="5"/>
          </p:nvPr>
        </p:nvSpPr>
        <p:spPr/>
        <p:txBody>
          <a:bodyPr/>
          <a:lstStyle/>
          <a:p>
            <a:fld id="{7169166C-0BE7-4028-A9ED-5953D787A143}" type="slidenum">
              <a:rPr lang="en-US" smtClean="0"/>
              <a:t>24</a:t>
            </a:fld>
            <a:endParaRPr lang="en-US" dirty="0"/>
          </a:p>
        </p:txBody>
      </p:sp>
    </p:spTree>
    <p:extLst>
      <p:ext uri="{BB962C8B-B14F-4D97-AF65-F5344CB8AC3E}">
        <p14:creationId xmlns:p14="http://schemas.microsoft.com/office/powerpoint/2010/main" val="2559629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Toni – A variety of toolkits and resources are available on our Continuous Improvement webpage to assist you in your continuous improvement efforts.  Some of the resources include:</a:t>
            </a:r>
          </a:p>
          <a:p>
            <a:pPr marL="174570" indent="-174570">
              <a:buFont typeface="Arial" panose="020B0604020202020204" pitchFamily="34" charset="0"/>
              <a:buChar char="•"/>
            </a:pPr>
            <a:r>
              <a:rPr lang="en-US" dirty="0"/>
              <a:t>the comprehensive needs assessment toolkit, which contains details on the processes we overviewed this morning, </a:t>
            </a:r>
          </a:p>
          <a:p>
            <a:pPr marL="174570" indent="-174570">
              <a:buFont typeface="Arial" panose="020B0604020202020204" pitchFamily="34" charset="0"/>
              <a:buChar char="•"/>
            </a:pPr>
            <a:r>
              <a:rPr lang="en-US" dirty="0"/>
              <a:t>a PDSA cycle toolkit, which you can use during the implementation of your CIP change ideas,</a:t>
            </a:r>
          </a:p>
          <a:p>
            <a:pPr marL="174570" indent="-174570">
              <a:buFont typeface="Arial" panose="020B0604020202020204" pitchFamily="34" charset="0"/>
              <a:buChar char="•"/>
            </a:pPr>
            <a:r>
              <a:rPr lang="en-US" dirty="0"/>
              <a:t>The site also contains instructions for CIP submission and the CIP template</a:t>
            </a:r>
          </a:p>
          <a:p>
            <a:pPr marL="174570" indent="-174570">
              <a:buFont typeface="Arial" panose="020B0604020202020204" pitchFamily="34" charset="0"/>
              <a:buChar char="•"/>
            </a:pPr>
            <a:r>
              <a:rPr lang="en-US" dirty="0"/>
              <a:t>And others.</a:t>
            </a:r>
          </a:p>
          <a:p>
            <a:endParaRPr lang="en-US" dirty="0"/>
          </a:p>
          <a:p>
            <a:pPr defTabSz="931042">
              <a:defRPr/>
            </a:pPr>
            <a:r>
              <a:rPr lang="en-US" dirty="0"/>
              <a:t>The Education Quality Assurance team is here to support you in your continuous improvement efforts and in the development of your continuous           improvement plans so reach out to us at anytime.  Thanks!</a:t>
            </a:r>
          </a:p>
          <a:p>
            <a:endParaRPr lang="en-US" dirty="0"/>
          </a:p>
        </p:txBody>
      </p:sp>
      <p:sp>
        <p:nvSpPr>
          <p:cNvPr id="4" name="Slide Number Placeholder 3"/>
          <p:cNvSpPr>
            <a:spLocks noGrp="1"/>
          </p:cNvSpPr>
          <p:nvPr>
            <p:ph type="sldNum" sz="quarter" idx="5"/>
          </p:nvPr>
        </p:nvSpPr>
        <p:spPr/>
        <p:txBody>
          <a:bodyPr/>
          <a:lstStyle/>
          <a:p>
            <a:fld id="{10720564-185C-4BBD-86C2-2A2388C81EEE}" type="slidenum">
              <a:rPr lang="en-US" smtClean="0"/>
              <a:t>25</a:t>
            </a:fld>
            <a:endParaRPr lang="en-US" dirty="0"/>
          </a:p>
        </p:txBody>
      </p:sp>
    </p:spTree>
    <p:extLst>
      <p:ext uri="{BB962C8B-B14F-4D97-AF65-F5344CB8AC3E}">
        <p14:creationId xmlns:p14="http://schemas.microsoft.com/office/powerpoint/2010/main" val="437452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26</a:t>
            </a:fld>
            <a:endParaRPr lang="en-US" dirty="0"/>
          </a:p>
        </p:txBody>
      </p:sp>
    </p:spTree>
    <p:extLst>
      <p:ext uri="{BB962C8B-B14F-4D97-AF65-F5344CB8AC3E}">
        <p14:creationId xmlns:p14="http://schemas.microsoft.com/office/powerpoint/2010/main" val="1855840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Lori for 20 min overview of PDSA (rest of time to Josh for activity)</a:t>
            </a:r>
          </a:p>
        </p:txBody>
      </p:sp>
      <p:sp>
        <p:nvSpPr>
          <p:cNvPr id="4" name="Slide Number Placeholder 3"/>
          <p:cNvSpPr>
            <a:spLocks noGrp="1"/>
          </p:cNvSpPr>
          <p:nvPr>
            <p:ph type="sldNum" sz="quarter" idx="5"/>
          </p:nvPr>
        </p:nvSpPr>
        <p:spPr/>
        <p:txBody>
          <a:bodyPr/>
          <a:lstStyle/>
          <a:p>
            <a:fld id="{7169166C-0BE7-4028-A9ED-5953D787A143}" type="slidenum">
              <a:rPr lang="en-US" smtClean="0"/>
              <a:t>27</a:t>
            </a:fld>
            <a:endParaRPr lang="en-US" dirty="0"/>
          </a:p>
        </p:txBody>
      </p:sp>
    </p:spTree>
    <p:extLst>
      <p:ext uri="{BB962C8B-B14F-4D97-AF65-F5344CB8AC3E}">
        <p14:creationId xmlns:p14="http://schemas.microsoft.com/office/powerpoint/2010/main" val="2972212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9166C-0BE7-4028-A9ED-5953D787A143}" type="slidenum">
              <a:rPr lang="en-US" smtClean="0"/>
              <a:t>28</a:t>
            </a:fld>
            <a:endParaRPr lang="en-US" dirty="0"/>
          </a:p>
        </p:txBody>
      </p:sp>
    </p:spTree>
    <p:extLst>
      <p:ext uri="{BB962C8B-B14F-4D97-AF65-F5344CB8AC3E}">
        <p14:creationId xmlns:p14="http://schemas.microsoft.com/office/powerpoint/2010/main" val="1351468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E4538-93DE-9EBF-21B3-3F00019E7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7C91C-C920-BB13-AF0D-4D24AF2EDE4C}"/>
              </a:ext>
            </a:extLst>
          </p:cNvPr>
          <p:cNvSpPr>
            <a:spLocks noGrp="1" noRot="1" noChangeAspect="1"/>
          </p:cNvSpPr>
          <p:nvPr>
            <p:ph type="sldImg"/>
          </p:nvPr>
        </p:nvSpPr>
        <p:spPr>
          <a:xfrm>
            <a:off x="733425" y="1173163"/>
            <a:ext cx="5630863" cy="3167062"/>
          </a:xfrm>
        </p:spPr>
      </p:sp>
      <p:sp>
        <p:nvSpPr>
          <p:cNvPr id="3" name="Notes Placeholder 2">
            <a:extLst>
              <a:ext uri="{FF2B5EF4-FFF2-40B4-BE49-F238E27FC236}">
                <a16:creationId xmlns:a16="http://schemas.microsoft.com/office/drawing/2014/main" id="{77EE7D4E-E0E1-2C6C-4E21-066E4D23F0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065AC7-AA5D-A4B1-6870-6CD45DBE1D5E}"/>
              </a:ext>
            </a:extLst>
          </p:cNvPr>
          <p:cNvSpPr>
            <a:spLocks noGrp="1"/>
          </p:cNvSpPr>
          <p:nvPr>
            <p:ph type="sldNum" sz="quarter" idx="5"/>
          </p:nvPr>
        </p:nvSpPr>
        <p:spPr/>
        <p:txBody>
          <a:bodyPr/>
          <a:lstStyle/>
          <a:p>
            <a:fld id="{D9FBDE9E-A812-4663-9CB3-8F1B9102178D}" type="slidenum">
              <a:rPr lang="en-US" altLang="en-US" smtClean="0"/>
              <a:pPr/>
              <a:t>29</a:t>
            </a:fld>
            <a:endParaRPr lang="en-US" altLang="en-US" dirty="0"/>
          </a:p>
        </p:txBody>
      </p:sp>
    </p:spTree>
    <p:extLst>
      <p:ext uri="{BB962C8B-B14F-4D97-AF65-F5344CB8AC3E}">
        <p14:creationId xmlns:p14="http://schemas.microsoft.com/office/powerpoint/2010/main" val="303474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3</a:t>
            </a:fld>
            <a:endParaRPr lang="en-US" dirty="0"/>
          </a:p>
        </p:txBody>
      </p:sp>
    </p:spTree>
    <p:extLst>
      <p:ext uri="{BB962C8B-B14F-4D97-AF65-F5344CB8AC3E}">
        <p14:creationId xmlns:p14="http://schemas.microsoft.com/office/powerpoint/2010/main" val="3503787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56337" cy="3519487"/>
          </a:xfrm>
        </p:spPr>
      </p:sp>
      <p:sp>
        <p:nvSpPr>
          <p:cNvPr id="3" name="Notes Placeholder 2"/>
          <p:cNvSpPr>
            <a:spLocks noGrp="1"/>
          </p:cNvSpPr>
          <p:nvPr>
            <p:ph type="body" idx="1"/>
          </p:nvPr>
        </p:nvSpPr>
        <p:spPr/>
        <p:txBody>
          <a:bodyPr/>
          <a:lstStyle/>
          <a:p>
            <a:pPr defTabSz="931042">
              <a:defRPr/>
            </a:pPr>
            <a:r>
              <a:rPr lang="en-US" dirty="0"/>
              <a:t>Setting clear, measurable student learning goals entails 4 basic criteria (what, for whom, by when, and by how much). The </a:t>
            </a:r>
            <a:r>
              <a:rPr lang="en-US" b="1" dirty="0"/>
              <a:t>What component</a:t>
            </a:r>
            <a:r>
              <a:rPr lang="en-US" dirty="0"/>
              <a:t> operationalizes the specific skills/processes/practices that are being improved? The </a:t>
            </a:r>
            <a:r>
              <a:rPr lang="en-US" b="1" dirty="0"/>
              <a:t>For whom component identifies</a:t>
            </a:r>
            <a:r>
              <a:rPr lang="en-US" dirty="0"/>
              <a:t> the intended population for whom the goal is set? The </a:t>
            </a:r>
            <a:r>
              <a:rPr lang="en-US" b="1" dirty="0"/>
              <a:t>By when component identifies </a:t>
            </a:r>
            <a:r>
              <a:rPr lang="en-US" dirty="0"/>
              <a:t>when you expect outcomes to be achieved, and the </a:t>
            </a:r>
            <a:r>
              <a:rPr lang="en-US" b="1" dirty="0"/>
              <a:t>By how much? Component indicates</a:t>
            </a:r>
            <a:r>
              <a:rPr lang="en-US" dirty="0"/>
              <a:t> the degree of improvement you expect will be made by that time. Basically, you want to be explicit about the intended outcome &amp; What evidence will show that students have achieved the aim. So, If someone checked back in later in the year, what would they be expecting to see (is that clear in the goal/aim statement)?</a:t>
            </a:r>
          </a:p>
          <a:p>
            <a:endParaRPr lang="en-US" dirty="0"/>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30</a:t>
            </a:fld>
            <a:endParaRPr lang="en-US" altLang="en-US" dirty="0"/>
          </a:p>
        </p:txBody>
      </p:sp>
    </p:spTree>
    <p:extLst>
      <p:ext uri="{BB962C8B-B14F-4D97-AF65-F5344CB8AC3E}">
        <p14:creationId xmlns:p14="http://schemas.microsoft.com/office/powerpoint/2010/main" val="3502138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ED70B-5B62-60E1-43E7-3C20B46E8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F0196-7446-33B6-84AC-94E5AB80B597}"/>
              </a:ext>
            </a:extLst>
          </p:cNvPr>
          <p:cNvSpPr>
            <a:spLocks noGrp="1" noRot="1" noChangeAspect="1"/>
          </p:cNvSpPr>
          <p:nvPr>
            <p:ph type="sldImg"/>
          </p:nvPr>
        </p:nvSpPr>
        <p:spPr>
          <a:xfrm>
            <a:off x="733425" y="1173163"/>
            <a:ext cx="5630863" cy="3167062"/>
          </a:xfrm>
        </p:spPr>
      </p:sp>
      <p:sp>
        <p:nvSpPr>
          <p:cNvPr id="3" name="Notes Placeholder 2">
            <a:extLst>
              <a:ext uri="{FF2B5EF4-FFF2-40B4-BE49-F238E27FC236}">
                <a16:creationId xmlns:a16="http://schemas.microsoft.com/office/drawing/2014/main" id="{8A3CBD60-B019-1895-52F9-78DB3ED4FFCD}"/>
              </a:ext>
            </a:extLst>
          </p:cNvPr>
          <p:cNvSpPr>
            <a:spLocks noGrp="1"/>
          </p:cNvSpPr>
          <p:nvPr>
            <p:ph type="body" idx="1"/>
          </p:nvPr>
        </p:nvSpPr>
        <p:spPr/>
        <p:txBody>
          <a:bodyPr/>
          <a:lstStyle/>
          <a:p>
            <a:r>
              <a:rPr lang="en-US" dirty="0">
                <a:cs typeface="Calibri"/>
              </a:rPr>
              <a:t>As you are summarizing the challenges, you can use a root cause analysis/cause and effect diagram to uncover and confirm the underlying root causes of challenges or problems of practices, to ensure that you are solving the right problem. We have tools in the Comprehensive Needs Assessment Toolkit on our Continuous Improvement website to help you facilitate this process. A sample causal analysis is included on the following slide.</a:t>
            </a:r>
          </a:p>
        </p:txBody>
      </p:sp>
      <p:sp>
        <p:nvSpPr>
          <p:cNvPr id="4" name="Slide Number Placeholder 3">
            <a:extLst>
              <a:ext uri="{FF2B5EF4-FFF2-40B4-BE49-F238E27FC236}">
                <a16:creationId xmlns:a16="http://schemas.microsoft.com/office/drawing/2014/main" id="{AAF45B49-32DE-D86D-1254-67E2DDBA4CAC}"/>
              </a:ext>
            </a:extLst>
          </p:cNvPr>
          <p:cNvSpPr>
            <a:spLocks noGrp="1"/>
          </p:cNvSpPr>
          <p:nvPr>
            <p:ph type="sldNum" sz="quarter" idx="5"/>
          </p:nvPr>
        </p:nvSpPr>
        <p:spPr/>
        <p:txBody>
          <a:bodyPr/>
          <a:lstStyle/>
          <a:p>
            <a:fld id="{D9FBDE9E-A812-4663-9CB3-8F1B9102178D}" type="slidenum">
              <a:rPr lang="en-US" altLang="en-US"/>
              <a:pPr/>
              <a:t>31</a:t>
            </a:fld>
            <a:endParaRPr lang="en-US" altLang="en-US" dirty="0"/>
          </a:p>
        </p:txBody>
      </p:sp>
    </p:spTree>
    <p:extLst>
      <p:ext uri="{BB962C8B-B14F-4D97-AF65-F5344CB8AC3E}">
        <p14:creationId xmlns:p14="http://schemas.microsoft.com/office/powerpoint/2010/main" val="410738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684CA-3C73-350C-BDE4-ACE5A919C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449CF-02F7-293A-5165-A6D65EAD4618}"/>
              </a:ext>
            </a:extLst>
          </p:cNvPr>
          <p:cNvSpPr>
            <a:spLocks noGrp="1" noRot="1" noChangeAspect="1"/>
          </p:cNvSpPr>
          <p:nvPr>
            <p:ph type="sldImg"/>
          </p:nvPr>
        </p:nvSpPr>
        <p:spPr>
          <a:xfrm>
            <a:off x="733425" y="1173163"/>
            <a:ext cx="5630863" cy="3167062"/>
          </a:xfrm>
        </p:spPr>
      </p:sp>
      <p:sp>
        <p:nvSpPr>
          <p:cNvPr id="3" name="Notes Placeholder 2">
            <a:extLst>
              <a:ext uri="{FF2B5EF4-FFF2-40B4-BE49-F238E27FC236}">
                <a16:creationId xmlns:a16="http://schemas.microsoft.com/office/drawing/2014/main" id="{CA72A912-5D10-5ABF-6501-9805078B8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85B0C7-B843-C118-519A-F8D29202BCE3}"/>
              </a:ext>
            </a:extLst>
          </p:cNvPr>
          <p:cNvSpPr>
            <a:spLocks noGrp="1"/>
          </p:cNvSpPr>
          <p:nvPr>
            <p:ph type="sldNum" sz="quarter" idx="5"/>
          </p:nvPr>
        </p:nvSpPr>
        <p:spPr/>
        <p:txBody>
          <a:bodyPr/>
          <a:lstStyle/>
          <a:p>
            <a:fld id="{D9FBDE9E-A812-4663-9CB3-8F1B9102178D}" type="slidenum">
              <a:rPr lang="en-US" altLang="en-US" smtClean="0"/>
              <a:pPr/>
              <a:t>33</a:t>
            </a:fld>
            <a:endParaRPr lang="en-US" altLang="en-US" dirty="0"/>
          </a:p>
        </p:txBody>
      </p:sp>
    </p:spTree>
    <p:extLst>
      <p:ext uri="{BB962C8B-B14F-4D97-AF65-F5344CB8AC3E}">
        <p14:creationId xmlns:p14="http://schemas.microsoft.com/office/powerpoint/2010/main" val="4205981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73163"/>
            <a:ext cx="5630863" cy="3167062"/>
          </a:xfrm>
        </p:spPr>
      </p:sp>
      <p:sp>
        <p:nvSpPr>
          <p:cNvPr id="3" name="Notes Placeholder 2"/>
          <p:cNvSpPr>
            <a:spLocks noGrp="1"/>
          </p:cNvSpPr>
          <p:nvPr>
            <p:ph type="body" idx="1"/>
          </p:nvPr>
        </p:nvSpPr>
        <p:spPr/>
        <p:txBody>
          <a:bodyPr/>
          <a:lstStyle/>
          <a:p>
            <a:pPr defTabSz="931042" fontAlgn="base">
              <a:spcBef>
                <a:spcPct val="30000"/>
              </a:spcBef>
              <a:spcAft>
                <a:spcPct val="0"/>
              </a:spcAft>
              <a:defRPr/>
            </a:pPr>
            <a:r>
              <a:rPr lang="en-US" dirty="0"/>
              <a:t>Change ideas come from examining the research and evidence-base and finding the practices, processes, and programs that have demonstrated positive impacts on similar specific outcomes and student populations that you are hoping to impact with your goals. Select evidence-based change ideas/practices, based on needs uncovered during data analyses.</a:t>
            </a:r>
          </a:p>
          <a:p>
            <a:r>
              <a:rPr lang="en-US" dirty="0"/>
              <a:t>In order to achieve integrity in implementation, you must describe the </a:t>
            </a:r>
            <a:r>
              <a:rPr lang="en-US" dirty="0">
                <a:ea typeface="+mn-lt"/>
                <a:cs typeface="+mn-lt"/>
              </a:rPr>
              <a:t>practice/program/process with enough detail to ensure that everyone understands what/how/where/when/why factors of implementation. Also consider the human, fiscal, and other necessary resources needed to ensure the fidelity and integrity of implementation. </a:t>
            </a:r>
            <a:endParaRPr lang="en-US" dirty="0"/>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34</a:t>
            </a:fld>
            <a:endParaRPr lang="en-US" altLang="en-US" dirty="0"/>
          </a:p>
        </p:txBody>
      </p:sp>
    </p:spTree>
    <p:extLst>
      <p:ext uri="{BB962C8B-B14F-4D97-AF65-F5344CB8AC3E}">
        <p14:creationId xmlns:p14="http://schemas.microsoft.com/office/powerpoint/2010/main" val="518017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4DD82-F844-65F9-4499-233C2B30F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A6016-2690-3E83-D004-032EE08AC530}"/>
              </a:ext>
            </a:extLst>
          </p:cNvPr>
          <p:cNvSpPr>
            <a:spLocks noGrp="1" noRot="1" noChangeAspect="1"/>
          </p:cNvSpPr>
          <p:nvPr>
            <p:ph type="sldImg"/>
          </p:nvPr>
        </p:nvSpPr>
        <p:spPr>
          <a:xfrm>
            <a:off x="733425" y="1173163"/>
            <a:ext cx="5630863" cy="3167062"/>
          </a:xfrm>
        </p:spPr>
      </p:sp>
      <p:sp>
        <p:nvSpPr>
          <p:cNvPr id="3" name="Notes Placeholder 2">
            <a:extLst>
              <a:ext uri="{FF2B5EF4-FFF2-40B4-BE49-F238E27FC236}">
                <a16:creationId xmlns:a16="http://schemas.microsoft.com/office/drawing/2014/main" id="{EDEA083C-0903-38FD-E944-5CC9814F4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F3E413-3F2B-F60C-CB8C-586D538BD209}"/>
              </a:ext>
            </a:extLst>
          </p:cNvPr>
          <p:cNvSpPr>
            <a:spLocks noGrp="1"/>
          </p:cNvSpPr>
          <p:nvPr>
            <p:ph type="sldNum" sz="quarter" idx="5"/>
          </p:nvPr>
        </p:nvSpPr>
        <p:spPr/>
        <p:txBody>
          <a:bodyPr/>
          <a:lstStyle/>
          <a:p>
            <a:fld id="{D9FBDE9E-A812-4663-9CB3-8F1B9102178D}" type="slidenum">
              <a:rPr lang="en-US" altLang="en-US" smtClean="0"/>
              <a:pPr/>
              <a:t>35</a:t>
            </a:fld>
            <a:endParaRPr lang="en-US" altLang="en-US" dirty="0"/>
          </a:p>
        </p:txBody>
      </p:sp>
    </p:spTree>
    <p:extLst>
      <p:ext uri="{BB962C8B-B14F-4D97-AF65-F5344CB8AC3E}">
        <p14:creationId xmlns:p14="http://schemas.microsoft.com/office/powerpoint/2010/main" val="420813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73163"/>
            <a:ext cx="5630863" cy="3167062"/>
          </a:xfrm>
        </p:spPr>
      </p:sp>
      <p:sp>
        <p:nvSpPr>
          <p:cNvPr id="3" name="Notes Placeholder 2"/>
          <p:cNvSpPr>
            <a:spLocks noGrp="1"/>
          </p:cNvSpPr>
          <p:nvPr>
            <p:ph type="body" idx="1"/>
          </p:nvPr>
        </p:nvSpPr>
        <p:spPr/>
        <p:txBody>
          <a:bodyPr/>
          <a:lstStyle/>
          <a:p>
            <a:pPr defTabSz="931042" fontAlgn="base">
              <a:spcBef>
                <a:spcPct val="30000"/>
              </a:spcBef>
              <a:spcAft>
                <a:spcPct val="0"/>
              </a:spcAft>
              <a:defRPr/>
            </a:pPr>
            <a:r>
              <a:rPr lang="en-US" dirty="0"/>
              <a:t>The last component in the model for improvement, is the Plan-Do-Study-Act (PDSA) inquiry cycle process. Once you have selected a change for improvement, you begin the cycle of planning for implementation, implementing the change, ongoing reflection on progress, and making necessary adjustments based on results. </a:t>
            </a:r>
            <a:r>
              <a:rPr lang="en-US" dirty="0">
                <a:latin typeface="+mj-lt"/>
              </a:rPr>
              <a:t>Iterative Plan Do Study Act (PDSA) improvement cycles allow us to learn, adapt, and develop confidence in the efficacy and reliability of an evidence-based innovation/practice AND from practice-based evidence we collect during each cycle. This Iterative, four-stage problem-solving model is used for improving a process or carrying out a change. Student learning data AND data related to  fidelity/integrity of implementation is collected and examined to assess the effectiveness of the change. The intention of these inquiry cycles is to Learn fast to implement well!</a:t>
            </a:r>
          </a:p>
          <a:p>
            <a:endParaRPr lang="en-US" dirty="0"/>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37</a:t>
            </a:fld>
            <a:endParaRPr lang="en-US" altLang="en-US" dirty="0"/>
          </a:p>
        </p:txBody>
      </p:sp>
    </p:spTree>
    <p:extLst>
      <p:ext uri="{BB962C8B-B14F-4D97-AF65-F5344CB8AC3E}">
        <p14:creationId xmlns:p14="http://schemas.microsoft.com/office/powerpoint/2010/main" val="2845470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73163"/>
            <a:ext cx="5630863" cy="3167062"/>
          </a:xfrm>
        </p:spPr>
      </p:sp>
      <p:sp>
        <p:nvSpPr>
          <p:cNvPr id="3" name="Notes Placeholder 2"/>
          <p:cNvSpPr>
            <a:spLocks noGrp="1"/>
          </p:cNvSpPr>
          <p:nvPr>
            <p:ph type="body" idx="1"/>
          </p:nvPr>
        </p:nvSpPr>
        <p:spPr/>
        <p:txBody>
          <a:bodyPr/>
          <a:lstStyle/>
          <a:p>
            <a:r>
              <a:rPr lang="en-US" dirty="0"/>
              <a:t>During the planning phase of the PDSA cycle, it is important to make predictions about what you think will happen when the change is implemented. What do you expect to see in terms of teacher and student behavior, as well as any systems related issues that may be impacted. During the “do” phase you are implementing the change, as intended, and collecting relevant data and information about student progress, as well as any process or implementation factors that need to be considered for adjustment, spread, or scale. During the study and act phases, you are reflecting on the data collected, making sense of the results, and determining whether to adapt the change, adopt it for full implementation, spread or scale, or abandon it in favor of another evidence-based change---all of these decisions should be based on data.</a:t>
            </a:r>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38</a:t>
            </a:fld>
            <a:endParaRPr lang="en-US" altLang="en-US" dirty="0"/>
          </a:p>
        </p:txBody>
      </p:sp>
    </p:spTree>
    <p:extLst>
      <p:ext uri="{BB962C8B-B14F-4D97-AF65-F5344CB8AC3E}">
        <p14:creationId xmlns:p14="http://schemas.microsoft.com/office/powerpoint/2010/main" val="2581592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73163"/>
            <a:ext cx="5630863" cy="3167062"/>
          </a:xfrm>
        </p:spPr>
      </p:sp>
      <p:sp>
        <p:nvSpPr>
          <p:cNvPr id="3" name="Notes Placeholder 2"/>
          <p:cNvSpPr>
            <a:spLocks noGrp="1"/>
          </p:cNvSpPr>
          <p:nvPr>
            <p:ph type="body" idx="1"/>
          </p:nvPr>
        </p:nvSpPr>
        <p:spPr/>
        <p:txBody>
          <a:bodyPr/>
          <a:lstStyle/>
          <a:p>
            <a:pPr>
              <a:lnSpc>
                <a:spcPct val="115000"/>
              </a:lnSpc>
            </a:pPr>
            <a:r>
              <a:rPr lang="en-US" dirty="0"/>
              <a:t>This image illustrates the framework for the PDSA cycle, including guiding questions to consider during each of the phases. </a:t>
            </a:r>
          </a:p>
          <a:p>
            <a:pPr>
              <a:lnSpc>
                <a:spcPct val="115000"/>
              </a:lnSpc>
            </a:pPr>
            <a:r>
              <a:rPr lang="en-US" dirty="0"/>
              <a:t>In the “Plan” phase, questions include: How, where, when and with whom will the practice be implemented? What do you predict will happen as a result of implementing this practice? [e.g., What do you expect to see in terms of students/teacher behaviors and practices?]</a:t>
            </a:r>
            <a:endParaRPr lang="en-US" sz="1600" dirty="0"/>
          </a:p>
          <a:p>
            <a:r>
              <a:rPr lang="en-US" dirty="0"/>
              <a:t>In the “Do” phase you carry out the practice, as intended, and collect relevant data</a:t>
            </a:r>
          </a:p>
          <a:p>
            <a:pPr>
              <a:lnSpc>
                <a:spcPct val="115000"/>
              </a:lnSpc>
            </a:pPr>
            <a:r>
              <a:rPr lang="en-US" dirty="0"/>
              <a:t>During the “Study” phase questions include: Was implementation of the practice carried out as planned?</a:t>
            </a:r>
            <a:r>
              <a:rPr lang="en-US" sz="1600" dirty="0"/>
              <a:t> </a:t>
            </a:r>
            <a:r>
              <a:rPr lang="en-US" dirty="0"/>
              <a:t>What have you learned and how are you making sense of the results?</a:t>
            </a:r>
            <a:r>
              <a:rPr lang="en-US" sz="1600" dirty="0"/>
              <a:t> </a:t>
            </a:r>
            <a:r>
              <a:rPr lang="en-US" dirty="0"/>
              <a:t>Do these results match your predictions? What did you observe that was surprising?</a:t>
            </a:r>
          </a:p>
          <a:p>
            <a:pPr>
              <a:lnSpc>
                <a:spcPct val="115000"/>
              </a:lnSpc>
            </a:pPr>
            <a:r>
              <a:rPr lang="en-US" dirty="0">
                <a:latin typeface="Arial" panose="020B0604020202020204" pitchFamily="34" charset="0"/>
                <a:ea typeface="Arial" panose="020B0604020202020204" pitchFamily="34" charset="0"/>
              </a:rPr>
              <a:t>Finally, during the “Act” phase questions include: </a:t>
            </a:r>
            <a:r>
              <a:rPr lang="en-US" sz="1600" dirty="0"/>
              <a:t>Regarding this change idea, how might you need to adapt or strengthen it to meet the needs of all students?</a:t>
            </a:r>
            <a:r>
              <a:rPr lang="en-US" sz="2000" dirty="0"/>
              <a:t> </a:t>
            </a:r>
            <a:r>
              <a:rPr lang="en-US" sz="1600" dirty="0"/>
              <a:t>Does our theory of improvement/Driver Diagram need to be refined? How so? </a:t>
            </a:r>
            <a:endParaRPr lang="en-US" sz="2000" dirty="0">
              <a:latin typeface="Arial" panose="020B0604020202020204" pitchFamily="34" charset="0"/>
              <a:ea typeface="Arial" panose="020B0604020202020204" pitchFamily="34" charset="0"/>
            </a:endParaRPr>
          </a:p>
          <a:p>
            <a:pPr>
              <a:lnSpc>
                <a:spcPct val="115000"/>
              </a:lnSpc>
            </a:pPr>
            <a:endParaRPr lang="en-US" sz="1600" dirty="0">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40</a:t>
            </a:fld>
            <a:endParaRPr lang="en-US" altLang="en-US" dirty="0"/>
          </a:p>
        </p:txBody>
      </p:sp>
    </p:spTree>
    <p:extLst>
      <p:ext uri="{BB962C8B-B14F-4D97-AF65-F5344CB8AC3E}">
        <p14:creationId xmlns:p14="http://schemas.microsoft.com/office/powerpoint/2010/main" val="1978502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73163"/>
            <a:ext cx="5630863" cy="3167062"/>
          </a:xfrm>
        </p:spPr>
      </p:sp>
      <p:sp>
        <p:nvSpPr>
          <p:cNvPr id="3" name="Notes Placeholder 2"/>
          <p:cNvSpPr>
            <a:spLocks noGrp="1"/>
          </p:cNvSpPr>
          <p:nvPr>
            <p:ph type="body" idx="1"/>
          </p:nvPr>
        </p:nvSpPr>
        <p:spPr/>
        <p:txBody>
          <a:bodyPr/>
          <a:lstStyle/>
          <a:p>
            <a:r>
              <a:rPr lang="en-US" dirty="0"/>
              <a:t>Embedding this type of reflective inquiry cycle into your regularly occurring professional learning community spaces may be one way to develop a habit of data-based inquiry and action among staff. Ensure the time, space, and appropriate format for such community learning. Be sure to keep the inquiry focused on data and students, and ensure that explicit agendas and facilitation are in order to keep everything on track. </a:t>
            </a:r>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41</a:t>
            </a:fld>
            <a:endParaRPr lang="en-US" altLang="en-US" dirty="0"/>
          </a:p>
        </p:txBody>
      </p:sp>
    </p:spTree>
    <p:extLst>
      <p:ext uri="{BB962C8B-B14F-4D97-AF65-F5344CB8AC3E}">
        <p14:creationId xmlns:p14="http://schemas.microsoft.com/office/powerpoint/2010/main" val="310619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42</a:t>
            </a:fld>
            <a:endParaRPr lang="en-US" dirty="0"/>
          </a:p>
        </p:txBody>
      </p:sp>
    </p:spTree>
    <p:extLst>
      <p:ext uri="{BB962C8B-B14F-4D97-AF65-F5344CB8AC3E}">
        <p14:creationId xmlns:p14="http://schemas.microsoft.com/office/powerpoint/2010/main" val="78460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4</a:t>
            </a:fld>
            <a:endParaRPr lang="en-US" dirty="0"/>
          </a:p>
        </p:txBody>
      </p:sp>
    </p:spTree>
    <p:extLst>
      <p:ext uri="{BB962C8B-B14F-4D97-AF65-F5344CB8AC3E}">
        <p14:creationId xmlns:p14="http://schemas.microsoft.com/office/powerpoint/2010/main" val="2614106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43</a:t>
            </a:fld>
            <a:endParaRPr lang="en-US" dirty="0"/>
          </a:p>
        </p:txBody>
      </p:sp>
    </p:spTree>
    <p:extLst>
      <p:ext uri="{BB962C8B-B14F-4D97-AF65-F5344CB8AC3E}">
        <p14:creationId xmlns:p14="http://schemas.microsoft.com/office/powerpoint/2010/main" val="1084252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44</a:t>
            </a:fld>
            <a:endParaRPr lang="en-US" dirty="0"/>
          </a:p>
        </p:txBody>
      </p:sp>
    </p:spTree>
    <p:extLst>
      <p:ext uri="{BB962C8B-B14F-4D97-AF65-F5344CB8AC3E}">
        <p14:creationId xmlns:p14="http://schemas.microsoft.com/office/powerpoint/2010/main" val="3625334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45</a:t>
            </a:fld>
            <a:endParaRPr lang="en-US" dirty="0"/>
          </a:p>
        </p:txBody>
      </p:sp>
    </p:spTree>
    <p:extLst>
      <p:ext uri="{BB962C8B-B14F-4D97-AF65-F5344CB8AC3E}">
        <p14:creationId xmlns:p14="http://schemas.microsoft.com/office/powerpoint/2010/main" val="2029014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46</a:t>
            </a:fld>
            <a:endParaRPr lang="en-US" dirty="0"/>
          </a:p>
        </p:txBody>
      </p:sp>
    </p:spTree>
    <p:extLst>
      <p:ext uri="{BB962C8B-B14F-4D97-AF65-F5344CB8AC3E}">
        <p14:creationId xmlns:p14="http://schemas.microsoft.com/office/powerpoint/2010/main" val="3564898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47</a:t>
            </a:fld>
            <a:endParaRPr lang="en-US" dirty="0"/>
          </a:p>
        </p:txBody>
      </p:sp>
    </p:spTree>
    <p:extLst>
      <p:ext uri="{BB962C8B-B14F-4D97-AF65-F5344CB8AC3E}">
        <p14:creationId xmlns:p14="http://schemas.microsoft.com/office/powerpoint/2010/main" val="3693122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48</a:t>
            </a:fld>
            <a:endParaRPr lang="en-US" dirty="0"/>
          </a:p>
        </p:txBody>
      </p:sp>
    </p:spTree>
    <p:extLst>
      <p:ext uri="{BB962C8B-B14F-4D97-AF65-F5344CB8AC3E}">
        <p14:creationId xmlns:p14="http://schemas.microsoft.com/office/powerpoint/2010/main" val="8396119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Lori</a:t>
            </a:r>
          </a:p>
        </p:txBody>
      </p:sp>
      <p:sp>
        <p:nvSpPr>
          <p:cNvPr id="4" name="Slide Number Placeholder 3"/>
          <p:cNvSpPr>
            <a:spLocks noGrp="1"/>
          </p:cNvSpPr>
          <p:nvPr>
            <p:ph type="sldNum" sz="quarter" idx="5"/>
          </p:nvPr>
        </p:nvSpPr>
        <p:spPr/>
        <p:txBody>
          <a:bodyPr/>
          <a:lstStyle/>
          <a:p>
            <a:fld id="{7169166C-0BE7-4028-A9ED-5953D787A143}" type="slidenum">
              <a:rPr lang="en-US" smtClean="0"/>
              <a:t>49</a:t>
            </a:fld>
            <a:endParaRPr lang="en-US" dirty="0"/>
          </a:p>
        </p:txBody>
      </p:sp>
    </p:spTree>
    <p:extLst>
      <p:ext uri="{BB962C8B-B14F-4D97-AF65-F5344CB8AC3E}">
        <p14:creationId xmlns:p14="http://schemas.microsoft.com/office/powerpoint/2010/main" val="26348567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Simona - </a:t>
            </a:r>
          </a:p>
        </p:txBody>
      </p:sp>
      <p:sp>
        <p:nvSpPr>
          <p:cNvPr id="4" name="Slide Number Placeholder 3"/>
          <p:cNvSpPr>
            <a:spLocks noGrp="1"/>
          </p:cNvSpPr>
          <p:nvPr>
            <p:ph type="sldNum" sz="quarter" idx="5"/>
          </p:nvPr>
        </p:nvSpPr>
        <p:spPr/>
        <p:txBody>
          <a:bodyPr/>
          <a:lstStyle/>
          <a:p>
            <a:fld id="{7169166C-0BE7-4028-A9ED-5953D787A143}" type="slidenum">
              <a:rPr lang="en-US" smtClean="0"/>
              <a:t>50</a:t>
            </a:fld>
            <a:endParaRPr lang="en-US" dirty="0"/>
          </a:p>
        </p:txBody>
      </p:sp>
    </p:spTree>
    <p:extLst>
      <p:ext uri="{BB962C8B-B14F-4D97-AF65-F5344CB8AC3E}">
        <p14:creationId xmlns:p14="http://schemas.microsoft.com/office/powerpoint/2010/main" val="1863147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Simona - </a:t>
            </a:r>
          </a:p>
        </p:txBody>
      </p:sp>
      <p:sp>
        <p:nvSpPr>
          <p:cNvPr id="4" name="Slide Number Placeholder 3"/>
          <p:cNvSpPr>
            <a:spLocks noGrp="1"/>
          </p:cNvSpPr>
          <p:nvPr>
            <p:ph type="sldNum" sz="quarter" idx="5"/>
          </p:nvPr>
        </p:nvSpPr>
        <p:spPr/>
        <p:txBody>
          <a:bodyPr/>
          <a:lstStyle/>
          <a:p>
            <a:fld id="{7169166C-0BE7-4028-A9ED-5953D787A143}" type="slidenum">
              <a:rPr lang="en-US" smtClean="0"/>
              <a:t>51</a:t>
            </a:fld>
            <a:endParaRPr lang="en-US" dirty="0"/>
          </a:p>
        </p:txBody>
      </p:sp>
    </p:spTree>
    <p:extLst>
      <p:ext uri="{BB962C8B-B14F-4D97-AF65-F5344CB8AC3E}">
        <p14:creationId xmlns:p14="http://schemas.microsoft.com/office/powerpoint/2010/main" val="1188061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Marianna</a:t>
            </a:r>
          </a:p>
        </p:txBody>
      </p:sp>
      <p:sp>
        <p:nvSpPr>
          <p:cNvPr id="4" name="Slide Number Placeholder 3"/>
          <p:cNvSpPr>
            <a:spLocks noGrp="1"/>
          </p:cNvSpPr>
          <p:nvPr>
            <p:ph type="sldNum" sz="quarter" idx="5"/>
          </p:nvPr>
        </p:nvSpPr>
        <p:spPr/>
        <p:txBody>
          <a:bodyPr/>
          <a:lstStyle/>
          <a:p>
            <a:fld id="{7169166C-0BE7-4028-A9ED-5953D787A143}" type="slidenum">
              <a:rPr lang="en-US" smtClean="0"/>
              <a:t>52</a:t>
            </a:fld>
            <a:endParaRPr lang="en-US" dirty="0"/>
          </a:p>
        </p:txBody>
      </p:sp>
    </p:spTree>
    <p:extLst>
      <p:ext uri="{BB962C8B-B14F-4D97-AF65-F5344CB8AC3E}">
        <p14:creationId xmlns:p14="http://schemas.microsoft.com/office/powerpoint/2010/main" val="241221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5</a:t>
            </a:fld>
            <a:endParaRPr lang="en-US" dirty="0"/>
          </a:p>
        </p:txBody>
      </p:sp>
    </p:spTree>
    <p:extLst>
      <p:ext uri="{BB962C8B-B14F-4D97-AF65-F5344CB8AC3E}">
        <p14:creationId xmlns:p14="http://schemas.microsoft.com/office/powerpoint/2010/main" val="8961877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Marianna</a:t>
            </a:r>
          </a:p>
        </p:txBody>
      </p:sp>
      <p:sp>
        <p:nvSpPr>
          <p:cNvPr id="4" name="Slide Number Placeholder 3"/>
          <p:cNvSpPr>
            <a:spLocks noGrp="1"/>
          </p:cNvSpPr>
          <p:nvPr>
            <p:ph type="sldNum" sz="quarter" idx="5"/>
          </p:nvPr>
        </p:nvSpPr>
        <p:spPr/>
        <p:txBody>
          <a:bodyPr/>
          <a:lstStyle/>
          <a:p>
            <a:fld id="{7169166C-0BE7-4028-A9ED-5953D787A143}" type="slidenum">
              <a:rPr lang="en-US" smtClean="0"/>
              <a:t>53</a:t>
            </a:fld>
            <a:endParaRPr lang="en-US" dirty="0"/>
          </a:p>
        </p:txBody>
      </p:sp>
    </p:spTree>
    <p:extLst>
      <p:ext uri="{BB962C8B-B14F-4D97-AF65-F5344CB8AC3E}">
        <p14:creationId xmlns:p14="http://schemas.microsoft.com/office/powerpoint/2010/main" val="2468645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9930-E3DF-2751-C748-5CDBDD54B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C3EB9-6AB4-CFCB-B3B3-D77AB7EBE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EDBA9-E533-CFE0-E0CC-D3FFA2636095}"/>
              </a:ext>
            </a:extLst>
          </p:cNvPr>
          <p:cNvSpPr>
            <a:spLocks noGrp="1"/>
          </p:cNvSpPr>
          <p:nvPr>
            <p:ph type="body" idx="1"/>
          </p:nvPr>
        </p:nvSpPr>
        <p:spPr/>
        <p:txBody>
          <a:bodyPr/>
          <a:lstStyle/>
          <a:p>
            <a:r>
              <a:rPr lang="en-US" dirty="0">
                <a:latin typeface="Calibri"/>
                <a:ea typeface="Calibri"/>
                <a:cs typeface="Calibri"/>
              </a:rPr>
              <a:t>Marianna</a:t>
            </a:r>
          </a:p>
        </p:txBody>
      </p:sp>
      <p:sp>
        <p:nvSpPr>
          <p:cNvPr id="4" name="Slide Number Placeholder 3">
            <a:extLst>
              <a:ext uri="{FF2B5EF4-FFF2-40B4-BE49-F238E27FC236}">
                <a16:creationId xmlns:a16="http://schemas.microsoft.com/office/drawing/2014/main" id="{FF1982EB-39C9-C453-EBD3-A15B2F30BDDF}"/>
              </a:ext>
            </a:extLst>
          </p:cNvPr>
          <p:cNvSpPr>
            <a:spLocks noGrp="1"/>
          </p:cNvSpPr>
          <p:nvPr>
            <p:ph type="sldNum" sz="quarter" idx="5"/>
          </p:nvPr>
        </p:nvSpPr>
        <p:spPr/>
        <p:txBody>
          <a:bodyPr/>
          <a:lstStyle/>
          <a:p>
            <a:fld id="{7169166C-0BE7-4028-A9ED-5953D787A143}" type="slidenum">
              <a:rPr lang="en-US" smtClean="0"/>
              <a:t>54</a:t>
            </a:fld>
            <a:endParaRPr lang="en-US" dirty="0"/>
          </a:p>
        </p:txBody>
      </p:sp>
    </p:spTree>
    <p:extLst>
      <p:ext uri="{BB962C8B-B14F-4D97-AF65-F5344CB8AC3E}">
        <p14:creationId xmlns:p14="http://schemas.microsoft.com/office/powerpoint/2010/main" val="1600841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pop is determined these data  </a:t>
            </a:r>
          </a:p>
          <a:p>
            <a:r>
              <a:rPr lang="en-US" dirty="0"/>
              <a:t>Go through 4 slides of the data</a:t>
            </a:r>
          </a:p>
        </p:txBody>
      </p:sp>
      <p:sp>
        <p:nvSpPr>
          <p:cNvPr id="4" name="Slide Number Placeholder 3"/>
          <p:cNvSpPr>
            <a:spLocks noGrp="1"/>
          </p:cNvSpPr>
          <p:nvPr>
            <p:ph type="sldNum" sz="quarter" idx="5"/>
          </p:nvPr>
        </p:nvSpPr>
        <p:spPr/>
        <p:txBody>
          <a:bodyPr/>
          <a:lstStyle/>
          <a:p>
            <a:fld id="{7169166C-0BE7-4028-A9ED-5953D787A143}" type="slidenum">
              <a:rPr lang="en-US" smtClean="0"/>
              <a:t>55</a:t>
            </a:fld>
            <a:endParaRPr lang="en-US" dirty="0"/>
          </a:p>
        </p:txBody>
      </p:sp>
    </p:spTree>
    <p:extLst>
      <p:ext uri="{BB962C8B-B14F-4D97-AF65-F5344CB8AC3E}">
        <p14:creationId xmlns:p14="http://schemas.microsoft.com/office/powerpoint/2010/main" val="38354755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4375"/>
            <a:ext cx="6354763" cy="3575050"/>
          </a:xfrm>
        </p:spPr>
      </p:sp>
      <p:sp>
        <p:nvSpPr>
          <p:cNvPr id="3" name="Notes Placeholder 2"/>
          <p:cNvSpPr>
            <a:spLocks noGrp="1"/>
          </p:cNvSpPr>
          <p:nvPr>
            <p:ph type="body" idx="1"/>
          </p:nvPr>
        </p:nvSpPr>
        <p:spPr/>
        <p:txBody>
          <a:bodyPr/>
          <a:lstStyle/>
          <a:p>
            <a:pPr marL="177747" indent="-177747">
              <a:spcBef>
                <a:spcPct val="20000"/>
              </a:spcBef>
              <a:buFont typeface="Arial"/>
              <a:buChar char="•"/>
            </a:pPr>
            <a:r>
              <a:rPr lang="en-US" dirty="0">
                <a:cs typeface="Calibri"/>
              </a:rPr>
              <a:t>Demographic data produces evidence related to </a:t>
            </a:r>
            <a:r>
              <a:rPr lang="en-US" dirty="0"/>
              <a:t>student ethnicity, race, gender, grade level, attendance, teacher retention and teacher experience. Specific measurement instruments you might use to collect these data include, but are not limited to: </a:t>
            </a:r>
            <a:r>
              <a:rPr lang="en-US" i="1" dirty="0"/>
              <a:t>surveys, interviews, and applications. Questions these data may answer include: </a:t>
            </a:r>
            <a:endParaRPr lang="en-US" dirty="0"/>
          </a:p>
          <a:p>
            <a:pPr marL="177747" indent="-177747">
              <a:spcBef>
                <a:spcPct val="20000"/>
              </a:spcBef>
              <a:buFont typeface="Arial"/>
              <a:buChar char="•"/>
            </a:pPr>
            <a:r>
              <a:rPr lang="en-US" dirty="0"/>
              <a:t>Who are our students/teachers? </a:t>
            </a:r>
            <a:endParaRPr lang="en-US" dirty="0">
              <a:ea typeface="Calibri" panose="020F0502020204030204"/>
              <a:cs typeface="Calibri" panose="020F0502020204030204"/>
            </a:endParaRPr>
          </a:p>
          <a:p>
            <a:pPr marL="177747" indent="-177747">
              <a:spcBef>
                <a:spcPct val="20000"/>
              </a:spcBef>
              <a:buFont typeface="Arial"/>
              <a:buChar char="•"/>
            </a:pPr>
            <a:r>
              <a:rPr lang="en-US" dirty="0"/>
              <a:t>What trends do we see in our student population? </a:t>
            </a:r>
            <a:endParaRPr lang="en-US" dirty="0">
              <a:ea typeface="Calibri" panose="020F0502020204030204"/>
              <a:cs typeface="Calibri" panose="020F0502020204030204"/>
            </a:endParaRPr>
          </a:p>
          <a:p>
            <a:pPr marL="177747" indent="-177747">
              <a:spcBef>
                <a:spcPct val="20000"/>
              </a:spcBef>
              <a:buFont typeface="Arial"/>
              <a:buChar char="•"/>
            </a:pPr>
            <a:r>
              <a:rPr lang="en-US" dirty="0"/>
              <a:t>What factors outside the school may help us understand our students?</a:t>
            </a:r>
            <a:endParaRPr lang="en-US" dirty="0">
              <a:cs typeface="Calibri"/>
            </a:endParaRPr>
          </a:p>
          <a:p>
            <a:pPr marL="177747" indent="-177747">
              <a:spcBef>
                <a:spcPct val="20000"/>
              </a:spcBef>
              <a:buFont typeface="Arial"/>
              <a:buChar char="•"/>
            </a:pPr>
            <a:r>
              <a:rPr lang="en-US" dirty="0"/>
              <a:t>What trends do we see in teacher retention and experience?</a:t>
            </a:r>
            <a:endParaRPr lang="en-US" dirty="0">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56</a:t>
            </a:fld>
            <a:endParaRPr lang="en-US" altLang="en-US" dirty="0"/>
          </a:p>
        </p:txBody>
      </p:sp>
    </p:spTree>
    <p:extLst>
      <p:ext uri="{BB962C8B-B14F-4D97-AF65-F5344CB8AC3E}">
        <p14:creationId xmlns:p14="http://schemas.microsoft.com/office/powerpoint/2010/main" val="1466231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4375"/>
            <a:ext cx="6354763" cy="3575050"/>
          </a:xfrm>
        </p:spPr>
      </p:sp>
      <p:sp>
        <p:nvSpPr>
          <p:cNvPr id="3" name="Notes Placeholder 2"/>
          <p:cNvSpPr>
            <a:spLocks noGrp="1"/>
          </p:cNvSpPr>
          <p:nvPr>
            <p:ph type="body" idx="1"/>
          </p:nvPr>
        </p:nvSpPr>
        <p:spPr/>
        <p:txBody>
          <a:bodyPr/>
          <a:lstStyle/>
          <a:p>
            <a:r>
              <a:rPr lang="en-US" dirty="0">
                <a:cs typeface="Calibri"/>
              </a:rPr>
              <a:t>Student learning data </a:t>
            </a:r>
            <a:r>
              <a:rPr lang="en-US" dirty="0"/>
              <a:t>produces evidence related to the knowledge, skills, and understandings students have achieved; the degree to which students show the conceptual understandings and generalizations in our standards; and which students are/are not meeting or exceeding our achievement expectations. Specific measurement instruments you might use to collect these data include, but are not limited to: </a:t>
            </a:r>
            <a:r>
              <a:rPr lang="en-US" i="1" dirty="0"/>
              <a:t>work/products, as well as screening, diagnostic, progress monitoring, formative, benchmark, and summative assessment data. Questions these data may answer include: </a:t>
            </a:r>
          </a:p>
          <a:p>
            <a:pPr marL="177747" indent="-177747">
              <a:spcBef>
                <a:spcPct val="20000"/>
              </a:spcBef>
              <a:buFont typeface="Arial,Sans-Serif"/>
              <a:buChar char="•"/>
            </a:pPr>
            <a:r>
              <a:rPr lang="en-US" dirty="0"/>
              <a:t>What do we know about how each individual student learns?</a:t>
            </a:r>
            <a:endParaRPr lang="en-US" dirty="0">
              <a:cs typeface="Calibri"/>
            </a:endParaRPr>
          </a:p>
          <a:p>
            <a:pPr marL="177747" indent="-177747">
              <a:spcBef>
                <a:spcPct val="20000"/>
              </a:spcBef>
              <a:buFont typeface="Arial,Sans-Serif"/>
              <a:buChar char="•"/>
            </a:pPr>
            <a:r>
              <a:rPr lang="en-US" dirty="0"/>
              <a:t>Are all subgroups of students performing at the optimal level? </a:t>
            </a:r>
            <a:endParaRPr lang="en-US" dirty="0">
              <a:cs typeface="Calibri"/>
            </a:endParaRPr>
          </a:p>
          <a:p>
            <a:pPr marL="177747" indent="-177747">
              <a:spcBef>
                <a:spcPct val="20000"/>
              </a:spcBef>
              <a:buFont typeface="Arial,Sans-Serif"/>
              <a:buChar char="•"/>
            </a:pPr>
            <a:r>
              <a:rPr lang="en-US" dirty="0"/>
              <a:t>What trends and patterns are observed for all students and each sub-group? Be specific. What are the important trends and patterns that will support the identification of student, teacher, and leader needs? </a:t>
            </a:r>
            <a:endParaRPr lang="en-US" dirty="0">
              <a:ea typeface="Calibri"/>
              <a:cs typeface="Calibri"/>
            </a:endParaRPr>
          </a:p>
          <a:p>
            <a:pPr marL="177747" indent="-177747">
              <a:spcBef>
                <a:spcPct val="20000"/>
              </a:spcBef>
              <a:buFont typeface="Arial,Sans-Serif"/>
              <a:buChar char="•"/>
            </a:pPr>
            <a:r>
              <a:rPr lang="en-US" dirty="0"/>
              <a:t>What good news is there to celebrate? </a:t>
            </a:r>
            <a:endParaRPr lang="en-US" dirty="0">
              <a:ea typeface="Calibri"/>
              <a:cs typeface="Calibri"/>
            </a:endParaRPr>
          </a:p>
          <a:p>
            <a:pPr marL="177747" indent="-177747">
              <a:spcBef>
                <a:spcPct val="20000"/>
              </a:spcBef>
              <a:buFont typeface="Arial,Sans-Serif"/>
              <a:buChar char="•"/>
            </a:pPr>
            <a:r>
              <a:rPr lang="en-US" dirty="0"/>
              <a:t>What are the problems of practice suggested by the data? </a:t>
            </a:r>
            <a:endParaRPr lang="en-US" dirty="0">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57</a:t>
            </a:fld>
            <a:endParaRPr lang="en-US" altLang="en-US" dirty="0"/>
          </a:p>
        </p:txBody>
      </p:sp>
    </p:spTree>
    <p:extLst>
      <p:ext uri="{BB962C8B-B14F-4D97-AF65-F5344CB8AC3E}">
        <p14:creationId xmlns:p14="http://schemas.microsoft.com/office/powerpoint/2010/main" val="2006016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4375"/>
            <a:ext cx="6354763" cy="3575050"/>
          </a:xfrm>
        </p:spPr>
      </p:sp>
      <p:sp>
        <p:nvSpPr>
          <p:cNvPr id="3" name="Notes Placeholder 2"/>
          <p:cNvSpPr>
            <a:spLocks noGrp="1"/>
          </p:cNvSpPr>
          <p:nvPr>
            <p:ph type="body" idx="1"/>
          </p:nvPr>
        </p:nvSpPr>
        <p:spPr/>
        <p:txBody>
          <a:bodyPr/>
          <a:lstStyle/>
          <a:p>
            <a:r>
              <a:rPr lang="en-US" dirty="0">
                <a:cs typeface="Calibri"/>
              </a:rPr>
              <a:t>School Process data </a:t>
            </a:r>
            <a:r>
              <a:rPr lang="en-US" dirty="0"/>
              <a:t>describes and assesses the quality of school processes and programs, including the use of evidence-based instructional practices; curriculum alignment to standards and research; vertical and horizontal curriculum alignment across grade bands; professional learning and participation; processes for evaluating staff, resource distribution, program effectiveness, continuous improvement, and MTSS implementation.</a:t>
            </a:r>
          </a:p>
          <a:p>
            <a:r>
              <a:rPr lang="en-US" dirty="0"/>
              <a:t>Specific measurement instruments you might use to collect these data include, but are not limited to: observations, checklists, process maps, team records, curriculum maps, scope &amp; sequence documents and alignment to literacy research, professional learning plans, employee evaluation records, and other implementation tools that relate to the process data identified above.   </a:t>
            </a:r>
            <a:endParaRPr lang="en-US" dirty="0">
              <a:cs typeface="Calibri"/>
            </a:endParaRPr>
          </a:p>
          <a:p>
            <a:r>
              <a:rPr lang="en-US" i="1" dirty="0"/>
              <a:t>Questions these data may answer include: </a:t>
            </a:r>
            <a:endParaRPr lang="en-US" dirty="0">
              <a:cs typeface="Calibri"/>
            </a:endParaRPr>
          </a:p>
          <a:p>
            <a:pPr marL="177747" indent="-177747">
              <a:buFont typeface="Symbol"/>
              <a:buChar char="•"/>
            </a:pPr>
            <a:r>
              <a:rPr lang="en-US" dirty="0"/>
              <a:t>How successful are our programs in bringing about the academic excellence articulated in our standards?</a:t>
            </a:r>
            <a:endParaRPr lang="en-US" dirty="0">
              <a:ea typeface="Calibri"/>
              <a:cs typeface="Calibri"/>
            </a:endParaRPr>
          </a:p>
          <a:p>
            <a:pPr marL="177747" indent="-177747">
              <a:buFont typeface="Symbol"/>
              <a:buChar char="•"/>
            </a:pPr>
            <a:r>
              <a:rPr lang="en-US" dirty="0"/>
              <a:t>How do our assessments/curricular &amp; instructional materials align with expected student standards?</a:t>
            </a:r>
            <a:endParaRPr lang="en-US" dirty="0">
              <a:ea typeface="Calibri"/>
              <a:cs typeface="Calibri"/>
            </a:endParaRPr>
          </a:p>
          <a:p>
            <a:pPr marL="177747" indent="-177747">
              <a:buFont typeface="Symbol"/>
              <a:buChar char="•"/>
            </a:pPr>
            <a:r>
              <a:rPr lang="en-US" dirty="0"/>
              <a:t>How are we ensuring needs-based professional development for all staff?</a:t>
            </a:r>
            <a:endParaRPr lang="en-US" dirty="0">
              <a:ea typeface="Calibri"/>
              <a:cs typeface="Calibri"/>
            </a:endParaRPr>
          </a:p>
          <a:p>
            <a:pPr marL="177747" indent="-177747">
              <a:buFont typeface="Symbol"/>
              <a:buChar char="•"/>
            </a:pPr>
            <a:r>
              <a:rPr lang="en-US" dirty="0"/>
              <a:t>How is our Educational Services Team and related processes ensuring that all student needs are met?</a:t>
            </a:r>
            <a:endParaRPr lang="en-US" dirty="0">
              <a:ea typeface="Calibri"/>
              <a:cs typeface="Calibri"/>
            </a:endParaRPr>
          </a:p>
          <a:p>
            <a:pPr marL="177747" indent="-177747">
              <a:buFont typeface="Symbol"/>
              <a:buChar char="•"/>
            </a:pPr>
            <a:r>
              <a:rPr lang="en-US" dirty="0"/>
              <a:t>How is our Multi-tiered System of Supports framework, and related process, ensuring that all student needs are met?</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58</a:t>
            </a:fld>
            <a:endParaRPr lang="en-US" altLang="en-US" dirty="0"/>
          </a:p>
        </p:txBody>
      </p:sp>
    </p:spTree>
    <p:extLst>
      <p:ext uri="{BB962C8B-B14F-4D97-AF65-F5344CB8AC3E}">
        <p14:creationId xmlns:p14="http://schemas.microsoft.com/office/powerpoint/2010/main" val="1635426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4375"/>
            <a:ext cx="6354763" cy="3575050"/>
          </a:xfrm>
        </p:spPr>
      </p:sp>
      <p:sp>
        <p:nvSpPr>
          <p:cNvPr id="3" name="Notes Placeholder 2"/>
          <p:cNvSpPr>
            <a:spLocks noGrp="1"/>
          </p:cNvSpPr>
          <p:nvPr>
            <p:ph type="body" idx="1"/>
          </p:nvPr>
        </p:nvSpPr>
        <p:spPr/>
        <p:txBody>
          <a:bodyPr/>
          <a:lstStyle/>
          <a:p>
            <a:r>
              <a:rPr lang="en-US" dirty="0">
                <a:cs typeface="Calibri"/>
              </a:rPr>
              <a:t>Perceptions data produces evidence that reveals perceptions (i.e., beliefs, values, observations or attitudes) about the learning environment. Specific measurement instruments you could use to collect these data include surveys, empathy interviews, focus groups, and journey maps. Questions that these data may help answer include:</a:t>
            </a:r>
          </a:p>
          <a:p>
            <a:pPr marL="177747" indent="-177747">
              <a:spcBef>
                <a:spcPct val="20000"/>
              </a:spcBef>
              <a:buFont typeface="Arial"/>
              <a:buChar char="•"/>
            </a:pPr>
            <a:r>
              <a:rPr lang="en-US" dirty="0"/>
              <a:t>How do the members of our school community feel about our school and district? </a:t>
            </a:r>
            <a:endParaRPr lang="en-US" dirty="0">
              <a:ea typeface="Calibri"/>
              <a:cs typeface="Calibri"/>
            </a:endParaRPr>
          </a:p>
          <a:p>
            <a:pPr marL="177747" indent="-177747">
              <a:spcBef>
                <a:spcPct val="20000"/>
              </a:spcBef>
              <a:buFont typeface="Arial"/>
              <a:buChar char="•"/>
            </a:pPr>
            <a:r>
              <a:rPr lang="en-US" dirty="0"/>
              <a:t>How satisfied are school community members about our educational programs? </a:t>
            </a:r>
            <a:endParaRPr lang="en-US" dirty="0">
              <a:ea typeface="Calibri"/>
              <a:cs typeface="Calibri"/>
            </a:endParaRPr>
          </a:p>
          <a:p>
            <a:pPr marL="177747" indent="-177747">
              <a:spcBef>
                <a:spcPct val="20000"/>
              </a:spcBef>
              <a:buFont typeface="Arial"/>
              <a:buChar char="•"/>
            </a:pPr>
            <a:r>
              <a:rPr lang="en-US" dirty="0"/>
              <a:t>What do the members of our school community perceive to be the strengths and needs in our school? </a:t>
            </a:r>
            <a:endParaRPr lang="en-US" dirty="0">
              <a:ea typeface="Calibri"/>
              <a:cs typeface="Calibri"/>
            </a:endParaRPr>
          </a:p>
          <a:p>
            <a:pPr marL="177747" indent="-177747">
              <a:spcBef>
                <a:spcPct val="20000"/>
              </a:spcBef>
              <a:buFont typeface="Arial"/>
              <a:buChar char="•"/>
            </a:pPr>
            <a:r>
              <a:rPr lang="en-US" dirty="0"/>
              <a:t>What do the members of our school community think about the skills of our graduates?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59</a:t>
            </a:fld>
            <a:endParaRPr lang="en-US" altLang="en-US" dirty="0"/>
          </a:p>
        </p:txBody>
      </p:sp>
    </p:spTree>
    <p:extLst>
      <p:ext uri="{BB962C8B-B14F-4D97-AF65-F5344CB8AC3E}">
        <p14:creationId xmlns:p14="http://schemas.microsoft.com/office/powerpoint/2010/main" val="1753522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37"/>
              </a:spcBef>
            </a:pPr>
            <a:r>
              <a:rPr lang="en-US" dirty="0">
                <a:latin typeface="Calibri"/>
                <a:ea typeface="Calibri"/>
                <a:cs typeface="Calibri"/>
              </a:rPr>
              <a:t>Toni - </a:t>
            </a:r>
            <a:r>
              <a:rPr lang="en-US" dirty="0"/>
              <a:t>The purpose of this section is to assist teams in understanding what a problem of practice is as well as identifying the problem(s) that are most pervasive or have the greatest impact on the school or district.</a:t>
            </a:r>
          </a:p>
          <a:p>
            <a:pPr>
              <a:lnSpc>
                <a:spcPct val="90000"/>
              </a:lnSpc>
              <a:spcBef>
                <a:spcPts val="1037"/>
              </a:spcBef>
            </a:pPr>
            <a:r>
              <a:rPr lang="en-US" dirty="0"/>
              <a:t>The ultimate goal  is to identify and select a problem of practice, based on the data, to address as a team</a:t>
            </a:r>
          </a:p>
        </p:txBody>
      </p:sp>
      <p:sp>
        <p:nvSpPr>
          <p:cNvPr id="4" name="Slide Number Placeholder 3"/>
          <p:cNvSpPr>
            <a:spLocks noGrp="1"/>
          </p:cNvSpPr>
          <p:nvPr>
            <p:ph type="sldNum" sz="quarter" idx="5"/>
          </p:nvPr>
        </p:nvSpPr>
        <p:spPr/>
        <p:txBody>
          <a:bodyPr/>
          <a:lstStyle/>
          <a:p>
            <a:fld id="{7169166C-0BE7-4028-A9ED-5953D787A143}" type="slidenum">
              <a:rPr lang="en-US" smtClean="0"/>
              <a:t>60</a:t>
            </a:fld>
            <a:endParaRPr lang="en-US" dirty="0"/>
          </a:p>
        </p:txBody>
      </p:sp>
    </p:spTree>
    <p:extLst>
      <p:ext uri="{BB962C8B-B14F-4D97-AF65-F5344CB8AC3E}">
        <p14:creationId xmlns:p14="http://schemas.microsoft.com/office/powerpoint/2010/main" val="7353464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C13DF-3A0E-07F6-AF43-CED1DBCF5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38717-BDC9-179A-7FE5-60366082C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A941A-7F8E-2F25-BF1A-65DF1FE97CD7}"/>
              </a:ext>
            </a:extLst>
          </p:cNvPr>
          <p:cNvSpPr>
            <a:spLocks noGrp="1"/>
          </p:cNvSpPr>
          <p:nvPr>
            <p:ph type="body" idx="1"/>
          </p:nvPr>
        </p:nvSpPr>
        <p:spPr/>
        <p:txBody>
          <a:bodyPr/>
          <a:lstStyle/>
          <a:p>
            <a:pPr defTabSz="947987">
              <a:defRPr/>
            </a:pPr>
            <a:r>
              <a:rPr lang="en-US" sz="1800" kern="100" dirty="0">
                <a:latin typeface="Aptos" panose="020B0004020202020204" pitchFamily="34" charset="0"/>
                <a:ea typeface="Aptos" panose="020B0004020202020204" pitchFamily="34" charset="0"/>
                <a:cs typeface="Times New Roman" panose="02020603050405020304" pitchFamily="18" charset="0"/>
              </a:rPr>
              <a:t>Toni –</a:t>
            </a:r>
          </a:p>
          <a:p>
            <a:pPr defTabSz="947987">
              <a:defRPr/>
            </a:pPr>
            <a:r>
              <a:rPr lang="en-US" sz="1800" kern="100" dirty="0">
                <a:latin typeface="Aptos" panose="020B0004020202020204" pitchFamily="34" charset="0"/>
                <a:ea typeface="Aptos" panose="020B0004020202020204" pitchFamily="34" charset="0"/>
                <a:cs typeface="Times New Roman" panose="02020603050405020304" pitchFamily="18" charset="0"/>
              </a:rPr>
              <a:t>The second stage in conducting a comprehensive needs assessment is identifying problems of practice beginning with the selection of focus areas.  Focus areas are general areas of need revealed during the broad data overview and provide an initial direction for a deeper data analysis.  </a:t>
            </a:r>
          </a:p>
          <a:p>
            <a:pPr defTabSz="947987">
              <a:defRP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defTabSz="947987">
              <a:defRPr/>
            </a:pPr>
            <a:r>
              <a:rPr lang="en-US" sz="1800" kern="100" dirty="0">
                <a:latin typeface="Aptos" panose="020B0004020202020204" pitchFamily="34" charset="0"/>
                <a:ea typeface="Aptos" panose="020B0004020202020204" pitchFamily="34" charset="0"/>
                <a:cs typeface="Times New Roman" panose="02020603050405020304" pitchFamily="18" charset="0"/>
              </a:rPr>
              <a:t>Let's use lagging science outcomes over the past three years as an example. With a focus area or areas agreed upon the team identifies and collects additional data related to this area as needed.  From there the team makes factual observations about the data. The observations should be free of assumptions or biases describing indisputable points, discrepancies patterns, or trends in the data.  Once you have a clear picture of the facts revealed by the data move on to making inferences about what these facts are telling you.  </a:t>
            </a:r>
          </a:p>
          <a:p>
            <a:pPr defTabSz="947987">
              <a:defRP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defTabSz="947987">
              <a:defRPr/>
            </a:pPr>
            <a:r>
              <a:rPr lang="en-US" sz="1800" kern="100" dirty="0">
                <a:latin typeface="Aptos" panose="020B0004020202020204" pitchFamily="34" charset="0"/>
                <a:ea typeface="Aptos" panose="020B0004020202020204" pitchFamily="34" charset="0"/>
                <a:cs typeface="Times New Roman" panose="02020603050405020304" pitchFamily="18" charset="0"/>
              </a:rPr>
              <a:t>When sufficient data has been collected, observations made, and inferences drawn, a problem of practice within the focus area is identified. In the case of our science outcomes focus, let's say that scores in the discipline of physical sciences have been noticeably lower than in other areas. In the light of time and resource limitations it's often necessary for teams to prioritize their problems of practice. When prioritizing problems of practice ask yourselves which unmet student needs have we uncovered, and which are the most important to address. </a:t>
            </a:r>
          </a:p>
          <a:p>
            <a:endParaRPr lang="en-US" dirty="0"/>
          </a:p>
        </p:txBody>
      </p:sp>
      <p:sp>
        <p:nvSpPr>
          <p:cNvPr id="4" name="Slide Number Placeholder 3">
            <a:extLst>
              <a:ext uri="{FF2B5EF4-FFF2-40B4-BE49-F238E27FC236}">
                <a16:creationId xmlns:a16="http://schemas.microsoft.com/office/drawing/2014/main" id="{B2D9B7B3-D90F-1659-F5F7-123FCBC7BC2B}"/>
              </a:ext>
            </a:extLst>
          </p:cNvPr>
          <p:cNvSpPr>
            <a:spLocks noGrp="1"/>
          </p:cNvSpPr>
          <p:nvPr>
            <p:ph type="sldNum" sz="quarter" idx="5"/>
          </p:nvPr>
        </p:nvSpPr>
        <p:spPr/>
        <p:txBody>
          <a:bodyPr/>
          <a:lstStyle/>
          <a:p>
            <a:fld id="{531C5BE9-CFE8-4721-A356-F0BD4C818035}" type="slidenum">
              <a:rPr lang="en-US" smtClean="0"/>
              <a:t>61</a:t>
            </a:fld>
            <a:endParaRPr lang="en-US" dirty="0"/>
          </a:p>
        </p:txBody>
      </p:sp>
    </p:spTree>
    <p:extLst>
      <p:ext uri="{BB962C8B-B14F-4D97-AF65-F5344CB8AC3E}">
        <p14:creationId xmlns:p14="http://schemas.microsoft.com/office/powerpoint/2010/main" val="22617911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"problem of practice" is an issue or area of concern in a specific context, like a school or organization, that leaders and teachers are aware of but haven't found clear solutions for. </a:t>
            </a:r>
          </a:p>
          <a:p>
            <a:endParaRPr lang="en-US" dirty="0"/>
          </a:p>
          <a:p>
            <a:r>
              <a:rPr lang="en-US" dirty="0"/>
              <a:t>It's a focus area where they are seeking improvement, but the specific obstacles and pathways to progress are not yet well understood. </a:t>
            </a:r>
          </a:p>
          <a:p>
            <a:r>
              <a:rPr lang="en-US" dirty="0"/>
              <a:t>Here's a more detailed explanation:</a:t>
            </a:r>
          </a:p>
          <a:p>
            <a:r>
              <a:rPr lang="en-US" b="1" dirty="0"/>
              <a:t>Focus on the instructional core:</a:t>
            </a:r>
            <a:endParaRPr lang="en-US" dirty="0"/>
          </a:p>
          <a:p>
            <a:r>
              <a:rPr lang="en-US" dirty="0"/>
              <a:t>Problems of practice are typically related to teaching, learning, and the instructional processes within a school or district, rather than broader contextual issues. </a:t>
            </a:r>
          </a:p>
          <a:p>
            <a:r>
              <a:rPr lang="en-US" b="1" dirty="0"/>
              <a:t>Observable and actionable:</a:t>
            </a:r>
            <a:endParaRPr lang="en-US" dirty="0"/>
          </a:p>
          <a:p>
            <a:r>
              <a:rPr lang="en-US" dirty="0"/>
              <a:t>The issue should be directly observable, meaning you can see it happening and it's within your control to improve. </a:t>
            </a:r>
          </a:p>
          <a:p>
            <a:r>
              <a:rPr lang="en-US" b="1" dirty="0"/>
              <a:t>Connects to broader improvement goals:</a:t>
            </a:r>
            <a:endParaRPr lang="en-US" dirty="0"/>
          </a:p>
          <a:p>
            <a:r>
              <a:rPr lang="en-US" dirty="0"/>
              <a:t>The problem should be related to a larger strategy for improving student learning and overall school performance. </a:t>
            </a:r>
          </a:p>
          <a:p>
            <a:r>
              <a:rPr lang="en-US" b="1" dirty="0"/>
              <a:t>High leverage:</a:t>
            </a:r>
            <a:endParaRPr lang="en-US" dirty="0"/>
          </a:p>
          <a:p>
            <a:r>
              <a:rPr lang="en-US" dirty="0"/>
              <a:t>Addressing the problem should have a significant positive impact on student learning or other important outcomes. </a:t>
            </a:r>
          </a:p>
          <a:p>
            <a:r>
              <a:rPr lang="en-US" b="1" dirty="0"/>
              <a:t>Used in different contexts:</a:t>
            </a:r>
            <a:endParaRPr lang="en-US" dirty="0"/>
          </a:p>
          <a:p>
            <a:r>
              <a:rPr lang="en-US" dirty="0"/>
              <a:t>Problems of practice are used in various educational settings, such as school-based instructional rounds and doctoral programs, to guide improvement efforts. </a:t>
            </a:r>
          </a:p>
          <a:p>
            <a:endParaRPr lang="en-US" dirty="0"/>
          </a:p>
          <a:p>
            <a:r>
              <a:rPr lang="en-US" dirty="0"/>
              <a:t>For example, a problem of practice could be:</a:t>
            </a:r>
          </a:p>
          <a:p>
            <a:pPr marL="296246" indent="-296246">
              <a:buFont typeface="Arial"/>
              <a:buChar char="•"/>
            </a:pPr>
            <a:r>
              <a:rPr lang="en-US" dirty="0"/>
              <a:t>"Low student engagement in math lessons".</a:t>
            </a:r>
          </a:p>
          <a:p>
            <a:pPr marL="296246" indent="-296246">
              <a:buFont typeface="Arial"/>
              <a:buChar char="•"/>
            </a:pPr>
            <a:r>
              <a:rPr lang="en-US" dirty="0"/>
              <a:t>"High rates of student absenteeism".</a:t>
            </a:r>
          </a:p>
          <a:p>
            <a:pPr marL="296246" indent="-296246">
              <a:buFont typeface="Arial"/>
              <a:buChar char="•"/>
            </a:pPr>
            <a:r>
              <a:rPr lang="en-US" dirty="0"/>
              <a:t>"Limited access to digital resources for all students"</a:t>
            </a:r>
          </a:p>
          <a:p>
            <a:endParaRPr lang="en-US" dirty="0"/>
          </a:p>
        </p:txBody>
      </p:sp>
      <p:sp>
        <p:nvSpPr>
          <p:cNvPr id="4" name="Slide Number Placeholder 3"/>
          <p:cNvSpPr>
            <a:spLocks noGrp="1"/>
          </p:cNvSpPr>
          <p:nvPr>
            <p:ph type="sldNum" sz="quarter" idx="5"/>
          </p:nvPr>
        </p:nvSpPr>
        <p:spPr/>
        <p:txBody>
          <a:bodyPr/>
          <a:lstStyle/>
          <a:p>
            <a:fld id="{7169166C-0BE7-4028-A9ED-5953D787A143}" type="slidenum">
              <a:rPr lang="en-US" smtClean="0"/>
              <a:t>62</a:t>
            </a:fld>
            <a:endParaRPr lang="en-US" dirty="0"/>
          </a:p>
        </p:txBody>
      </p:sp>
    </p:spTree>
    <p:extLst>
      <p:ext uri="{BB962C8B-B14F-4D97-AF65-F5344CB8AC3E}">
        <p14:creationId xmlns:p14="http://schemas.microsoft.com/office/powerpoint/2010/main" val="387733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6</a:t>
            </a:fld>
            <a:endParaRPr lang="en-US" dirty="0"/>
          </a:p>
        </p:txBody>
      </p:sp>
    </p:spTree>
    <p:extLst>
      <p:ext uri="{BB962C8B-B14F-4D97-AF65-F5344CB8AC3E}">
        <p14:creationId xmlns:p14="http://schemas.microsoft.com/office/powerpoint/2010/main" val="38980666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 clear picture of the facts revelated by data, move on to making inferences about what these facts are telling you.  These inferences should be based logically on your factual observations.  Often times, additional evidence will be needed to support an inference, leading to more data collection and observations/s</a:t>
            </a:r>
          </a:p>
          <a:p>
            <a:endParaRPr lang="en-US" dirty="0"/>
          </a:p>
          <a:p>
            <a:r>
              <a:rPr lang="en-US" dirty="0"/>
              <a:t>Examples: Through generally interested, our students are either not aware of or not able to participate in the full range of Flexible Pathways options available to them.</a:t>
            </a:r>
          </a:p>
          <a:p>
            <a:r>
              <a:rPr lang="en-US" dirty="0"/>
              <a:t>There is a gap in essential foundational skills necessary to proficiently solve word problems at the third grade level</a:t>
            </a:r>
          </a:p>
          <a:p>
            <a:r>
              <a:rPr lang="en-US" dirty="0"/>
              <a:t>There is a difference in expectations  in instructional practices for teaching Number Sense, Quantity, Counting and Number Relationships and Operations/Problem Solving at the early math primary learning levels</a:t>
            </a:r>
          </a:p>
          <a:p>
            <a:endParaRPr lang="en-US" dirty="0"/>
          </a:p>
          <a:p>
            <a:r>
              <a:rPr lang="en-US" dirty="0"/>
              <a:t>Once sufficient data has been collected, observations made, and inferences drawn, a tentative conclusion can be made.  This conclusion becomes the problem of practice, a hypothesis which has enough evidence  supporting it to merit further analysis.  It my be revised as new data is explored, and insights are gained.</a:t>
            </a:r>
          </a:p>
          <a:p>
            <a:endParaRPr lang="en-US" dirty="0"/>
          </a:p>
          <a:p>
            <a:r>
              <a:rPr lang="en-US" dirty="0"/>
              <a:t>Examples: Few 11 and 12 grade students are participating in Flexible Pathways options, contributing to a high degree of dissatisfactions with personalization efforts at our school. </a:t>
            </a:r>
          </a:p>
          <a:p>
            <a:r>
              <a:rPr lang="en-US" dirty="0"/>
              <a:t>Low Achievement in the areas of number sense and problem solving are resulting in a decline in overall math proficiency in third grade students</a:t>
            </a:r>
          </a:p>
          <a:p>
            <a:r>
              <a:rPr lang="en-US" dirty="0"/>
              <a:t>\Not all teachers apply consistent high quality instructional practices in mathematics in K-3 grade </a:t>
            </a:r>
          </a:p>
          <a:p>
            <a:endParaRPr lang="en-US" dirty="0"/>
          </a:p>
          <a:p>
            <a:r>
              <a:rPr lang="en-US" dirty="0"/>
              <a:t>Due to time and resource limitations, it is often necessary for teams to prioritize their problems of practice.  When prioritizing pop's, ask: Which unmet student needs have we uncovered, and which are the most important to address?</a:t>
            </a:r>
          </a:p>
        </p:txBody>
      </p:sp>
      <p:sp>
        <p:nvSpPr>
          <p:cNvPr id="4" name="Slide Number Placeholder 3"/>
          <p:cNvSpPr>
            <a:spLocks noGrp="1"/>
          </p:cNvSpPr>
          <p:nvPr>
            <p:ph type="sldNum" sz="quarter" idx="5"/>
          </p:nvPr>
        </p:nvSpPr>
        <p:spPr/>
        <p:txBody>
          <a:bodyPr/>
          <a:lstStyle/>
          <a:p>
            <a:fld id="{7169166C-0BE7-4028-A9ED-5953D787A143}" type="slidenum">
              <a:rPr lang="en-US" smtClean="0"/>
              <a:t>63</a:t>
            </a:fld>
            <a:endParaRPr lang="en-US" dirty="0"/>
          </a:p>
        </p:txBody>
      </p:sp>
    </p:spTree>
    <p:extLst>
      <p:ext uri="{BB962C8B-B14F-4D97-AF65-F5344CB8AC3E}">
        <p14:creationId xmlns:p14="http://schemas.microsoft.com/office/powerpoint/2010/main" val="833339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320B3-0ACB-4F72-B7CD-4BF1079D3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2F3A4-1932-4A10-07E2-594DAC479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C8D0B-2C45-8D57-2000-4E7B32C1DA7E}"/>
              </a:ext>
            </a:extLst>
          </p:cNvPr>
          <p:cNvSpPr>
            <a:spLocks noGrp="1"/>
          </p:cNvSpPr>
          <p:nvPr>
            <p:ph type="body" idx="1"/>
          </p:nvPr>
        </p:nvSpPr>
        <p:spPr/>
        <p:txBody>
          <a:bodyPr/>
          <a:lstStyle/>
          <a:p>
            <a:r>
              <a:rPr lang="en-US" dirty="0"/>
              <a:t>We act and make decisions based on the conclusions we make. But we tend to jump to these conclusions and skip important parts of the reasoning process.</a:t>
            </a:r>
          </a:p>
          <a:p>
            <a:r>
              <a:rPr lang="en-US" dirty="0"/>
              <a:t>The Ladder of inference, developed by a former Harvard professor Chris Argyris, is a tool that helps you fill the gaps in your thinking and make decisions based on reality. It's also helpful to challenge the thinking of others and reach better conclusions together.</a:t>
            </a:r>
          </a:p>
          <a:p>
            <a:endParaRPr lang="en-US" dirty="0"/>
          </a:p>
          <a:p>
            <a:r>
              <a:rPr lang="en-US" b="1" dirty="0"/>
              <a:t>The ladder</a:t>
            </a:r>
          </a:p>
          <a:p>
            <a:r>
              <a:rPr lang="en-US" dirty="0"/>
              <a:t>There are 7 steps on the ladder that represent our mental processes. Here's what it looks like from the bottom up:</a:t>
            </a:r>
          </a:p>
          <a:p>
            <a:r>
              <a:rPr lang="en-US" dirty="0"/>
              <a:t>Available data</a:t>
            </a:r>
          </a:p>
          <a:p>
            <a:pPr lvl="1"/>
            <a:r>
              <a:rPr lang="en-US" dirty="0"/>
              <a:t>This is the reality we are able to observe.</a:t>
            </a:r>
          </a:p>
          <a:p>
            <a:r>
              <a:rPr lang="en-US" dirty="0"/>
              <a:t>Selected data</a:t>
            </a:r>
          </a:p>
          <a:p>
            <a:pPr lvl="1"/>
            <a:r>
              <a:rPr lang="en-US" dirty="0"/>
              <a:t>We select what we pay attention to based on our prior experiences and existing beliefs. We don't have the mental capacity to take in every piece of data available, so we have to make this selection.</a:t>
            </a:r>
          </a:p>
          <a:p>
            <a:r>
              <a:rPr lang="en-US" dirty="0"/>
              <a:t>Interpretations</a:t>
            </a:r>
          </a:p>
          <a:p>
            <a:pPr lvl="1"/>
            <a:r>
              <a:rPr lang="en-US" dirty="0"/>
              <a:t>We give facts meaning. We paraphrase what we see or hear to make sense of it.</a:t>
            </a:r>
          </a:p>
          <a:p>
            <a:r>
              <a:rPr lang="en-US" dirty="0"/>
              <a:t>Assumptions</a:t>
            </a:r>
          </a:p>
          <a:p>
            <a:pPr lvl="1"/>
            <a:r>
              <a:rPr lang="en-US" dirty="0"/>
              <a:t>Based on our interpretation, we make our own personal assumptions.</a:t>
            </a:r>
          </a:p>
          <a:p>
            <a:r>
              <a:rPr lang="en-US" dirty="0"/>
              <a:t>Conclusions</a:t>
            </a:r>
          </a:p>
          <a:p>
            <a:pPr lvl="1"/>
            <a:r>
              <a:rPr lang="en-US" dirty="0"/>
              <a:t>We draw conclusions from our assumptions.</a:t>
            </a:r>
          </a:p>
          <a:p>
            <a:r>
              <a:rPr lang="en-US" dirty="0"/>
              <a:t>Beliefs</a:t>
            </a:r>
          </a:p>
          <a:p>
            <a:pPr lvl="1"/>
            <a:r>
              <a:rPr lang="en-US" dirty="0"/>
              <a:t>Our beliefs are then developed from the conclusions we make.</a:t>
            </a:r>
          </a:p>
          <a:p>
            <a:r>
              <a:rPr lang="en-US" dirty="0"/>
              <a:t>Actions</a:t>
            </a:r>
          </a:p>
          <a:p>
            <a:pPr lvl="1"/>
            <a:r>
              <a:rPr lang="en-US" dirty="0"/>
              <a:t>Finally, we take actions that are rooted in what we believe to be true.</a:t>
            </a:r>
          </a:p>
          <a:p>
            <a:r>
              <a:rPr lang="en-US" dirty="0"/>
              <a:t>These processes usually happen unconsciously and very quickly in our brain. Applying this ladder consciously allows you to take a step back and see where you're jumping to conclusions.</a:t>
            </a:r>
          </a:p>
          <a:p>
            <a:endParaRPr lang="en-US" dirty="0"/>
          </a:p>
        </p:txBody>
      </p:sp>
      <p:sp>
        <p:nvSpPr>
          <p:cNvPr id="4" name="Slide Number Placeholder 3">
            <a:extLst>
              <a:ext uri="{FF2B5EF4-FFF2-40B4-BE49-F238E27FC236}">
                <a16:creationId xmlns:a16="http://schemas.microsoft.com/office/drawing/2014/main" id="{EEAAFD61-38A5-C93F-B34A-FB67C5C4E508}"/>
              </a:ext>
            </a:extLst>
          </p:cNvPr>
          <p:cNvSpPr>
            <a:spLocks noGrp="1"/>
          </p:cNvSpPr>
          <p:nvPr>
            <p:ph type="sldNum" sz="quarter" idx="5"/>
          </p:nvPr>
        </p:nvSpPr>
        <p:spPr/>
        <p:txBody>
          <a:bodyPr/>
          <a:lstStyle/>
          <a:p>
            <a:fld id="{7169166C-0BE7-4028-A9ED-5953D787A143}" type="slidenum">
              <a:rPr lang="en-US" smtClean="0"/>
              <a:t>64</a:t>
            </a:fld>
            <a:endParaRPr lang="en-US" dirty="0"/>
          </a:p>
        </p:txBody>
      </p:sp>
    </p:spTree>
    <p:extLst>
      <p:ext uri="{BB962C8B-B14F-4D97-AF65-F5344CB8AC3E}">
        <p14:creationId xmlns:p14="http://schemas.microsoft.com/office/powerpoint/2010/main" val="2966896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a:t>
            </a:r>
            <a:r>
              <a:rPr lang="en-US" dirty="0"/>
              <a:t>To explore data within your selected broad academic area(s) of focus, ultimately arriving at a Problem (or Problems) of Practice.</a:t>
            </a:r>
          </a:p>
          <a:p>
            <a:r>
              <a:rPr lang="en-US" b="1" dirty="0"/>
              <a:t>Directions:</a:t>
            </a:r>
            <a:endParaRPr lang="en-US" dirty="0"/>
          </a:p>
          <a:p>
            <a:pPr marL="290951" indent="-290951">
              <a:buFont typeface="Arial"/>
              <a:buChar char="•"/>
            </a:pPr>
            <a:r>
              <a:rPr lang="en-US" dirty="0"/>
              <a:t>Record your broad academic area(s) of focus and sources of data to be considered.</a:t>
            </a:r>
          </a:p>
          <a:p>
            <a:pPr marL="290951" indent="-290951">
              <a:buFont typeface="Arial"/>
              <a:buChar char="•"/>
            </a:pPr>
            <a:r>
              <a:rPr lang="en-US" dirty="0"/>
              <a:t>As a team, make factual observations about the data presented, looking for trends, patterns, or discrepancies.</a:t>
            </a:r>
          </a:p>
          <a:p>
            <a:pPr marL="290951" indent="-290951">
              <a:buFont typeface="Arial"/>
              <a:buChar char="•"/>
            </a:pPr>
            <a:r>
              <a:rPr lang="en-US" dirty="0"/>
              <a:t>Infer meaning from your factual observations. What might the data be telling you?</a:t>
            </a:r>
          </a:p>
          <a:p>
            <a:pPr marL="290951" indent="-290951">
              <a:buFont typeface="Arial"/>
              <a:buChar char="•"/>
            </a:pPr>
            <a:r>
              <a:rPr lang="en-US" dirty="0"/>
              <a:t>Ask clarifying questions to be answered, based on your inferences, and assemble the additional data needed to answer them.</a:t>
            </a:r>
          </a:p>
          <a:p>
            <a:pPr marL="290951" indent="-290951">
              <a:buFont typeface="Arial"/>
              <a:buChar char="•"/>
            </a:pPr>
            <a:r>
              <a:rPr lang="en-US" dirty="0"/>
              <a:t>Repeat this activity with your additional data until you’ve identified a clear</a:t>
            </a:r>
          </a:p>
          <a:p>
            <a:r>
              <a:rPr lang="en-US" dirty="0"/>
              <a:t>problem(s) of practice within your broad academic area(s) of focus.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169166C-0BE7-4028-A9ED-5953D787A143}" type="slidenum">
              <a:rPr lang="en-US" smtClean="0"/>
              <a:t>65</a:t>
            </a:fld>
            <a:endParaRPr lang="en-US" dirty="0"/>
          </a:p>
        </p:txBody>
      </p:sp>
    </p:spTree>
    <p:extLst>
      <p:ext uri="{BB962C8B-B14F-4D97-AF65-F5344CB8AC3E}">
        <p14:creationId xmlns:p14="http://schemas.microsoft.com/office/powerpoint/2010/main" val="2870718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9166C-0BE7-4028-A9ED-5953D787A143}" type="slidenum">
              <a:rPr lang="en-US" smtClean="0"/>
              <a:t>68</a:t>
            </a:fld>
            <a:endParaRPr lang="en-US" dirty="0"/>
          </a:p>
        </p:txBody>
      </p:sp>
    </p:spTree>
    <p:extLst>
      <p:ext uri="{BB962C8B-B14F-4D97-AF65-F5344CB8AC3E}">
        <p14:creationId xmlns:p14="http://schemas.microsoft.com/office/powerpoint/2010/main" val="27014704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Lori - As you are summarizing the challenges, you can use a root cause analysis/cause and effect diagram to uncover and confirm the underlying root causes of challenges or problems of practices, to ensure that you are solving the right problem. We have tools in the Comprehensive Needs Assessment Toolkit on our Continuous Improvement website to help you facilitate this process.</a:t>
            </a:r>
          </a:p>
        </p:txBody>
      </p:sp>
      <p:sp>
        <p:nvSpPr>
          <p:cNvPr id="4" name="Slide Number Placeholder 3"/>
          <p:cNvSpPr>
            <a:spLocks noGrp="1"/>
          </p:cNvSpPr>
          <p:nvPr>
            <p:ph type="sldNum" sz="quarter" idx="5"/>
          </p:nvPr>
        </p:nvSpPr>
        <p:spPr/>
        <p:txBody>
          <a:bodyPr/>
          <a:lstStyle/>
          <a:p>
            <a:fld id="{D9FBDE9E-A812-4663-9CB3-8F1B9102178D}" type="slidenum">
              <a:rPr lang="en-US" altLang="en-US"/>
              <a:pPr/>
              <a:t>74</a:t>
            </a:fld>
            <a:endParaRPr lang="en-US" altLang="en-US" dirty="0"/>
          </a:p>
        </p:txBody>
      </p:sp>
    </p:spTree>
    <p:extLst>
      <p:ext uri="{BB962C8B-B14F-4D97-AF65-F5344CB8AC3E}">
        <p14:creationId xmlns:p14="http://schemas.microsoft.com/office/powerpoint/2010/main" val="16343640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Lori - Here is a sample causal analysis, or fishbone diagram. The stated problem of practice appears at the top (or the head of the fishbone diagram). In this case it is “some systems, processes, and /or practices in Mathematics/Literacy are not meeting the needs of many students because… The major causal categories related to this problem of practice include curriculum, instruction and assessment, culture, and system coherence and consistency. Some of the root causes, across these categories include inconsistency and incoherence in instructional practices, educators lacking the necessary content or pedagogical knowledge, insufficient rigor in the curriculum to match expectations, variation in educator expertise and qualifications, and weak home-school alignment and partnerships.</a:t>
            </a:r>
          </a:p>
        </p:txBody>
      </p:sp>
      <p:sp>
        <p:nvSpPr>
          <p:cNvPr id="4" name="Slide Number Placeholder 3"/>
          <p:cNvSpPr>
            <a:spLocks noGrp="1"/>
          </p:cNvSpPr>
          <p:nvPr>
            <p:ph type="sldNum" sz="quarter" idx="5"/>
          </p:nvPr>
        </p:nvSpPr>
        <p:spPr/>
        <p:txBody>
          <a:bodyPr/>
          <a:lstStyle/>
          <a:p>
            <a:fld id="{10720564-185C-4BBD-86C2-2A2388C81EEE}" type="slidenum">
              <a:rPr lang="en-US" smtClean="0"/>
              <a:t>75</a:t>
            </a:fld>
            <a:endParaRPr lang="en-US" dirty="0"/>
          </a:p>
        </p:txBody>
      </p:sp>
    </p:spTree>
    <p:extLst>
      <p:ext uri="{BB962C8B-B14F-4D97-AF65-F5344CB8AC3E}">
        <p14:creationId xmlns:p14="http://schemas.microsoft.com/office/powerpoint/2010/main" val="1854380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Lori  - Show the process with chart paper example with room</a:t>
            </a:r>
          </a:p>
        </p:txBody>
      </p:sp>
      <p:sp>
        <p:nvSpPr>
          <p:cNvPr id="4" name="Slide Number Placeholder 3"/>
          <p:cNvSpPr>
            <a:spLocks noGrp="1"/>
          </p:cNvSpPr>
          <p:nvPr>
            <p:ph type="sldNum" sz="quarter" idx="5"/>
          </p:nvPr>
        </p:nvSpPr>
        <p:spPr/>
        <p:txBody>
          <a:bodyPr/>
          <a:lstStyle/>
          <a:p>
            <a:fld id="{7169166C-0BE7-4028-A9ED-5953D787A143}" type="slidenum">
              <a:rPr lang="en-US" smtClean="0"/>
              <a:t>76</a:t>
            </a:fld>
            <a:endParaRPr lang="en-US" dirty="0"/>
          </a:p>
        </p:txBody>
      </p:sp>
    </p:spTree>
    <p:extLst>
      <p:ext uri="{BB962C8B-B14F-4D97-AF65-F5344CB8AC3E}">
        <p14:creationId xmlns:p14="http://schemas.microsoft.com/office/powerpoint/2010/main" val="5254591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77</a:t>
            </a:fld>
            <a:endParaRPr lang="en-US" dirty="0"/>
          </a:p>
        </p:txBody>
      </p:sp>
    </p:spTree>
    <p:extLst>
      <p:ext uri="{BB962C8B-B14F-4D97-AF65-F5344CB8AC3E}">
        <p14:creationId xmlns:p14="http://schemas.microsoft.com/office/powerpoint/2010/main" val="8659928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0F02A-4728-EE54-CAAB-BE1901B44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F3BDA-A3C0-39C1-48DC-92B2765A9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6C98F-46E8-3C8D-B35C-10B64B01E876}"/>
              </a:ext>
            </a:extLst>
          </p:cNvPr>
          <p:cNvSpPr>
            <a:spLocks noGrp="1"/>
          </p:cNvSpPr>
          <p:nvPr>
            <p:ph type="body" idx="1"/>
          </p:nvPr>
        </p:nvSpPr>
        <p:spPr/>
        <p:txBody>
          <a:bodyPr/>
          <a:lstStyle/>
          <a:p>
            <a:r>
              <a:rPr lang="en-US" dirty="0">
                <a:latin typeface="Calibri"/>
                <a:ea typeface="Calibri"/>
                <a:cs typeface="Calibri"/>
              </a:rPr>
              <a:t>Toni</a:t>
            </a:r>
          </a:p>
          <a:p>
            <a:r>
              <a:rPr lang="en-US" dirty="0"/>
              <a:t>The purpose of this section is to assist teams in establishing common strategies, goals, and objectives for addressing the selected problem of practice. This includes identifying strategies that outline how the team will address each problem of practice as well as setting a vision for the work that is multiyear, aspirational, and specific to the identified problem of practice. This section also includes goal-setting to define success for the coming year’s efforts</a:t>
            </a:r>
          </a:p>
          <a:p>
            <a:endParaRPr lang="en-US" dirty="0"/>
          </a:p>
          <a:p>
            <a:pPr>
              <a:lnSpc>
                <a:spcPct val="90000"/>
              </a:lnSpc>
              <a:spcBef>
                <a:spcPts val="1037"/>
              </a:spcBef>
            </a:pPr>
            <a:endParaRPr lang="en-US" dirty="0"/>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8DC26F5B-8182-D164-0D60-1CF481596282}"/>
              </a:ext>
            </a:extLst>
          </p:cNvPr>
          <p:cNvSpPr>
            <a:spLocks noGrp="1"/>
          </p:cNvSpPr>
          <p:nvPr>
            <p:ph type="sldNum" sz="quarter" idx="5"/>
          </p:nvPr>
        </p:nvSpPr>
        <p:spPr/>
        <p:txBody>
          <a:bodyPr/>
          <a:lstStyle/>
          <a:p>
            <a:fld id="{7169166C-0BE7-4028-A9ED-5953D787A143}" type="slidenum">
              <a:rPr lang="en-US" smtClean="0"/>
              <a:t>78</a:t>
            </a:fld>
            <a:endParaRPr lang="en-US" dirty="0"/>
          </a:p>
        </p:txBody>
      </p:sp>
    </p:spTree>
    <p:extLst>
      <p:ext uri="{BB962C8B-B14F-4D97-AF65-F5344CB8AC3E}">
        <p14:creationId xmlns:p14="http://schemas.microsoft.com/office/powerpoint/2010/main" val="4773697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37"/>
              </a:spcBef>
            </a:pPr>
            <a:r>
              <a:rPr lang="en-US" dirty="0"/>
              <a:t>Goal-setting and action planning</a:t>
            </a:r>
          </a:p>
          <a:p>
            <a:pPr>
              <a:lnSpc>
                <a:spcPct val="90000"/>
              </a:lnSpc>
              <a:spcBef>
                <a:spcPts val="1037"/>
              </a:spcBef>
            </a:pPr>
            <a:endParaRPr lang="en-US" dirty="0"/>
          </a:p>
          <a:p>
            <a:pPr>
              <a:lnSpc>
                <a:spcPct val="90000"/>
              </a:lnSpc>
              <a:spcBef>
                <a:spcPts val="1037"/>
              </a:spcBef>
            </a:pPr>
            <a:r>
              <a:rPr lang="en-US" dirty="0"/>
              <a:t>Once you’ve identified the problem to be addressed and some possible solutions for solving it, you’ll need clear goals and a detailed road map that sets out the action steps to be taken.</a:t>
            </a:r>
          </a:p>
          <a:p>
            <a:pPr>
              <a:lnSpc>
                <a:spcPct val="90000"/>
              </a:lnSpc>
              <a:spcBef>
                <a:spcPts val="1037"/>
              </a:spcBef>
            </a:pPr>
            <a:endParaRPr lang="en-US" dirty="0"/>
          </a:p>
          <a:p>
            <a:pPr>
              <a:lnSpc>
                <a:spcPct val="90000"/>
              </a:lnSpc>
              <a:spcBef>
                <a:spcPts val="1037"/>
              </a:spcBef>
            </a:pPr>
            <a:r>
              <a:rPr lang="en-US" dirty="0"/>
              <a:t>Goal-setting will help make sure everyone is on the same page and working toward common objectives. The goals should be aspirational and multiyear and should tie into overarching educational improvement objectives while directly addressing the identified problems. </a:t>
            </a:r>
          </a:p>
          <a:p>
            <a:pPr>
              <a:lnSpc>
                <a:spcPct val="90000"/>
              </a:lnSpc>
              <a:spcBef>
                <a:spcPts val="1037"/>
              </a:spcBef>
            </a:pPr>
            <a:r>
              <a:rPr lang="en-US" dirty="0"/>
              <a:t>The action plan will serve as a guide for the implementation of the proposed solutions. It should outline the strategies that will be used to address each problem of practice. </a:t>
            </a:r>
          </a:p>
          <a:p>
            <a:pPr>
              <a:lnSpc>
                <a:spcPct val="90000"/>
              </a:lnSpc>
              <a:spcBef>
                <a:spcPts val="1037"/>
              </a:spcBef>
            </a:pPr>
            <a:r>
              <a:rPr lang="en-US" dirty="0"/>
              <a:t>The strategies can be tried using the PDSA cycle.   Choosing a strategy to address the problem and </a:t>
            </a:r>
            <a:r>
              <a:rPr lang="en-US" i="1" dirty="0"/>
              <a:t>testing it </a:t>
            </a:r>
            <a:r>
              <a:rPr lang="en-US" dirty="0"/>
              <a:t>to gain perspective on what works, what doesn’t, and what needs to be done or redone. </a:t>
            </a:r>
          </a:p>
          <a:p>
            <a:endParaRPr lang="en-US" dirty="0"/>
          </a:p>
          <a:p>
            <a:endParaRPr lang="en-US" dirty="0"/>
          </a:p>
        </p:txBody>
      </p:sp>
      <p:sp>
        <p:nvSpPr>
          <p:cNvPr id="4" name="Slide Number Placeholder 3"/>
          <p:cNvSpPr>
            <a:spLocks noGrp="1"/>
          </p:cNvSpPr>
          <p:nvPr>
            <p:ph type="sldNum" sz="quarter" idx="5"/>
          </p:nvPr>
        </p:nvSpPr>
        <p:spPr/>
        <p:txBody>
          <a:bodyPr/>
          <a:lstStyle/>
          <a:p>
            <a:fld id="{7169166C-0BE7-4028-A9ED-5953D787A143}" type="slidenum">
              <a:rPr lang="en-US" smtClean="0"/>
              <a:t>79</a:t>
            </a:fld>
            <a:endParaRPr lang="en-US" dirty="0"/>
          </a:p>
        </p:txBody>
      </p:sp>
    </p:spTree>
    <p:extLst>
      <p:ext uri="{BB962C8B-B14F-4D97-AF65-F5344CB8AC3E}">
        <p14:creationId xmlns:p14="http://schemas.microsoft.com/office/powerpoint/2010/main" val="1715808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7</a:t>
            </a:fld>
            <a:endParaRPr lang="en-US" dirty="0"/>
          </a:p>
        </p:txBody>
      </p:sp>
    </p:spTree>
    <p:extLst>
      <p:ext uri="{BB962C8B-B14F-4D97-AF65-F5344CB8AC3E}">
        <p14:creationId xmlns:p14="http://schemas.microsoft.com/office/powerpoint/2010/main" val="4126729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714375"/>
            <a:ext cx="6354763" cy="3575050"/>
          </a:xfrm>
        </p:spPr>
      </p:sp>
      <p:sp>
        <p:nvSpPr>
          <p:cNvPr id="3" name="Notes Placeholder 2"/>
          <p:cNvSpPr>
            <a:spLocks noGrp="1"/>
          </p:cNvSpPr>
          <p:nvPr>
            <p:ph type="body" idx="1"/>
          </p:nvPr>
        </p:nvSpPr>
        <p:spPr/>
        <p:txBody>
          <a:bodyPr/>
          <a:lstStyle/>
          <a:p>
            <a:pPr>
              <a:defRPr/>
            </a:pPr>
            <a:r>
              <a:rPr lang="en-US" dirty="0"/>
              <a:t>Setting clear, measurable student learning goals entails 4 basic criteria (what, for whom, by when, and by how much). The </a:t>
            </a:r>
            <a:r>
              <a:rPr lang="en-US" b="1" dirty="0"/>
              <a:t>What component</a:t>
            </a:r>
            <a:r>
              <a:rPr lang="en-US" dirty="0"/>
              <a:t> operationalizes the specific skills/processes/practices that are being improved? The </a:t>
            </a:r>
            <a:r>
              <a:rPr lang="en-US" b="1" dirty="0"/>
              <a:t>For whom component identifies</a:t>
            </a:r>
            <a:r>
              <a:rPr lang="en-US" dirty="0"/>
              <a:t> the intended population for whom the goal is set? The </a:t>
            </a:r>
            <a:r>
              <a:rPr lang="en-US" b="1" dirty="0"/>
              <a:t>By when component identifies </a:t>
            </a:r>
            <a:r>
              <a:rPr lang="en-US" dirty="0"/>
              <a:t>when you expect outcomes to be achieved, and the </a:t>
            </a:r>
            <a:r>
              <a:rPr lang="en-US" b="1" dirty="0"/>
              <a:t>By how much? Component indicates</a:t>
            </a:r>
            <a:r>
              <a:rPr lang="en-US" dirty="0"/>
              <a:t> the degree of improvement you expect will be made by that time. So, in this case, the highlighted example shows specific goals related to the data findings for English Learners. </a:t>
            </a:r>
          </a:p>
          <a:p>
            <a:endParaRPr lang="en-US" dirty="0"/>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80</a:t>
            </a:fld>
            <a:endParaRPr lang="en-US" altLang="en-US" dirty="0"/>
          </a:p>
        </p:txBody>
      </p:sp>
    </p:spTree>
    <p:extLst>
      <p:ext uri="{BB962C8B-B14F-4D97-AF65-F5344CB8AC3E}">
        <p14:creationId xmlns:p14="http://schemas.microsoft.com/office/powerpoint/2010/main" val="35021384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talk a little bit about grain size and considerations...</a:t>
            </a:r>
          </a:p>
          <a:p>
            <a:endParaRPr lang="en-US" dirty="0">
              <a:cs typeface="Calibri"/>
            </a:endParaRPr>
          </a:p>
          <a:p>
            <a:r>
              <a:rPr lang="en-US" dirty="0">
                <a:cs typeface="Calibri"/>
              </a:rPr>
              <a:t>The grain size is about the work you are doing and what your focus should be on.  </a:t>
            </a:r>
            <a:r>
              <a:rPr lang="en-US" dirty="0"/>
              <a:t>Grain size is very important</a:t>
            </a:r>
            <a:r>
              <a:rPr lang="en-US" dirty="0">
                <a:cs typeface="Calibri"/>
              </a:rPr>
              <a:t>... so take into consideration where the problem of practice is occurring and write the goal specific to that grain size.  Is your problem of practice occurring at the district or SU level, school level, grade or class level, content area level, or student level.  </a:t>
            </a:r>
            <a:endParaRPr lang="en-US" dirty="0"/>
          </a:p>
          <a:p>
            <a:endParaRPr lang="en-US" dirty="0">
              <a:cs typeface="Calibri"/>
            </a:endParaRPr>
          </a:p>
          <a:p>
            <a:r>
              <a:rPr lang="en-US" dirty="0">
                <a:cs typeface="Calibri"/>
              </a:rPr>
              <a:t>Another consideration is what does your data show?  </a:t>
            </a:r>
            <a:r>
              <a:rPr lang="en-US" dirty="0"/>
              <a:t>Data should be paired with key findings that represent an initial analysis of both the current state of data and trends over time. </a:t>
            </a:r>
            <a:endParaRPr lang="en-US" dirty="0">
              <a:cs typeface="Calibri"/>
            </a:endParaRPr>
          </a:p>
          <a:p>
            <a:endParaRPr lang="en-US" dirty="0"/>
          </a:p>
          <a:p>
            <a:r>
              <a:rPr lang="en-US" dirty="0"/>
              <a:t>You want your grain size to be simple and focused.  You can always start small and expand the grain size as you move though the process.</a:t>
            </a:r>
            <a:endParaRPr lang="en-US" dirty="0">
              <a:cs typeface="Calibri"/>
            </a:endParaRPr>
          </a:p>
          <a:p>
            <a:r>
              <a:rPr lang="en-US" dirty="0"/>
              <a:t> </a:t>
            </a:r>
            <a:endParaRPr lang="en-US" dirty="0">
              <a:cs typeface="Calibri"/>
            </a:endParaRPr>
          </a:p>
          <a:p>
            <a:r>
              <a:rPr lang="en-US" dirty="0"/>
              <a:t>If you need help with getting to, or determining the grain size, your EQC or the team can help you narrow your focus prior to you submitting your CIP.  Please reach out, as we are always willing to help.</a:t>
            </a:r>
            <a:endParaRPr lang="en-US" dirty="0">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81</a:t>
            </a:fld>
            <a:endParaRPr lang="en-US" altLang="en-US" dirty="0"/>
          </a:p>
        </p:txBody>
      </p:sp>
    </p:spTree>
    <p:extLst>
      <p:ext uri="{BB962C8B-B14F-4D97-AF65-F5344CB8AC3E}">
        <p14:creationId xmlns:p14="http://schemas.microsoft.com/office/powerpoint/2010/main" val="5067762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MTSS, clear and measurable goals help educators track student progress and determine the effectiveness of interventions</a:t>
            </a:r>
          </a:p>
          <a:p>
            <a:r>
              <a:rPr lang="en-US" dirty="0"/>
              <a:t>These examples demonstrate the need to be specific about the outcome, how it will be measured, and the timeframe for achieving it. They also highlight the importance of focusing on observable behaviors and utilizing standardized assessments to track progress, </a:t>
            </a:r>
            <a:r>
              <a:rPr lang="en-US" dirty="0">
                <a:hlinkClick r:id="rId3"/>
              </a:rPr>
              <a:t>according to Branching Minds</a:t>
            </a:r>
            <a:r>
              <a:rPr lang="en-US" dirty="0"/>
              <a:t> and other resources. </a:t>
            </a: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169166C-0BE7-4028-A9ED-5953D787A143}" type="slidenum">
              <a:rPr lang="en-US" smtClean="0"/>
              <a:t>82</a:t>
            </a:fld>
            <a:endParaRPr lang="en-US" dirty="0"/>
          </a:p>
        </p:txBody>
      </p:sp>
    </p:spTree>
    <p:extLst>
      <p:ext uri="{BB962C8B-B14F-4D97-AF65-F5344CB8AC3E}">
        <p14:creationId xmlns:p14="http://schemas.microsoft.com/office/powerpoint/2010/main" val="32688154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B3302-D404-3D48-2C08-F53DB8C4E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9304C-1464-C52A-5ACD-1637DDA94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199EE-0A6D-31BC-8B6E-54B0AF43DDBA}"/>
              </a:ext>
            </a:extLst>
          </p:cNvPr>
          <p:cNvSpPr>
            <a:spLocks noGrp="1"/>
          </p:cNvSpPr>
          <p:nvPr>
            <p:ph type="body" idx="1"/>
          </p:nvPr>
        </p:nvSpPr>
        <p:spPr/>
        <p:txBody>
          <a:bodyPr/>
          <a:lstStyle/>
          <a:p>
            <a:r>
              <a:rPr lang="en-US" dirty="0">
                <a:latin typeface="Calibri"/>
                <a:ea typeface="Calibri"/>
                <a:cs typeface="Calibri"/>
              </a:rPr>
              <a:t>Marianna - </a:t>
            </a:r>
          </a:p>
        </p:txBody>
      </p:sp>
      <p:sp>
        <p:nvSpPr>
          <p:cNvPr id="4" name="Slide Number Placeholder 3">
            <a:extLst>
              <a:ext uri="{FF2B5EF4-FFF2-40B4-BE49-F238E27FC236}">
                <a16:creationId xmlns:a16="http://schemas.microsoft.com/office/drawing/2014/main" id="{77307E4C-4F63-923E-6899-AA9003A5D6E1}"/>
              </a:ext>
            </a:extLst>
          </p:cNvPr>
          <p:cNvSpPr>
            <a:spLocks noGrp="1"/>
          </p:cNvSpPr>
          <p:nvPr>
            <p:ph type="sldNum" sz="quarter" idx="5"/>
          </p:nvPr>
        </p:nvSpPr>
        <p:spPr/>
        <p:txBody>
          <a:bodyPr/>
          <a:lstStyle/>
          <a:p>
            <a:fld id="{7169166C-0BE7-4028-A9ED-5953D787A143}" type="slidenum">
              <a:rPr lang="en-US" smtClean="0"/>
              <a:t>84</a:t>
            </a:fld>
            <a:endParaRPr lang="en-US" dirty="0"/>
          </a:p>
        </p:txBody>
      </p:sp>
    </p:spTree>
    <p:extLst>
      <p:ext uri="{BB962C8B-B14F-4D97-AF65-F5344CB8AC3E}">
        <p14:creationId xmlns:p14="http://schemas.microsoft.com/office/powerpoint/2010/main" val="40262869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F42A7-4F92-D16B-EA70-CE56AB51A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49F6A-1693-766F-0B64-B66D447E8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F4B64-BD43-E5B0-5B11-895923687D57}"/>
              </a:ext>
            </a:extLst>
          </p:cNvPr>
          <p:cNvSpPr>
            <a:spLocks noGrp="1"/>
          </p:cNvSpPr>
          <p:nvPr>
            <p:ph type="body" idx="1"/>
          </p:nvPr>
        </p:nvSpPr>
        <p:spPr/>
        <p:txBody>
          <a:bodyPr/>
          <a:lstStyle/>
          <a:p>
            <a:r>
              <a:rPr lang="en-US" dirty="0">
                <a:latin typeface="Calibri"/>
                <a:ea typeface="Calibri"/>
                <a:cs typeface="Calibri"/>
              </a:rPr>
              <a:t>Marianna - </a:t>
            </a:r>
            <a:endParaRPr lang="en-US" b="1" dirty="0">
              <a:latin typeface="Aptos"/>
              <a:ea typeface="Calibri"/>
              <a:cs typeface="Calibri"/>
            </a:endParaRPr>
          </a:p>
          <a:p>
            <a:endParaRPr lang="en-US" dirty="0">
              <a:latin typeface="Calibri"/>
              <a:ea typeface="Calibri"/>
              <a:cs typeface="Calibri"/>
            </a:endParaRPr>
          </a:p>
          <a:p>
            <a:r>
              <a:rPr lang="en-US" b="1" dirty="0">
                <a:latin typeface="Calibri"/>
                <a:ea typeface="Calibri"/>
                <a:cs typeface="Calibri"/>
              </a:rPr>
              <a:t>Time to h</a:t>
            </a:r>
            <a:r>
              <a:rPr lang="en-US" b="1" dirty="0"/>
              <a:t>ave some fun learning about clear and measurable goal setting!</a:t>
            </a:r>
          </a:p>
          <a:p>
            <a:r>
              <a:rPr lang="en-US" dirty="0">
                <a:latin typeface="Aptos"/>
                <a:ea typeface="Calibri"/>
                <a:cs typeface="Calibri"/>
              </a:rPr>
              <a:t>How many of you have used Kahoot in your classes? </a:t>
            </a:r>
          </a:p>
          <a:p>
            <a:r>
              <a:rPr lang="en-US" dirty="0">
                <a:latin typeface="Aptos"/>
                <a:ea typeface="Calibri"/>
                <a:cs typeface="Calibri"/>
              </a:rPr>
              <a:t>Well this is like a Kahoot. </a:t>
            </a:r>
          </a:p>
          <a:p>
            <a:r>
              <a:rPr lang="en-US" dirty="0">
                <a:latin typeface="Aptos"/>
                <a:ea typeface="Calibri"/>
                <a:cs typeface="Calibri"/>
              </a:rPr>
              <a:t>Play by yourself.</a:t>
            </a:r>
          </a:p>
          <a:p>
            <a:r>
              <a:rPr lang="en-US" dirty="0">
                <a:latin typeface="Aptos"/>
                <a:ea typeface="Calibri"/>
                <a:cs typeface="Calibri"/>
              </a:rPr>
              <a:t>You can use your computer or your phone. </a:t>
            </a:r>
            <a:endParaRPr lang="en-US" dirty="0"/>
          </a:p>
          <a:p>
            <a:r>
              <a:rPr lang="en-US" dirty="0">
                <a:latin typeface="Aptos"/>
                <a:ea typeface="Calibri"/>
                <a:cs typeface="Calibri"/>
              </a:rPr>
              <a:t>There will be two ways to access the game, either through a URL or a QR code.</a:t>
            </a:r>
          </a:p>
          <a:p>
            <a:r>
              <a:rPr lang="en-US" dirty="0">
                <a:latin typeface="Aptos"/>
                <a:ea typeface="Calibri"/>
                <a:cs typeface="Calibri"/>
              </a:rPr>
              <a:t>The point of the game is to get the most or the highest weight of fish.</a:t>
            </a:r>
          </a:p>
          <a:p>
            <a:endParaRPr lang="en-US" b="1" dirty="0">
              <a:latin typeface="Aptos"/>
              <a:ea typeface="Calibri"/>
              <a:cs typeface="Calibri"/>
            </a:endParaRPr>
          </a:p>
        </p:txBody>
      </p:sp>
      <p:sp>
        <p:nvSpPr>
          <p:cNvPr id="4" name="Slide Number Placeholder 3">
            <a:extLst>
              <a:ext uri="{FF2B5EF4-FFF2-40B4-BE49-F238E27FC236}">
                <a16:creationId xmlns:a16="http://schemas.microsoft.com/office/drawing/2014/main" id="{AE6CC6AF-168B-3ECB-2654-478E7DAA7C4F}"/>
              </a:ext>
            </a:extLst>
          </p:cNvPr>
          <p:cNvSpPr>
            <a:spLocks noGrp="1"/>
          </p:cNvSpPr>
          <p:nvPr>
            <p:ph type="sldNum" sz="quarter" idx="5"/>
          </p:nvPr>
        </p:nvSpPr>
        <p:spPr/>
        <p:txBody>
          <a:bodyPr/>
          <a:lstStyle/>
          <a:p>
            <a:fld id="{7169166C-0BE7-4028-A9ED-5953D787A143}" type="slidenum">
              <a:rPr lang="en-US" smtClean="0"/>
              <a:t>85</a:t>
            </a:fld>
            <a:endParaRPr lang="en-US" dirty="0"/>
          </a:p>
        </p:txBody>
      </p:sp>
    </p:spTree>
    <p:extLst>
      <p:ext uri="{BB962C8B-B14F-4D97-AF65-F5344CB8AC3E}">
        <p14:creationId xmlns:p14="http://schemas.microsoft.com/office/powerpoint/2010/main" val="38162646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03455-144B-8717-EE9B-8D1FB0161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AD6E8-8D80-E212-B731-BE2AE7607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6FA5B-EA16-9215-7682-E9C50ECAADEC}"/>
              </a:ext>
            </a:extLst>
          </p:cNvPr>
          <p:cNvSpPr>
            <a:spLocks noGrp="1"/>
          </p:cNvSpPr>
          <p:nvPr>
            <p:ph type="body" idx="1"/>
          </p:nvPr>
        </p:nvSpPr>
        <p:spPr/>
        <p:txBody>
          <a:bodyPr/>
          <a:lstStyle/>
          <a:p>
            <a:r>
              <a:rPr lang="en-US" dirty="0">
                <a:latin typeface="Calibri"/>
                <a:ea typeface="Calibri"/>
                <a:cs typeface="Calibri"/>
              </a:rPr>
              <a:t>Marianna</a:t>
            </a:r>
          </a:p>
          <a:p>
            <a:r>
              <a:rPr lang="en-US" dirty="0">
                <a:latin typeface="Calibri"/>
                <a:ea typeface="Calibri"/>
                <a:cs typeface="Calibri"/>
              </a:rPr>
              <a:t>Congratulations to the Winner!!!</a:t>
            </a:r>
          </a:p>
          <a:p>
            <a:r>
              <a:rPr lang="en-US" dirty="0">
                <a:latin typeface="Calibri"/>
                <a:ea typeface="Calibri"/>
                <a:cs typeface="Calibri"/>
              </a:rPr>
              <a:t>Are there any questions?</a:t>
            </a:r>
          </a:p>
          <a:p>
            <a:r>
              <a:rPr lang="en-US" dirty="0">
                <a:latin typeface="Calibri"/>
                <a:ea typeface="Calibri"/>
                <a:cs typeface="Calibri"/>
              </a:rPr>
              <a:t>Let's recap</a:t>
            </a:r>
          </a:p>
          <a:p>
            <a:r>
              <a:rPr lang="en-US" dirty="0">
                <a:latin typeface="Calibri"/>
                <a:ea typeface="Calibri"/>
                <a:cs typeface="Calibri"/>
              </a:rPr>
              <a:t>Clear and Measurable goals are made up of what 4 questions?</a:t>
            </a:r>
          </a:p>
          <a:p>
            <a:pPr marL="228600" indent="-228600">
              <a:buAutoNum type="arabicPeriod"/>
            </a:pPr>
            <a:r>
              <a:rPr lang="en-US" dirty="0">
                <a:latin typeface="Calibri"/>
                <a:ea typeface="Calibri"/>
                <a:cs typeface="Calibri"/>
              </a:rPr>
              <a:t>What?</a:t>
            </a:r>
          </a:p>
          <a:p>
            <a:pPr marL="228600" indent="-228600">
              <a:buAutoNum type="arabicPeriod"/>
            </a:pPr>
            <a:r>
              <a:rPr lang="en-US" dirty="0">
                <a:latin typeface="Calibri"/>
                <a:ea typeface="Calibri"/>
                <a:cs typeface="Calibri"/>
              </a:rPr>
              <a:t>For Whom?</a:t>
            </a:r>
          </a:p>
          <a:p>
            <a:pPr marL="228600" indent="-228600">
              <a:buAutoNum type="arabicPeriod"/>
            </a:pPr>
            <a:r>
              <a:rPr lang="en-US" dirty="0">
                <a:latin typeface="Calibri"/>
                <a:ea typeface="Calibri"/>
                <a:cs typeface="Calibri"/>
              </a:rPr>
              <a:t>By When?</a:t>
            </a:r>
          </a:p>
          <a:p>
            <a:pPr marL="228600" indent="-228600">
              <a:buAutoNum type="arabicPeriod"/>
            </a:pPr>
            <a:r>
              <a:rPr lang="en-US" dirty="0">
                <a:latin typeface="Calibri"/>
                <a:ea typeface="Calibri"/>
                <a:cs typeface="Calibri"/>
              </a:rPr>
              <a:t>By How Much?</a:t>
            </a:r>
          </a:p>
        </p:txBody>
      </p:sp>
      <p:sp>
        <p:nvSpPr>
          <p:cNvPr id="4" name="Slide Number Placeholder 3">
            <a:extLst>
              <a:ext uri="{FF2B5EF4-FFF2-40B4-BE49-F238E27FC236}">
                <a16:creationId xmlns:a16="http://schemas.microsoft.com/office/drawing/2014/main" id="{D056EE8D-9B11-5324-7B95-09C245516392}"/>
              </a:ext>
            </a:extLst>
          </p:cNvPr>
          <p:cNvSpPr>
            <a:spLocks noGrp="1"/>
          </p:cNvSpPr>
          <p:nvPr>
            <p:ph type="sldNum" sz="quarter" idx="5"/>
          </p:nvPr>
        </p:nvSpPr>
        <p:spPr/>
        <p:txBody>
          <a:bodyPr/>
          <a:lstStyle/>
          <a:p>
            <a:fld id="{7169166C-0BE7-4028-A9ED-5953D787A143}" type="slidenum">
              <a:rPr lang="en-US" smtClean="0"/>
              <a:t>86</a:t>
            </a:fld>
            <a:endParaRPr lang="en-US" dirty="0"/>
          </a:p>
        </p:txBody>
      </p:sp>
    </p:spTree>
    <p:extLst>
      <p:ext uri="{BB962C8B-B14F-4D97-AF65-F5344CB8AC3E}">
        <p14:creationId xmlns:p14="http://schemas.microsoft.com/office/powerpoint/2010/main" val="20103520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E0133-1915-9763-84F4-7E92C4AC6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627BF-7D25-41EA-1957-C749DA17E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A4AE3-6F77-3893-2103-9BB31E6EEDC4}"/>
              </a:ext>
            </a:extLst>
          </p:cNvPr>
          <p:cNvSpPr>
            <a:spLocks noGrp="1"/>
          </p:cNvSpPr>
          <p:nvPr>
            <p:ph type="body" idx="1"/>
          </p:nvPr>
        </p:nvSpPr>
        <p:spPr/>
        <p:txBody>
          <a:bodyPr/>
          <a:lstStyle/>
          <a:p>
            <a:r>
              <a:rPr lang="en-US" dirty="0">
                <a:latin typeface="Calibri"/>
                <a:ea typeface="Calibri"/>
                <a:cs typeface="Calibri"/>
              </a:rPr>
              <a:t>Marianna</a:t>
            </a:r>
          </a:p>
          <a:p>
            <a:r>
              <a:rPr lang="en-US" dirty="0">
                <a:latin typeface="Calibri"/>
                <a:ea typeface="Calibri"/>
                <a:cs typeface="Calibri"/>
              </a:rPr>
              <a:t>And the Answer Is????</a:t>
            </a:r>
          </a:p>
          <a:p>
            <a:r>
              <a:rPr lang="en-US" dirty="0">
                <a:latin typeface="Calibri"/>
                <a:ea typeface="Calibri"/>
                <a:cs typeface="Calibri"/>
              </a:rPr>
              <a:t>Letter C</a:t>
            </a:r>
          </a:p>
          <a:p>
            <a:r>
              <a:rPr lang="en-US" b="1" dirty="0"/>
              <a:t>Explanation: The “What” refers to the targeted content/skill area—in this case, reading fluency OR LETTER C.</a:t>
            </a:r>
          </a:p>
        </p:txBody>
      </p:sp>
      <p:sp>
        <p:nvSpPr>
          <p:cNvPr id="4" name="Slide Number Placeholder 3">
            <a:extLst>
              <a:ext uri="{FF2B5EF4-FFF2-40B4-BE49-F238E27FC236}">
                <a16:creationId xmlns:a16="http://schemas.microsoft.com/office/drawing/2014/main" id="{B899827B-E5E7-E959-0A54-4CB0B851EBF5}"/>
              </a:ext>
            </a:extLst>
          </p:cNvPr>
          <p:cNvSpPr>
            <a:spLocks noGrp="1"/>
          </p:cNvSpPr>
          <p:nvPr>
            <p:ph type="sldNum" sz="quarter" idx="5"/>
          </p:nvPr>
        </p:nvSpPr>
        <p:spPr/>
        <p:txBody>
          <a:bodyPr/>
          <a:lstStyle/>
          <a:p>
            <a:fld id="{7169166C-0BE7-4028-A9ED-5953D787A143}" type="slidenum">
              <a:rPr lang="en-US" smtClean="0"/>
              <a:t>87</a:t>
            </a:fld>
            <a:endParaRPr lang="en-US" dirty="0"/>
          </a:p>
        </p:txBody>
      </p:sp>
    </p:spTree>
    <p:extLst>
      <p:ext uri="{BB962C8B-B14F-4D97-AF65-F5344CB8AC3E}">
        <p14:creationId xmlns:p14="http://schemas.microsoft.com/office/powerpoint/2010/main" val="35131635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A9D46-2C04-84C1-3646-66FD5F835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E2C59-DE86-9409-889C-B0EA05E929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62AEC1-1C76-2890-2867-D0393C2D9734}"/>
              </a:ext>
            </a:extLst>
          </p:cNvPr>
          <p:cNvSpPr>
            <a:spLocks noGrp="1"/>
          </p:cNvSpPr>
          <p:nvPr>
            <p:ph type="body" idx="1"/>
          </p:nvPr>
        </p:nvSpPr>
        <p:spPr/>
        <p:txBody>
          <a:bodyPr/>
          <a:lstStyle/>
          <a:p>
            <a:r>
              <a:rPr lang="en-US" dirty="0">
                <a:latin typeface="Calibri"/>
                <a:ea typeface="Calibri"/>
                <a:cs typeface="Calibri"/>
              </a:rPr>
              <a:t>Marianna</a:t>
            </a:r>
          </a:p>
          <a:p>
            <a:endParaRPr lang="en-US" dirty="0">
              <a:latin typeface="Calibri"/>
              <a:ea typeface="Calibri"/>
              <a:cs typeface="Calibri"/>
            </a:endParaRPr>
          </a:p>
          <a:p>
            <a:r>
              <a:rPr lang="en-US" b="1" dirty="0"/>
              <a:t>Correct Answer: True</a:t>
            </a:r>
            <a:br>
              <a:rPr lang="en-US" b="1" dirty="0">
                <a:cs typeface="+mn-lt"/>
              </a:rPr>
            </a:br>
            <a:r>
              <a:rPr lang="en-US" b="1" dirty="0"/>
              <a:t> Explanation: It contains a clear target (10% improvement), audience (5th graders), subject area (science scores), and deadline (end of year).</a:t>
            </a:r>
            <a:endParaRPr lang="en-US" dirty="0"/>
          </a:p>
          <a:p>
            <a:endParaRPr lang="en-US" dirty="0">
              <a:latin typeface="Calibri"/>
              <a:ea typeface="Calibri"/>
              <a:cs typeface="Calibri"/>
            </a:endParaRPr>
          </a:p>
          <a:p>
            <a:endParaRPr lang="en-US" b="1" dirty="0"/>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23005821-A5C5-36C9-D52C-E3304CAEAF2E}"/>
              </a:ext>
            </a:extLst>
          </p:cNvPr>
          <p:cNvSpPr>
            <a:spLocks noGrp="1"/>
          </p:cNvSpPr>
          <p:nvPr>
            <p:ph type="sldNum" sz="quarter" idx="5"/>
          </p:nvPr>
        </p:nvSpPr>
        <p:spPr/>
        <p:txBody>
          <a:bodyPr/>
          <a:lstStyle/>
          <a:p>
            <a:fld id="{7169166C-0BE7-4028-A9ED-5953D787A143}" type="slidenum">
              <a:rPr lang="en-US" smtClean="0"/>
              <a:t>88</a:t>
            </a:fld>
            <a:endParaRPr lang="en-US" dirty="0"/>
          </a:p>
        </p:txBody>
      </p:sp>
    </p:spTree>
    <p:extLst>
      <p:ext uri="{BB962C8B-B14F-4D97-AF65-F5344CB8AC3E}">
        <p14:creationId xmlns:p14="http://schemas.microsoft.com/office/powerpoint/2010/main" val="39461723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F8E8E-4F94-0F05-B8F1-C1386D82F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B3E02-2FCE-2799-3778-48CC01805C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94C8F-33E2-2AB2-C201-DBA053D2484B}"/>
              </a:ext>
            </a:extLst>
          </p:cNvPr>
          <p:cNvSpPr>
            <a:spLocks noGrp="1"/>
          </p:cNvSpPr>
          <p:nvPr>
            <p:ph type="body" idx="1"/>
          </p:nvPr>
        </p:nvSpPr>
        <p:spPr/>
        <p:txBody>
          <a:bodyPr/>
          <a:lstStyle/>
          <a:p>
            <a:r>
              <a:rPr lang="en-US" dirty="0">
                <a:latin typeface="Calibri"/>
                <a:ea typeface="Calibri"/>
                <a:cs typeface="Calibri"/>
              </a:rPr>
              <a:t>Marianna</a:t>
            </a:r>
          </a:p>
          <a:p>
            <a:endParaRPr lang="en-US" dirty="0">
              <a:latin typeface="Calibri"/>
              <a:ea typeface="Calibri"/>
              <a:cs typeface="Calibri"/>
            </a:endParaRPr>
          </a:p>
          <a:p>
            <a:r>
              <a:rPr lang="en-US" b="1" dirty="0"/>
              <a:t>Correct Answer: B</a:t>
            </a:r>
            <a:br>
              <a:rPr lang="en-US" b="1" dirty="0">
                <a:cs typeface="+mn-lt"/>
              </a:rPr>
            </a:br>
            <a:r>
              <a:rPr lang="en-US" b="1" dirty="0"/>
              <a:t> Explanation: Not identifying “For Whom” makes the goal too vague and limits its usefulness.</a:t>
            </a:r>
            <a:endParaRPr lang="en-US" dirty="0"/>
          </a:p>
          <a:p>
            <a:endParaRPr lang="en-US" b="1" dirty="0"/>
          </a:p>
          <a:p>
            <a:endParaRPr lang="en-US" dirty="0">
              <a:latin typeface="Calibri"/>
              <a:ea typeface="Calibri"/>
              <a:cs typeface="Calibri"/>
            </a:endParaRPr>
          </a:p>
          <a:p>
            <a:endParaRPr lang="en-US" b="1" dirty="0"/>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9E656447-3707-7CBB-4437-47F2FE6FFFE5}"/>
              </a:ext>
            </a:extLst>
          </p:cNvPr>
          <p:cNvSpPr>
            <a:spLocks noGrp="1"/>
          </p:cNvSpPr>
          <p:nvPr>
            <p:ph type="sldNum" sz="quarter" idx="5"/>
          </p:nvPr>
        </p:nvSpPr>
        <p:spPr/>
        <p:txBody>
          <a:bodyPr/>
          <a:lstStyle/>
          <a:p>
            <a:fld id="{7169166C-0BE7-4028-A9ED-5953D787A143}" type="slidenum">
              <a:rPr lang="en-US" smtClean="0"/>
              <a:t>89</a:t>
            </a:fld>
            <a:endParaRPr lang="en-US" dirty="0"/>
          </a:p>
        </p:txBody>
      </p:sp>
    </p:spTree>
    <p:extLst>
      <p:ext uri="{BB962C8B-B14F-4D97-AF65-F5344CB8AC3E}">
        <p14:creationId xmlns:p14="http://schemas.microsoft.com/office/powerpoint/2010/main" val="40425248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504F6-AB38-AFC8-3B59-8FC5D6413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770A5-AD07-8D26-B95C-8E5AA611D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E6373-5234-4407-F345-4F32324A6017}"/>
              </a:ext>
            </a:extLst>
          </p:cNvPr>
          <p:cNvSpPr>
            <a:spLocks noGrp="1"/>
          </p:cNvSpPr>
          <p:nvPr>
            <p:ph type="body" idx="1"/>
          </p:nvPr>
        </p:nvSpPr>
        <p:spPr/>
        <p:txBody>
          <a:bodyPr/>
          <a:lstStyle/>
          <a:p>
            <a:r>
              <a:rPr lang="en-US" dirty="0">
                <a:latin typeface="Calibri"/>
                <a:ea typeface="Calibri"/>
                <a:cs typeface="Calibri"/>
              </a:rPr>
              <a:t>Marianna</a:t>
            </a:r>
          </a:p>
          <a:p>
            <a:endParaRPr lang="en-US" dirty="0">
              <a:latin typeface="Calibri"/>
              <a:ea typeface="Calibri"/>
              <a:cs typeface="Calibri"/>
            </a:endParaRPr>
          </a:p>
          <a:p>
            <a:r>
              <a:rPr lang="en-US" b="1" dirty="0"/>
              <a:t>Correct Answer: C</a:t>
            </a:r>
            <a:br>
              <a:rPr lang="en-US" b="1" dirty="0">
                <a:cs typeface="+mn-lt"/>
              </a:rPr>
            </a:br>
            <a:r>
              <a:rPr lang="en-US" b="1" dirty="0"/>
              <a:t> Explanation: This version includes a measurable target (twice per week), a timeframe, and identifies the audience.</a:t>
            </a:r>
            <a:endParaRPr lang="en-US" dirty="0"/>
          </a:p>
          <a:p>
            <a:endParaRPr lang="en-US" b="1" dirty="0"/>
          </a:p>
          <a:p>
            <a:endParaRPr lang="en-US" b="1" dirty="0"/>
          </a:p>
          <a:p>
            <a:endParaRPr lang="en-US" dirty="0">
              <a:latin typeface="Calibri"/>
              <a:ea typeface="Calibri"/>
              <a:cs typeface="Calibri"/>
            </a:endParaRPr>
          </a:p>
          <a:p>
            <a:endParaRPr lang="en-US" b="1" dirty="0"/>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A17B045A-79B2-7B78-BB52-DA7328A68D4A}"/>
              </a:ext>
            </a:extLst>
          </p:cNvPr>
          <p:cNvSpPr>
            <a:spLocks noGrp="1"/>
          </p:cNvSpPr>
          <p:nvPr>
            <p:ph type="sldNum" sz="quarter" idx="5"/>
          </p:nvPr>
        </p:nvSpPr>
        <p:spPr/>
        <p:txBody>
          <a:bodyPr/>
          <a:lstStyle/>
          <a:p>
            <a:fld id="{7169166C-0BE7-4028-A9ED-5953D787A143}" type="slidenum">
              <a:rPr lang="en-US" smtClean="0"/>
              <a:t>90</a:t>
            </a:fld>
            <a:endParaRPr lang="en-US" dirty="0"/>
          </a:p>
        </p:txBody>
      </p:sp>
    </p:spTree>
    <p:extLst>
      <p:ext uri="{BB962C8B-B14F-4D97-AF65-F5344CB8AC3E}">
        <p14:creationId xmlns:p14="http://schemas.microsoft.com/office/powerpoint/2010/main" val="1559460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8</a:t>
            </a:fld>
            <a:endParaRPr lang="en-US" dirty="0"/>
          </a:p>
        </p:txBody>
      </p:sp>
    </p:spTree>
    <p:extLst>
      <p:ext uri="{BB962C8B-B14F-4D97-AF65-F5344CB8AC3E}">
        <p14:creationId xmlns:p14="http://schemas.microsoft.com/office/powerpoint/2010/main" val="29239952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91</a:t>
            </a:fld>
            <a:endParaRPr lang="en-US" dirty="0"/>
          </a:p>
        </p:txBody>
      </p:sp>
    </p:spTree>
    <p:extLst>
      <p:ext uri="{BB962C8B-B14F-4D97-AF65-F5344CB8AC3E}">
        <p14:creationId xmlns:p14="http://schemas.microsoft.com/office/powerpoint/2010/main" val="27346282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 – Apply what we learned today to your challenge (root cause analysis, identifying a problem of practice, and setting clear measurable goals)</a:t>
            </a:r>
          </a:p>
        </p:txBody>
      </p:sp>
      <p:sp>
        <p:nvSpPr>
          <p:cNvPr id="4" name="Slide Number Placeholder 3"/>
          <p:cNvSpPr>
            <a:spLocks noGrp="1"/>
          </p:cNvSpPr>
          <p:nvPr>
            <p:ph type="sldNum" sz="quarter" idx="5"/>
          </p:nvPr>
        </p:nvSpPr>
        <p:spPr/>
        <p:txBody>
          <a:bodyPr/>
          <a:lstStyle/>
          <a:p>
            <a:fld id="{7169166C-0BE7-4028-A9ED-5953D787A143}" type="slidenum">
              <a:rPr lang="en-US" smtClean="0"/>
              <a:t>92</a:t>
            </a:fld>
            <a:endParaRPr lang="en-US" dirty="0"/>
          </a:p>
        </p:txBody>
      </p:sp>
    </p:spTree>
    <p:extLst>
      <p:ext uri="{BB962C8B-B14F-4D97-AF65-F5344CB8AC3E}">
        <p14:creationId xmlns:p14="http://schemas.microsoft.com/office/powerpoint/2010/main" val="39035147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93</a:t>
            </a:fld>
            <a:endParaRPr lang="en-US" dirty="0"/>
          </a:p>
        </p:txBody>
      </p:sp>
    </p:spTree>
    <p:extLst>
      <p:ext uri="{BB962C8B-B14F-4D97-AF65-F5344CB8AC3E}">
        <p14:creationId xmlns:p14="http://schemas.microsoft.com/office/powerpoint/2010/main" val="36386919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Toni</a:t>
            </a:r>
          </a:p>
        </p:txBody>
      </p:sp>
      <p:sp>
        <p:nvSpPr>
          <p:cNvPr id="4" name="Slide Number Placeholder 3"/>
          <p:cNvSpPr>
            <a:spLocks noGrp="1"/>
          </p:cNvSpPr>
          <p:nvPr>
            <p:ph type="sldNum" sz="quarter" idx="5"/>
          </p:nvPr>
        </p:nvSpPr>
        <p:spPr/>
        <p:txBody>
          <a:bodyPr/>
          <a:lstStyle/>
          <a:p>
            <a:fld id="{7169166C-0BE7-4028-A9ED-5953D787A143}" type="slidenum">
              <a:rPr lang="en-US" smtClean="0"/>
              <a:t>94</a:t>
            </a:fld>
            <a:endParaRPr lang="en-US" dirty="0"/>
          </a:p>
        </p:txBody>
      </p:sp>
    </p:spTree>
    <p:extLst>
      <p:ext uri="{BB962C8B-B14F-4D97-AF65-F5344CB8AC3E}">
        <p14:creationId xmlns:p14="http://schemas.microsoft.com/office/powerpoint/2010/main" val="13092966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Toni</a:t>
            </a:r>
          </a:p>
        </p:txBody>
      </p:sp>
      <p:sp>
        <p:nvSpPr>
          <p:cNvPr id="4" name="Slide Number Placeholder 3"/>
          <p:cNvSpPr>
            <a:spLocks noGrp="1"/>
          </p:cNvSpPr>
          <p:nvPr>
            <p:ph type="sldNum" sz="quarter" idx="5"/>
          </p:nvPr>
        </p:nvSpPr>
        <p:spPr/>
        <p:txBody>
          <a:bodyPr/>
          <a:lstStyle/>
          <a:p>
            <a:fld id="{7169166C-0BE7-4028-A9ED-5953D787A143}" type="slidenum">
              <a:rPr lang="en-US" smtClean="0"/>
              <a:t>95</a:t>
            </a:fld>
            <a:endParaRPr lang="en-US" dirty="0"/>
          </a:p>
        </p:txBody>
      </p:sp>
    </p:spTree>
    <p:extLst>
      <p:ext uri="{BB962C8B-B14F-4D97-AF65-F5344CB8AC3E}">
        <p14:creationId xmlns:p14="http://schemas.microsoft.com/office/powerpoint/2010/main" val="18926216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Toni</a:t>
            </a:r>
          </a:p>
        </p:txBody>
      </p:sp>
      <p:sp>
        <p:nvSpPr>
          <p:cNvPr id="4" name="Slide Number Placeholder 3"/>
          <p:cNvSpPr>
            <a:spLocks noGrp="1"/>
          </p:cNvSpPr>
          <p:nvPr>
            <p:ph type="sldNum" sz="quarter" idx="5"/>
          </p:nvPr>
        </p:nvSpPr>
        <p:spPr/>
        <p:txBody>
          <a:bodyPr/>
          <a:lstStyle/>
          <a:p>
            <a:fld id="{7169166C-0BE7-4028-A9ED-5953D787A143}" type="slidenum">
              <a:rPr lang="en-US" smtClean="0"/>
              <a:t>96</a:t>
            </a:fld>
            <a:endParaRPr lang="en-US" dirty="0"/>
          </a:p>
        </p:txBody>
      </p:sp>
    </p:spTree>
    <p:extLst>
      <p:ext uri="{BB962C8B-B14F-4D97-AF65-F5344CB8AC3E}">
        <p14:creationId xmlns:p14="http://schemas.microsoft.com/office/powerpoint/2010/main" val="649395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Simona (EBP, Change Ideas, Data Measurement Plan)</a:t>
            </a:r>
          </a:p>
        </p:txBody>
      </p:sp>
      <p:sp>
        <p:nvSpPr>
          <p:cNvPr id="4" name="Slide Number Placeholder 3"/>
          <p:cNvSpPr>
            <a:spLocks noGrp="1"/>
          </p:cNvSpPr>
          <p:nvPr>
            <p:ph type="sldNum" sz="quarter" idx="5"/>
          </p:nvPr>
        </p:nvSpPr>
        <p:spPr/>
        <p:txBody>
          <a:bodyPr/>
          <a:lstStyle/>
          <a:p>
            <a:fld id="{7169166C-0BE7-4028-A9ED-5953D787A143}" type="slidenum">
              <a:rPr lang="en-US" smtClean="0"/>
              <a:t>97</a:t>
            </a:fld>
            <a:endParaRPr lang="en-US" dirty="0"/>
          </a:p>
        </p:txBody>
      </p:sp>
    </p:spTree>
    <p:extLst>
      <p:ext uri="{BB962C8B-B14F-4D97-AF65-F5344CB8AC3E}">
        <p14:creationId xmlns:p14="http://schemas.microsoft.com/office/powerpoint/2010/main" val="864661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9166C-0BE7-4028-A9ED-5953D787A143}" type="slidenum">
              <a:rPr lang="en-US" smtClean="0"/>
              <a:t>99</a:t>
            </a:fld>
            <a:endParaRPr lang="en-US" dirty="0"/>
          </a:p>
        </p:txBody>
      </p:sp>
    </p:spTree>
    <p:extLst>
      <p:ext uri="{BB962C8B-B14F-4D97-AF65-F5344CB8AC3E}">
        <p14:creationId xmlns:p14="http://schemas.microsoft.com/office/powerpoint/2010/main" val="36388943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101</a:t>
            </a:fld>
            <a:endParaRPr lang="en-US" dirty="0"/>
          </a:p>
        </p:txBody>
      </p:sp>
    </p:spTree>
    <p:extLst>
      <p:ext uri="{BB962C8B-B14F-4D97-AF65-F5344CB8AC3E}">
        <p14:creationId xmlns:p14="http://schemas.microsoft.com/office/powerpoint/2010/main" val="13129052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 – Potato Head activity – 1 hour and 15 min</a:t>
            </a:r>
          </a:p>
        </p:txBody>
      </p:sp>
      <p:sp>
        <p:nvSpPr>
          <p:cNvPr id="4" name="Slide Number Placeholder 3"/>
          <p:cNvSpPr>
            <a:spLocks noGrp="1"/>
          </p:cNvSpPr>
          <p:nvPr>
            <p:ph type="sldNum" sz="quarter" idx="5"/>
          </p:nvPr>
        </p:nvSpPr>
        <p:spPr/>
        <p:txBody>
          <a:bodyPr/>
          <a:lstStyle/>
          <a:p>
            <a:fld id="{7169166C-0BE7-4028-A9ED-5953D787A143}" type="slidenum">
              <a:rPr lang="en-US" smtClean="0"/>
              <a:t>102</a:t>
            </a:fld>
            <a:endParaRPr lang="en-US" dirty="0"/>
          </a:p>
        </p:txBody>
      </p:sp>
    </p:spTree>
    <p:extLst>
      <p:ext uri="{BB962C8B-B14F-4D97-AF65-F5344CB8AC3E}">
        <p14:creationId xmlns:p14="http://schemas.microsoft.com/office/powerpoint/2010/main" val="3909896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endParaRPr lang="en-US" dirty="0"/>
          </a:p>
        </p:txBody>
      </p:sp>
      <p:sp>
        <p:nvSpPr>
          <p:cNvPr id="4" name="Slide Number Placeholder 3"/>
          <p:cNvSpPr>
            <a:spLocks noGrp="1"/>
          </p:cNvSpPr>
          <p:nvPr>
            <p:ph type="sldNum" sz="quarter" idx="5"/>
          </p:nvPr>
        </p:nvSpPr>
        <p:spPr/>
        <p:txBody>
          <a:bodyPr/>
          <a:lstStyle/>
          <a:p>
            <a:fld id="{7169166C-0BE7-4028-A9ED-5953D787A143}" type="slidenum">
              <a:rPr lang="en-US" smtClean="0"/>
              <a:t>9</a:t>
            </a:fld>
            <a:endParaRPr lang="en-US" dirty="0"/>
          </a:p>
        </p:txBody>
      </p:sp>
    </p:spTree>
    <p:extLst>
      <p:ext uri="{BB962C8B-B14F-4D97-AF65-F5344CB8AC3E}">
        <p14:creationId xmlns:p14="http://schemas.microsoft.com/office/powerpoint/2010/main" val="10093158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bacf2b776_0_632: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bacf2b776_0_632:notes"/>
          <p:cNvSpPr txBox="1">
            <a:spLocks noGrp="1"/>
          </p:cNvSpPr>
          <p:nvPr>
            <p:ph type="body" idx="1"/>
          </p:nvPr>
        </p:nvSpPr>
        <p:spPr>
          <a:xfrm>
            <a:off x="700405" y="4412774"/>
            <a:ext cx="5603240" cy="4180523"/>
          </a:xfrm>
          <a:prstGeom prst="rect">
            <a:avLst/>
          </a:prstGeom>
        </p:spPr>
        <p:txBody>
          <a:bodyPr spcFirstLastPara="1" wrap="square" lIns="93089" tIns="93089" rIns="93089" bIns="93089" anchor="t" anchorCtr="0">
            <a:noAutofit/>
          </a:bodyPr>
          <a:lstStyle/>
          <a:p>
            <a:r>
              <a:rPr lang="en"/>
              <a:t>Josh - SEE DEBRIEF SECTION: </a:t>
            </a:r>
            <a:r>
              <a:rPr lang="en" u="sng">
                <a:solidFill>
                  <a:schemeClr val="hlink"/>
                </a:solidFill>
                <a:hlinkClick r:id="rId3"/>
              </a:rPr>
              <a:t>https://www.davidmwilliamsphd.com/mr-potato-head-pdsa/step-four-debrief/</a:t>
            </a:r>
            <a:endParaRPr lang="en-US" dirty="0"/>
          </a:p>
          <a:p>
            <a:endParaRPr lang="en-US" dirty="0"/>
          </a:p>
          <a:p>
            <a:endParaRPr lang="en-US" b="1"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104</a:t>
            </a:fld>
            <a:endParaRPr lang="en-US" dirty="0"/>
          </a:p>
        </p:txBody>
      </p:sp>
    </p:spTree>
    <p:extLst>
      <p:ext uri="{BB962C8B-B14F-4D97-AF65-F5344CB8AC3E}">
        <p14:creationId xmlns:p14="http://schemas.microsoft.com/office/powerpoint/2010/main" val="2034841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 – have teams assign roles</a:t>
            </a:r>
          </a:p>
        </p:txBody>
      </p:sp>
      <p:sp>
        <p:nvSpPr>
          <p:cNvPr id="4" name="Slide Number Placeholder 3"/>
          <p:cNvSpPr>
            <a:spLocks noGrp="1"/>
          </p:cNvSpPr>
          <p:nvPr>
            <p:ph type="sldNum" sz="quarter" idx="5"/>
          </p:nvPr>
        </p:nvSpPr>
        <p:spPr/>
        <p:txBody>
          <a:bodyPr/>
          <a:lstStyle/>
          <a:p>
            <a:fld id="{7169166C-0BE7-4028-A9ED-5953D787A143}" type="slidenum">
              <a:rPr lang="en-US" smtClean="0"/>
              <a:t>105</a:t>
            </a:fld>
            <a:endParaRPr lang="en-US" dirty="0"/>
          </a:p>
        </p:txBody>
      </p:sp>
    </p:spTree>
    <p:extLst>
      <p:ext uri="{BB962C8B-B14F-4D97-AF65-F5344CB8AC3E}">
        <p14:creationId xmlns:p14="http://schemas.microsoft.com/office/powerpoint/2010/main" val="20366417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 – Keep on screen during the activity</a:t>
            </a:r>
          </a:p>
        </p:txBody>
      </p:sp>
      <p:sp>
        <p:nvSpPr>
          <p:cNvPr id="4" name="Slide Number Placeholder 3"/>
          <p:cNvSpPr>
            <a:spLocks noGrp="1"/>
          </p:cNvSpPr>
          <p:nvPr>
            <p:ph type="sldNum" sz="quarter" idx="5"/>
          </p:nvPr>
        </p:nvSpPr>
        <p:spPr/>
        <p:txBody>
          <a:bodyPr/>
          <a:lstStyle/>
          <a:p>
            <a:fld id="{7169166C-0BE7-4028-A9ED-5953D787A143}" type="slidenum">
              <a:rPr lang="en-US" smtClean="0"/>
              <a:t>106</a:t>
            </a:fld>
            <a:endParaRPr lang="en-US" dirty="0"/>
          </a:p>
        </p:txBody>
      </p:sp>
    </p:spTree>
    <p:extLst>
      <p:ext uri="{BB962C8B-B14F-4D97-AF65-F5344CB8AC3E}">
        <p14:creationId xmlns:p14="http://schemas.microsoft.com/office/powerpoint/2010/main" val="5862449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 – Ask questions and discuss the importance of each – CI context</a:t>
            </a:r>
          </a:p>
        </p:txBody>
      </p:sp>
      <p:sp>
        <p:nvSpPr>
          <p:cNvPr id="4" name="Slide Number Placeholder 3"/>
          <p:cNvSpPr>
            <a:spLocks noGrp="1"/>
          </p:cNvSpPr>
          <p:nvPr>
            <p:ph type="sldNum" sz="quarter" idx="5"/>
          </p:nvPr>
        </p:nvSpPr>
        <p:spPr/>
        <p:txBody>
          <a:bodyPr/>
          <a:lstStyle/>
          <a:p>
            <a:fld id="{7169166C-0BE7-4028-A9ED-5953D787A143}" type="slidenum">
              <a:rPr lang="en-US" smtClean="0"/>
              <a:t>107</a:t>
            </a:fld>
            <a:endParaRPr lang="en-US" dirty="0"/>
          </a:p>
        </p:txBody>
      </p:sp>
    </p:spTree>
    <p:extLst>
      <p:ext uri="{BB962C8B-B14F-4D97-AF65-F5344CB8AC3E}">
        <p14:creationId xmlns:p14="http://schemas.microsoft.com/office/powerpoint/2010/main" val="13277533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Marianna</a:t>
            </a:r>
          </a:p>
        </p:txBody>
      </p:sp>
      <p:sp>
        <p:nvSpPr>
          <p:cNvPr id="4" name="Slide Number Placeholder 3"/>
          <p:cNvSpPr>
            <a:spLocks noGrp="1"/>
          </p:cNvSpPr>
          <p:nvPr>
            <p:ph type="sldNum" sz="quarter" idx="5"/>
          </p:nvPr>
        </p:nvSpPr>
        <p:spPr/>
        <p:txBody>
          <a:bodyPr/>
          <a:lstStyle/>
          <a:p>
            <a:fld id="{7169166C-0BE7-4028-A9ED-5953D787A143}" type="slidenum">
              <a:rPr lang="en-US" smtClean="0"/>
              <a:t>108</a:t>
            </a:fld>
            <a:endParaRPr lang="en-US" dirty="0"/>
          </a:p>
        </p:txBody>
      </p:sp>
    </p:spTree>
    <p:extLst>
      <p:ext uri="{BB962C8B-B14F-4D97-AF65-F5344CB8AC3E}">
        <p14:creationId xmlns:p14="http://schemas.microsoft.com/office/powerpoint/2010/main" val="11649292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Marianna</a:t>
            </a:r>
          </a:p>
        </p:txBody>
      </p:sp>
      <p:sp>
        <p:nvSpPr>
          <p:cNvPr id="4" name="Slide Number Placeholder 3"/>
          <p:cNvSpPr>
            <a:spLocks noGrp="1"/>
          </p:cNvSpPr>
          <p:nvPr>
            <p:ph type="sldNum" sz="quarter" idx="5"/>
          </p:nvPr>
        </p:nvSpPr>
        <p:spPr/>
        <p:txBody>
          <a:bodyPr/>
          <a:lstStyle/>
          <a:p>
            <a:fld id="{7169166C-0BE7-4028-A9ED-5953D787A143}" type="slidenum">
              <a:rPr lang="en-US" smtClean="0"/>
              <a:t>109</a:t>
            </a:fld>
            <a:endParaRPr lang="en-US" dirty="0"/>
          </a:p>
        </p:txBody>
      </p:sp>
    </p:spTree>
    <p:extLst>
      <p:ext uri="{BB962C8B-B14F-4D97-AF65-F5344CB8AC3E}">
        <p14:creationId xmlns:p14="http://schemas.microsoft.com/office/powerpoint/2010/main" val="32673102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a:t>
            </a:r>
          </a:p>
        </p:txBody>
      </p:sp>
      <p:sp>
        <p:nvSpPr>
          <p:cNvPr id="4" name="Slide Number Placeholder 3"/>
          <p:cNvSpPr>
            <a:spLocks noGrp="1"/>
          </p:cNvSpPr>
          <p:nvPr>
            <p:ph type="sldNum" sz="quarter" idx="5"/>
          </p:nvPr>
        </p:nvSpPr>
        <p:spPr/>
        <p:txBody>
          <a:bodyPr/>
          <a:lstStyle/>
          <a:p>
            <a:fld id="{7169166C-0BE7-4028-A9ED-5953D787A143}" type="slidenum">
              <a:rPr lang="en-US" smtClean="0"/>
              <a:t>110</a:t>
            </a:fld>
            <a:endParaRPr lang="en-US" dirty="0"/>
          </a:p>
        </p:txBody>
      </p:sp>
    </p:spTree>
    <p:extLst>
      <p:ext uri="{BB962C8B-B14F-4D97-AF65-F5344CB8AC3E}">
        <p14:creationId xmlns:p14="http://schemas.microsoft.com/office/powerpoint/2010/main" val="11343480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 – Review learning from Exit Tickets</a:t>
            </a:r>
          </a:p>
        </p:txBody>
      </p:sp>
      <p:sp>
        <p:nvSpPr>
          <p:cNvPr id="4" name="Slide Number Placeholder 3"/>
          <p:cNvSpPr>
            <a:spLocks noGrp="1"/>
          </p:cNvSpPr>
          <p:nvPr>
            <p:ph type="sldNum" sz="quarter" idx="5"/>
          </p:nvPr>
        </p:nvSpPr>
        <p:spPr/>
        <p:txBody>
          <a:bodyPr/>
          <a:lstStyle/>
          <a:p>
            <a:fld id="{7169166C-0BE7-4028-A9ED-5953D787A143}" type="slidenum">
              <a:rPr lang="en-US" smtClean="0"/>
              <a:t>111</a:t>
            </a:fld>
            <a:endParaRPr lang="en-US" dirty="0"/>
          </a:p>
        </p:txBody>
      </p:sp>
    </p:spTree>
    <p:extLst>
      <p:ext uri="{BB962C8B-B14F-4D97-AF65-F5344CB8AC3E}">
        <p14:creationId xmlns:p14="http://schemas.microsoft.com/office/powerpoint/2010/main" val="36638701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Josh – Review today's agenda</a:t>
            </a:r>
          </a:p>
        </p:txBody>
      </p:sp>
      <p:sp>
        <p:nvSpPr>
          <p:cNvPr id="4" name="Slide Number Placeholder 3"/>
          <p:cNvSpPr>
            <a:spLocks noGrp="1"/>
          </p:cNvSpPr>
          <p:nvPr>
            <p:ph type="sldNum" sz="quarter" idx="5"/>
          </p:nvPr>
        </p:nvSpPr>
        <p:spPr/>
        <p:txBody>
          <a:bodyPr/>
          <a:lstStyle/>
          <a:p>
            <a:fld id="{7169166C-0BE7-4028-A9ED-5953D787A143}" type="slidenum">
              <a:rPr lang="en-US" smtClean="0"/>
              <a:t>112</a:t>
            </a:fld>
            <a:endParaRPr lang="en-US" dirty="0"/>
          </a:p>
        </p:txBody>
      </p:sp>
    </p:spTree>
    <p:extLst>
      <p:ext uri="{BB962C8B-B14F-4D97-AF65-F5344CB8AC3E}">
        <p14:creationId xmlns:p14="http://schemas.microsoft.com/office/powerpoint/2010/main" val="29408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1D4-7CAD-558E-B8F9-93D97B7B42A0}"/>
              </a:ext>
            </a:extLst>
          </p:cNvPr>
          <p:cNvSpPr>
            <a:spLocks noGrp="1"/>
          </p:cNvSpPr>
          <p:nvPr>
            <p:ph type="title"/>
          </p:nvPr>
        </p:nvSpPr>
        <p:spPr/>
        <p:txBody>
          <a:bodyPr/>
          <a:lstStyle/>
          <a:p>
            <a:r>
              <a:rPr lang="en-US"/>
              <a:t>Click to edit Master title style</a:t>
            </a:r>
          </a:p>
        </p:txBody>
      </p:sp>
      <p:sp>
        <p:nvSpPr>
          <p:cNvPr id="6" name="Text Placeholder 4">
            <a:extLst>
              <a:ext uri="{FF2B5EF4-FFF2-40B4-BE49-F238E27FC236}">
                <a16:creationId xmlns:a16="http://schemas.microsoft.com/office/drawing/2014/main" id="{DABB43DB-67BB-AEC4-B5FF-498AFF4E5FC6}"/>
              </a:ext>
            </a:extLst>
          </p:cNvPr>
          <p:cNvSpPr>
            <a:spLocks noGrp="1"/>
          </p:cNvSpPr>
          <p:nvPr>
            <p:ph type="body" sz="quarter" idx="10"/>
          </p:nvPr>
        </p:nvSpPr>
        <p:spPr>
          <a:xfrm>
            <a:off x="5029200" y="457200"/>
            <a:ext cx="6675120" cy="5120640"/>
          </a:xfrm>
        </p:spPr>
        <p:txBody>
          <a:bodyPr/>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719510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2ECDB4B-7993-3D2D-0994-48E240F5C060}"/>
              </a:ext>
            </a:extLst>
          </p:cNvPr>
          <p:cNvSpPr>
            <a:spLocks noGrp="1"/>
          </p:cNvSpPr>
          <p:nvPr>
            <p:ph idx="1"/>
          </p:nvPr>
        </p:nvSpPr>
        <p:spPr>
          <a:xfrm>
            <a:off x="457200" y="457200"/>
            <a:ext cx="11274552" cy="4023360"/>
          </a:xfrm>
        </p:spPr>
        <p:txBody>
          <a:bodyPr/>
          <a:lstStyle>
            <a:lvl1pPr>
              <a:defRPr b="0"/>
            </a:lvl1pPr>
          </a:lstStyle>
          <a:p>
            <a:pPr lvl="0"/>
            <a:endParaRPr lang="en-US"/>
          </a:p>
        </p:txBody>
      </p:sp>
      <p:sp>
        <p:nvSpPr>
          <p:cNvPr id="3" name="Text Placeholder 2">
            <a:extLst>
              <a:ext uri="{FF2B5EF4-FFF2-40B4-BE49-F238E27FC236}">
                <a16:creationId xmlns:a16="http://schemas.microsoft.com/office/drawing/2014/main" id="{85FDC4B5-B58B-1ED7-D30A-98152DD6E018}"/>
              </a:ext>
            </a:extLst>
          </p:cNvPr>
          <p:cNvSpPr>
            <a:spLocks noGrp="1"/>
          </p:cNvSpPr>
          <p:nvPr>
            <p:ph type="body" sz="quarter" idx="10" hasCustomPrompt="1"/>
          </p:nvPr>
        </p:nvSpPr>
        <p:spPr>
          <a:xfrm>
            <a:off x="466725" y="4673599"/>
            <a:ext cx="11274552" cy="914400"/>
          </a:xfrm>
        </p:spPr>
        <p:txBody>
          <a:bodyPr/>
          <a:lstStyle>
            <a:lvl1pPr>
              <a:defRPr sz="2400"/>
            </a:lvl1pPr>
          </a:lstStyle>
          <a:p>
            <a:pPr lvl="0"/>
            <a:r>
              <a:rPr lang="en-US"/>
              <a:t>Insert description of the video including URL...</a:t>
            </a:r>
          </a:p>
        </p:txBody>
      </p:sp>
    </p:spTree>
    <p:extLst>
      <p:ext uri="{BB962C8B-B14F-4D97-AF65-F5344CB8AC3E}">
        <p14:creationId xmlns:p14="http://schemas.microsoft.com/office/powerpoint/2010/main" val="3636074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atin typeface="Franklin Gothic Demi Cond" panose="020B0706030402020204" pitchFamily="34" charset="0"/>
              </a:defRPr>
            </a:lvl1pPr>
          </a:lstStyle>
          <a:p>
            <a:r>
              <a:rPr lang="en-US"/>
              <a:t>Click to edit Master title style</a:t>
            </a:r>
          </a:p>
        </p:txBody>
      </p:sp>
      <p:sp>
        <p:nvSpPr>
          <p:cNvPr id="11" name="Text Placeholder 10"/>
          <p:cNvSpPr>
            <a:spLocks noGrp="1"/>
          </p:cNvSpPr>
          <p:nvPr>
            <p:ph type="body" sz="quarter" idx="10"/>
          </p:nvPr>
        </p:nvSpPr>
        <p:spPr>
          <a:xfrm>
            <a:off x="711200" y="1600200"/>
            <a:ext cx="10871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240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ECDF5-BE2E-4E98-FE25-F0CDD6655C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E968E7-4643-4D67-5C94-B7FAB60BB074}"/>
              </a:ext>
            </a:extLst>
          </p:cNvPr>
          <p:cNvSpPr>
            <a:spLocks noGrp="1"/>
          </p:cNvSpPr>
          <p:nvPr>
            <p:ph type="dt" sz="half" idx="10"/>
          </p:nvPr>
        </p:nvSpPr>
        <p:spPr/>
        <p:txBody>
          <a:bodyPr/>
          <a:lstStyle/>
          <a:p>
            <a:fld id="{6A9D3FEB-9E24-4624-9CF4-7268343EDE99}" type="datetimeFigureOut">
              <a:rPr lang="en-US" smtClean="0"/>
              <a:t>6/12/2025</a:t>
            </a:fld>
            <a:endParaRPr lang="en-US" dirty="0"/>
          </a:p>
        </p:txBody>
      </p:sp>
      <p:sp>
        <p:nvSpPr>
          <p:cNvPr id="4" name="Footer Placeholder 3">
            <a:extLst>
              <a:ext uri="{FF2B5EF4-FFF2-40B4-BE49-F238E27FC236}">
                <a16:creationId xmlns:a16="http://schemas.microsoft.com/office/drawing/2014/main" id="{70BC0DDB-DF47-1306-7DDE-23AE75D7CEB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9B906B-2B20-4EA9-E64E-AF8973A93794}"/>
              </a:ext>
            </a:extLst>
          </p:cNvPr>
          <p:cNvSpPr>
            <a:spLocks noGrp="1"/>
          </p:cNvSpPr>
          <p:nvPr>
            <p:ph type="sldNum" sz="quarter" idx="12"/>
          </p:nvPr>
        </p:nvSpPr>
        <p:spPr/>
        <p:txBody>
          <a:bodyPr/>
          <a:lstStyle/>
          <a:p>
            <a:fld id="{8B0C9569-201A-46AA-ABA9-FAAD5C4A28D8}" type="slidenum">
              <a:rPr lang="en-US" smtClean="0"/>
              <a:t>‹#›</a:t>
            </a:fld>
            <a:endParaRPr lang="en-US" dirty="0"/>
          </a:p>
        </p:txBody>
      </p:sp>
    </p:spTree>
    <p:extLst>
      <p:ext uri="{BB962C8B-B14F-4D97-AF65-F5344CB8AC3E}">
        <p14:creationId xmlns:p14="http://schemas.microsoft.com/office/powerpoint/2010/main" val="244401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C23FE-BB4C-B629-B8D1-7B6F41958080}"/>
              </a:ext>
            </a:extLst>
          </p:cNvPr>
          <p:cNvSpPr>
            <a:spLocks noGrp="1"/>
          </p:cNvSpPr>
          <p:nvPr>
            <p:ph type="dt" sz="half" idx="10"/>
          </p:nvPr>
        </p:nvSpPr>
        <p:spPr/>
        <p:txBody>
          <a:bodyPr/>
          <a:lstStyle/>
          <a:p>
            <a:fld id="{6A9D3FEB-9E24-4624-9CF4-7268343EDE99}" type="datetimeFigureOut">
              <a:rPr lang="en-US" smtClean="0"/>
              <a:t>6/12/2025</a:t>
            </a:fld>
            <a:endParaRPr lang="en-US" dirty="0"/>
          </a:p>
        </p:txBody>
      </p:sp>
      <p:sp>
        <p:nvSpPr>
          <p:cNvPr id="3" name="Footer Placeholder 2">
            <a:extLst>
              <a:ext uri="{FF2B5EF4-FFF2-40B4-BE49-F238E27FC236}">
                <a16:creationId xmlns:a16="http://schemas.microsoft.com/office/drawing/2014/main" id="{A3E994AD-5940-1E19-07AF-533B9DE543D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112031E-CBD5-17F7-DB27-1AD571F23EA7}"/>
              </a:ext>
            </a:extLst>
          </p:cNvPr>
          <p:cNvSpPr>
            <a:spLocks noGrp="1"/>
          </p:cNvSpPr>
          <p:nvPr>
            <p:ph type="sldNum" sz="quarter" idx="12"/>
          </p:nvPr>
        </p:nvSpPr>
        <p:spPr/>
        <p:txBody>
          <a:bodyPr/>
          <a:lstStyle/>
          <a:p>
            <a:fld id="{8B0C9569-201A-46AA-ABA9-FAAD5C4A28D8}" type="slidenum">
              <a:rPr lang="en-US" smtClean="0"/>
              <a:t>‹#›</a:t>
            </a:fld>
            <a:endParaRPr lang="en-US" dirty="0"/>
          </a:p>
        </p:txBody>
      </p:sp>
    </p:spTree>
    <p:extLst>
      <p:ext uri="{BB962C8B-B14F-4D97-AF65-F5344CB8AC3E}">
        <p14:creationId xmlns:p14="http://schemas.microsoft.com/office/powerpoint/2010/main" val="2194678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Tree>
    <p:extLst>
      <p:ext uri="{BB962C8B-B14F-4D97-AF65-F5344CB8AC3E}">
        <p14:creationId xmlns:p14="http://schemas.microsoft.com/office/powerpoint/2010/main" val="1754778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sert Objec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p>
        </p:txBody>
      </p:sp>
      <p:sp>
        <p:nvSpPr>
          <p:cNvPr id="5" name="Content Placeholder 4"/>
          <p:cNvSpPr>
            <a:spLocks noGrp="1"/>
          </p:cNvSpPr>
          <p:nvPr>
            <p:ph sz="quarter" idx="10"/>
          </p:nvPr>
        </p:nvSpPr>
        <p:spPr>
          <a:xfrm>
            <a:off x="609600" y="1600200"/>
            <a:ext cx="10972800" cy="44958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588607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D784-4809-3AED-19DF-9582477063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760F32-695B-B44E-9A3A-642C137C81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EF691-E589-2F89-9A53-F9432935271C}"/>
              </a:ext>
            </a:extLst>
          </p:cNvPr>
          <p:cNvSpPr>
            <a:spLocks noGrp="1"/>
          </p:cNvSpPr>
          <p:nvPr>
            <p:ph type="dt" sz="half" idx="10"/>
          </p:nvPr>
        </p:nvSpPr>
        <p:spPr/>
        <p:txBody>
          <a:bodyPr/>
          <a:lstStyle/>
          <a:p>
            <a:fld id="{6A9D3FEB-9E24-4624-9CF4-7268343EDE99}" type="datetimeFigureOut">
              <a:rPr lang="en-US" smtClean="0"/>
              <a:t>6/12/2025</a:t>
            </a:fld>
            <a:endParaRPr lang="en-US" dirty="0"/>
          </a:p>
        </p:txBody>
      </p:sp>
      <p:sp>
        <p:nvSpPr>
          <p:cNvPr id="5" name="Footer Placeholder 4">
            <a:extLst>
              <a:ext uri="{FF2B5EF4-FFF2-40B4-BE49-F238E27FC236}">
                <a16:creationId xmlns:a16="http://schemas.microsoft.com/office/drawing/2014/main" id="{37191F6D-069A-1830-5ADA-F1C8F0F7FE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4BF88C-FA37-231B-317C-F5866A88872A}"/>
              </a:ext>
            </a:extLst>
          </p:cNvPr>
          <p:cNvSpPr>
            <a:spLocks noGrp="1"/>
          </p:cNvSpPr>
          <p:nvPr>
            <p:ph type="sldNum" sz="quarter" idx="12"/>
          </p:nvPr>
        </p:nvSpPr>
        <p:spPr/>
        <p:txBody>
          <a:bodyPr/>
          <a:lstStyle/>
          <a:p>
            <a:fld id="{8B0C9569-201A-46AA-ABA9-FAAD5C4A28D8}" type="slidenum">
              <a:rPr lang="en-US" smtClean="0"/>
              <a:t>‹#›</a:t>
            </a:fld>
            <a:endParaRPr lang="en-US" dirty="0"/>
          </a:p>
        </p:txBody>
      </p:sp>
    </p:spTree>
    <p:extLst>
      <p:ext uri="{BB962C8B-B14F-4D97-AF65-F5344CB8AC3E}">
        <p14:creationId xmlns:p14="http://schemas.microsoft.com/office/powerpoint/2010/main" val="986738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ontent with Caption">
    <p:spTree>
      <p:nvGrpSpPr>
        <p:cNvPr id="1" name=""/>
        <p:cNvGrpSpPr/>
        <p:nvPr/>
      </p:nvGrpSpPr>
      <p:grpSpPr>
        <a:xfrm>
          <a:off x="0" y="0"/>
          <a:ext cx="0" cy="0"/>
          <a:chOff x="0" y="0"/>
          <a:chExt cx="0" cy="0"/>
        </a:xfrm>
      </p:grpSpPr>
      <p:sp>
        <p:nvSpPr>
          <p:cNvPr id="8" name="Rectangle 7"/>
          <p:cNvSpPr/>
          <p:nvPr/>
        </p:nvSpPr>
        <p:spPr>
          <a:xfrm>
            <a:off x="-1072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85498"/>
            <a:ext cx="3200400" cy="2286000"/>
          </a:xfrm>
        </p:spPr>
        <p:txBody>
          <a:bodyPr anchor="t">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916174"/>
            <a:ext cx="6492240" cy="5257800"/>
          </a:xfrm>
        </p:spPr>
        <p:txBody>
          <a:bodyPr/>
          <a:lstStyle>
            <a:lvl1pPr marL="91440" indent="-91440">
              <a:buFont typeface="Arial" panose="020B0604020202020204" pitchFamily="34" charset="0"/>
              <a:buChar char="•"/>
              <a:defRPr>
                <a:latin typeface="Arial" panose="020B0604020202020204" pitchFamily="34" charset="0"/>
                <a:cs typeface="Arial" panose="020B0604020202020204" pitchFamily="34" charset="0"/>
              </a:defRPr>
            </a:lvl1pPr>
            <a:lvl2pPr marL="384048" indent="-182880">
              <a:buFont typeface="Arial" panose="020B0604020202020204" pitchFamily="34" charset="0"/>
              <a:buChar char="•"/>
              <a:defRPr>
                <a:latin typeface="Arial" panose="020B0604020202020204" pitchFamily="34" charset="0"/>
                <a:cs typeface="Arial" panose="020B0604020202020204" pitchFamily="34" charset="0"/>
              </a:defRPr>
            </a:lvl2pPr>
            <a:lvl3pPr marL="566928" indent="-182880">
              <a:buFont typeface="Arial" panose="020B0604020202020204" pitchFamily="34" charset="0"/>
              <a:buChar char="•"/>
              <a:defRPr>
                <a:latin typeface="Arial" panose="020B0604020202020204" pitchFamily="34" charset="0"/>
                <a:cs typeface="Arial" panose="020B0604020202020204" pitchFamily="34" charset="0"/>
              </a:defRPr>
            </a:lvl3pPr>
            <a:lvl4pPr marL="749808" indent="-182880">
              <a:buFont typeface="Arial" panose="020B0604020202020204" pitchFamily="34" charset="0"/>
              <a:buChar char="•"/>
              <a:defRPr>
                <a:latin typeface="Arial" panose="020B0604020202020204" pitchFamily="34" charset="0"/>
                <a:cs typeface="Arial" panose="020B0604020202020204" pitchFamily="34" charset="0"/>
              </a:defRPr>
            </a:lvl4pPr>
            <a:lvl5pPr marL="932688" indent="-18288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8" y="6459795"/>
            <a:ext cx="2618511" cy="365125"/>
          </a:xfrm>
        </p:spPr>
        <p:txBody>
          <a:bodyPr/>
          <a:lstStyle>
            <a:lvl1pPr algn="l">
              <a:defRPr sz="1200">
                <a:latin typeface="Arial" panose="020B0604020202020204" pitchFamily="34" charset="0"/>
                <a:cs typeface="Arial" panose="020B0604020202020204" pitchFamily="34" charset="0"/>
              </a:defRPr>
            </a:lvl1pPr>
          </a:lstStyle>
          <a:p>
            <a:endParaRPr lang="en-US" dirty="0"/>
          </a:p>
        </p:txBody>
      </p:sp>
      <p:sp>
        <p:nvSpPr>
          <p:cNvPr id="6" name="Footer Placeholder 5"/>
          <p:cNvSpPr>
            <a:spLocks noGrp="1"/>
          </p:cNvSpPr>
          <p:nvPr>
            <p:ph type="ftr" sz="quarter" idx="11"/>
          </p:nvPr>
        </p:nvSpPr>
        <p:spPr>
          <a:xfrm>
            <a:off x="4800600" y="6459795"/>
            <a:ext cx="4648200" cy="365125"/>
          </a:xfrm>
        </p:spPr>
        <p:txBody>
          <a:bodyPr/>
          <a:lstStyle>
            <a:lvl1pPr algn="l">
              <a:defRPr sz="1200">
                <a:solidFill>
                  <a:schemeClr val="tx2"/>
                </a:solidFill>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9900465" y="6459795"/>
            <a:ext cx="1312025" cy="365125"/>
          </a:xfrm>
          <a:prstGeom prst="rect">
            <a:avLst/>
          </a:prstGeom>
        </p:spPr>
        <p:txBody>
          <a:bodyPr/>
          <a:lstStyle>
            <a:lvl1pPr>
              <a:defRPr>
                <a:solidFill>
                  <a:schemeClr val="tx2"/>
                </a:solidFill>
              </a:defRPr>
            </a:lvl1pPr>
          </a:lstStyle>
          <a:p>
            <a:fld id="{4FAB73BC-B049-4115-A692-8D63A059BFB8}" type="slidenum">
              <a:rPr lang="en-US" smtClean="0"/>
              <a:pPr/>
              <a:t>‹#›</a:t>
            </a:fld>
            <a:endParaRPr lang="en-US" dirty="0"/>
          </a:p>
        </p:txBody>
      </p:sp>
      <p:pic>
        <p:nvPicPr>
          <p:cNvPr id="11" name="Picture 10">
            <a:extLst>
              <a:ext uri="{FF2B5EF4-FFF2-40B4-BE49-F238E27FC236}">
                <a16:creationId xmlns:a16="http://schemas.microsoft.com/office/drawing/2014/main" id="{09D9C152-A35D-022E-BCC9-68A2B8D1AE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0134" y="6245169"/>
            <a:ext cx="2168841" cy="534668"/>
          </a:xfrm>
          <a:prstGeom prst="rect">
            <a:avLst/>
          </a:prstGeom>
        </p:spPr>
      </p:pic>
    </p:spTree>
    <p:extLst>
      <p:ext uri="{BB962C8B-B14F-4D97-AF65-F5344CB8AC3E}">
        <p14:creationId xmlns:p14="http://schemas.microsoft.com/office/powerpoint/2010/main" val="289325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rrow Title and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1D4-7CAD-558E-B8F9-93D97B7B42A0}"/>
              </a:ext>
            </a:extLst>
          </p:cNvPr>
          <p:cNvSpPr>
            <a:spLocks noGrp="1"/>
          </p:cNvSpPr>
          <p:nvPr>
            <p:ph type="title"/>
          </p:nvPr>
        </p:nvSpPr>
        <p:spPr>
          <a:xfrm>
            <a:off x="0" y="0"/>
            <a:ext cx="2286000" cy="6126480"/>
          </a:xfrm>
        </p:spPr>
        <p:txBody>
          <a:bodyPr/>
          <a:lstStyle/>
          <a:p>
            <a:r>
              <a:rPr lang="en-US"/>
              <a:t>Click to edit Master title style</a:t>
            </a:r>
          </a:p>
        </p:txBody>
      </p:sp>
      <p:sp>
        <p:nvSpPr>
          <p:cNvPr id="6" name="Text Placeholder 4">
            <a:extLst>
              <a:ext uri="{FF2B5EF4-FFF2-40B4-BE49-F238E27FC236}">
                <a16:creationId xmlns:a16="http://schemas.microsoft.com/office/drawing/2014/main" id="{DABB43DB-67BB-AEC4-B5FF-498AFF4E5FC6}"/>
              </a:ext>
            </a:extLst>
          </p:cNvPr>
          <p:cNvSpPr>
            <a:spLocks noGrp="1"/>
          </p:cNvSpPr>
          <p:nvPr>
            <p:ph type="body" sz="quarter" idx="10"/>
          </p:nvPr>
        </p:nvSpPr>
        <p:spPr>
          <a:xfrm>
            <a:off x="2743200" y="457200"/>
            <a:ext cx="8961120" cy="5120640"/>
          </a:xfrm>
        </p:spPr>
        <p:txBody>
          <a:bodyPr/>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593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s and Copy">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DABB43DB-67BB-AEC4-B5FF-498AFF4E5FC6}"/>
              </a:ext>
            </a:extLst>
          </p:cNvPr>
          <p:cNvSpPr>
            <a:spLocks noGrp="1"/>
          </p:cNvSpPr>
          <p:nvPr>
            <p:ph type="body" sz="quarter" idx="10"/>
          </p:nvPr>
        </p:nvSpPr>
        <p:spPr>
          <a:xfrm>
            <a:off x="5029200" y="457200"/>
            <a:ext cx="6675120" cy="5120640"/>
          </a:xfrm>
        </p:spPr>
        <p:txBody>
          <a:bodyPr/>
          <a:lstStyle>
            <a:lvl1pPr>
              <a:defRPr>
                <a:solidFill>
                  <a:schemeClr val="tx1"/>
                </a:solidFill>
              </a:defRPr>
            </a:lvl1pPr>
          </a:lstStyle>
          <a:p>
            <a:pPr lvl="0"/>
            <a:r>
              <a:rPr lang="en-US"/>
              <a:t>Click to edit Master text styles</a:t>
            </a:r>
          </a:p>
        </p:txBody>
      </p:sp>
      <p:sp>
        <p:nvSpPr>
          <p:cNvPr id="4" name="Picture Placeholder 11">
            <a:extLst>
              <a:ext uri="{FF2B5EF4-FFF2-40B4-BE49-F238E27FC236}">
                <a16:creationId xmlns:a16="http://schemas.microsoft.com/office/drawing/2014/main" id="{E16024D9-F482-936F-3912-C277BD8888A1}"/>
              </a:ext>
            </a:extLst>
          </p:cNvPr>
          <p:cNvSpPr>
            <a:spLocks noGrp="1"/>
          </p:cNvSpPr>
          <p:nvPr>
            <p:ph type="pic" sz="quarter" idx="12"/>
          </p:nvPr>
        </p:nvSpPr>
        <p:spPr>
          <a:xfrm>
            <a:off x="0" y="0"/>
            <a:ext cx="2743200" cy="2514600"/>
          </a:xfrm>
        </p:spPr>
        <p:txBody>
          <a:bodyPr/>
          <a:lstStyle/>
          <a:p>
            <a:endParaRPr lang="en-US" dirty="0"/>
          </a:p>
        </p:txBody>
      </p:sp>
      <p:sp>
        <p:nvSpPr>
          <p:cNvPr id="3" name="Picture Placeholder 13">
            <a:extLst>
              <a:ext uri="{FF2B5EF4-FFF2-40B4-BE49-F238E27FC236}">
                <a16:creationId xmlns:a16="http://schemas.microsoft.com/office/drawing/2014/main" id="{0FDF2195-0A27-2BAB-F253-3A2B13C3E0CB}"/>
              </a:ext>
            </a:extLst>
          </p:cNvPr>
          <p:cNvSpPr>
            <a:spLocks noGrp="1"/>
          </p:cNvSpPr>
          <p:nvPr>
            <p:ph type="pic" sz="quarter" idx="11"/>
          </p:nvPr>
        </p:nvSpPr>
        <p:spPr>
          <a:xfrm>
            <a:off x="2971800" y="0"/>
            <a:ext cx="1600200" cy="2514600"/>
          </a:xfrm>
        </p:spPr>
        <p:txBody>
          <a:bodyPr/>
          <a:lstStyle/>
          <a:p>
            <a:endParaRPr lang="en-US" dirty="0"/>
          </a:p>
        </p:txBody>
      </p:sp>
      <p:sp>
        <p:nvSpPr>
          <p:cNvPr id="5" name="Picture Placeholder 15">
            <a:extLst>
              <a:ext uri="{FF2B5EF4-FFF2-40B4-BE49-F238E27FC236}">
                <a16:creationId xmlns:a16="http://schemas.microsoft.com/office/drawing/2014/main" id="{CC4D19F3-96C0-97F1-C5BF-321BAB1A5350}"/>
              </a:ext>
            </a:extLst>
          </p:cNvPr>
          <p:cNvSpPr>
            <a:spLocks noGrp="1"/>
          </p:cNvSpPr>
          <p:nvPr>
            <p:ph type="pic" sz="quarter" idx="13"/>
          </p:nvPr>
        </p:nvSpPr>
        <p:spPr>
          <a:xfrm>
            <a:off x="0" y="2743199"/>
            <a:ext cx="4572000" cy="3383280"/>
          </a:xfrm>
        </p:spPr>
        <p:txBody>
          <a:bodyPr/>
          <a:lstStyle/>
          <a:p>
            <a:endParaRPr lang="en-US" dirty="0"/>
          </a:p>
        </p:txBody>
      </p:sp>
    </p:spTree>
    <p:extLst>
      <p:ext uri="{BB962C8B-B14F-4D97-AF65-F5344CB8AC3E}">
        <p14:creationId xmlns:p14="http://schemas.microsoft.com/office/powerpoint/2010/main" val="38861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Thre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480C-4689-3798-A719-304D52DF003F}"/>
              </a:ext>
            </a:extLst>
          </p:cNvPr>
          <p:cNvSpPr>
            <a:spLocks noGrp="1"/>
          </p:cNvSpPr>
          <p:nvPr>
            <p:ph type="ctrTitle"/>
          </p:nvPr>
        </p:nvSpPr>
        <p:spPr>
          <a:xfrm>
            <a:off x="4572000" y="457200"/>
            <a:ext cx="7616952" cy="3566160"/>
          </a:xfrm>
        </p:spPr>
        <p:txBody>
          <a:bodyPr lIns="0" anchor="b"/>
          <a:lstStyle>
            <a:lvl1pPr algn="ctr">
              <a:defRPr sz="4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CACD3AF6-F91B-5B50-E08C-53AE84E798D0}"/>
              </a:ext>
            </a:extLst>
          </p:cNvPr>
          <p:cNvSpPr>
            <a:spLocks noGrp="1"/>
          </p:cNvSpPr>
          <p:nvPr>
            <p:ph type="subTitle" idx="1"/>
          </p:nvPr>
        </p:nvSpPr>
        <p:spPr>
          <a:xfrm>
            <a:off x="4572000" y="4498848"/>
            <a:ext cx="7616952" cy="914400"/>
          </a:xfrm>
        </p:spPr>
        <p:txBody>
          <a:bodyPr anchor="t" anchorCtr="0"/>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icture Placeholder 11">
            <a:extLst>
              <a:ext uri="{FF2B5EF4-FFF2-40B4-BE49-F238E27FC236}">
                <a16:creationId xmlns:a16="http://schemas.microsoft.com/office/drawing/2014/main" id="{C5DFFFAA-2940-26CD-F34E-634A757C2F62}"/>
              </a:ext>
            </a:extLst>
          </p:cNvPr>
          <p:cNvSpPr>
            <a:spLocks noGrp="1"/>
          </p:cNvSpPr>
          <p:nvPr>
            <p:ph type="pic" sz="quarter" idx="10"/>
          </p:nvPr>
        </p:nvSpPr>
        <p:spPr>
          <a:xfrm>
            <a:off x="0" y="0"/>
            <a:ext cx="2743200" cy="2514600"/>
          </a:xfrm>
        </p:spPr>
        <p:txBody>
          <a:bodyPr/>
          <a:lstStyle/>
          <a:p>
            <a:endParaRPr lang="en-US" dirty="0"/>
          </a:p>
        </p:txBody>
      </p:sp>
      <p:sp>
        <p:nvSpPr>
          <p:cNvPr id="14" name="Picture Placeholder 13">
            <a:extLst>
              <a:ext uri="{FF2B5EF4-FFF2-40B4-BE49-F238E27FC236}">
                <a16:creationId xmlns:a16="http://schemas.microsoft.com/office/drawing/2014/main" id="{044DD9C2-4C0E-955F-6947-037F7291110E}"/>
              </a:ext>
            </a:extLst>
          </p:cNvPr>
          <p:cNvSpPr>
            <a:spLocks noGrp="1"/>
          </p:cNvSpPr>
          <p:nvPr>
            <p:ph type="pic" sz="quarter" idx="11"/>
          </p:nvPr>
        </p:nvSpPr>
        <p:spPr>
          <a:xfrm>
            <a:off x="2971800" y="0"/>
            <a:ext cx="1600200" cy="2514600"/>
          </a:xfrm>
        </p:spPr>
        <p:txBody>
          <a:bodyPr/>
          <a:lstStyle/>
          <a:p>
            <a:endParaRPr lang="en-US" dirty="0"/>
          </a:p>
        </p:txBody>
      </p:sp>
      <p:sp>
        <p:nvSpPr>
          <p:cNvPr id="16" name="Picture Placeholder 15">
            <a:extLst>
              <a:ext uri="{FF2B5EF4-FFF2-40B4-BE49-F238E27FC236}">
                <a16:creationId xmlns:a16="http://schemas.microsoft.com/office/drawing/2014/main" id="{B90E8E67-B1C9-FB64-0E6C-58D0117B6EC5}"/>
              </a:ext>
            </a:extLst>
          </p:cNvPr>
          <p:cNvSpPr>
            <a:spLocks noGrp="1"/>
          </p:cNvSpPr>
          <p:nvPr>
            <p:ph type="pic" sz="quarter" idx="12"/>
          </p:nvPr>
        </p:nvSpPr>
        <p:spPr>
          <a:xfrm>
            <a:off x="0" y="2743199"/>
            <a:ext cx="4572000" cy="3383280"/>
          </a:xfrm>
        </p:spPr>
        <p:txBody>
          <a:bodyPr/>
          <a:lstStyle/>
          <a:p>
            <a:endParaRPr lang="en-US" dirty="0"/>
          </a:p>
        </p:txBody>
      </p:sp>
      <p:sp>
        <p:nvSpPr>
          <p:cNvPr id="10" name="Rectangle 9">
            <a:extLst>
              <a:ext uri="{FF2B5EF4-FFF2-40B4-BE49-F238E27FC236}">
                <a16:creationId xmlns:a16="http://schemas.microsoft.com/office/drawing/2014/main" id="{2CCD52CB-E9CE-16E7-8662-EC200610D461}"/>
              </a:ext>
              <a:ext uri="{C183D7F6-B498-43B3-948B-1728B52AA6E4}">
                <adec:decorative xmlns:adec="http://schemas.microsoft.com/office/drawing/2017/decorative" val="1"/>
              </a:ext>
            </a:extLst>
          </p:cNvPr>
          <p:cNvSpPr/>
          <p:nvPr userDrawn="1"/>
        </p:nvSpPr>
        <p:spPr>
          <a:xfrm>
            <a:off x="4800600" y="0"/>
            <a:ext cx="7391400" cy="457200"/>
          </a:xfrm>
          <a:prstGeom prst="rect">
            <a:avLst/>
          </a:prstGeom>
          <a:solidFill>
            <a:srgbClr val="00793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60469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On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480C-4689-3798-A719-304D52DF003F}"/>
              </a:ext>
            </a:extLst>
          </p:cNvPr>
          <p:cNvSpPr>
            <a:spLocks noGrp="1"/>
          </p:cNvSpPr>
          <p:nvPr>
            <p:ph type="ctrTitle"/>
          </p:nvPr>
        </p:nvSpPr>
        <p:spPr>
          <a:xfrm>
            <a:off x="4572000" y="457200"/>
            <a:ext cx="7616952" cy="3566160"/>
          </a:xfrm>
        </p:spPr>
        <p:txBody>
          <a:bodyPr lIns="0" anchor="b"/>
          <a:lstStyle>
            <a:lvl1pPr algn="ctr">
              <a:defRPr sz="4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CACD3AF6-F91B-5B50-E08C-53AE84E798D0}"/>
              </a:ext>
            </a:extLst>
          </p:cNvPr>
          <p:cNvSpPr>
            <a:spLocks noGrp="1"/>
          </p:cNvSpPr>
          <p:nvPr>
            <p:ph type="subTitle" idx="1"/>
          </p:nvPr>
        </p:nvSpPr>
        <p:spPr>
          <a:xfrm>
            <a:off x="4572000" y="4498848"/>
            <a:ext cx="7616952" cy="914400"/>
          </a:xfrm>
        </p:spPr>
        <p:txBody>
          <a:bodyPr anchor="t" anchorCtr="0"/>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Picture Placeholder 15">
            <a:extLst>
              <a:ext uri="{FF2B5EF4-FFF2-40B4-BE49-F238E27FC236}">
                <a16:creationId xmlns:a16="http://schemas.microsoft.com/office/drawing/2014/main" id="{B90E8E67-B1C9-FB64-0E6C-58D0117B6EC5}"/>
              </a:ext>
            </a:extLst>
          </p:cNvPr>
          <p:cNvSpPr>
            <a:spLocks noGrp="1"/>
          </p:cNvSpPr>
          <p:nvPr>
            <p:ph type="pic" sz="quarter" idx="12"/>
          </p:nvPr>
        </p:nvSpPr>
        <p:spPr>
          <a:xfrm>
            <a:off x="0" y="0"/>
            <a:ext cx="4572000" cy="6126479"/>
          </a:xfrm>
        </p:spPr>
        <p:txBody>
          <a:bodyPr/>
          <a:lstStyle/>
          <a:p>
            <a:endParaRPr lang="en-US" dirty="0"/>
          </a:p>
        </p:txBody>
      </p:sp>
      <p:sp>
        <p:nvSpPr>
          <p:cNvPr id="10" name="Rectangle 9">
            <a:extLst>
              <a:ext uri="{FF2B5EF4-FFF2-40B4-BE49-F238E27FC236}">
                <a16:creationId xmlns:a16="http://schemas.microsoft.com/office/drawing/2014/main" id="{2CCD52CB-E9CE-16E7-8662-EC200610D461}"/>
              </a:ext>
              <a:ext uri="{C183D7F6-B498-43B3-948B-1728B52AA6E4}">
                <adec:decorative xmlns:adec="http://schemas.microsoft.com/office/drawing/2017/decorative" val="1"/>
              </a:ext>
            </a:extLst>
          </p:cNvPr>
          <p:cNvSpPr/>
          <p:nvPr userDrawn="1"/>
        </p:nvSpPr>
        <p:spPr>
          <a:xfrm>
            <a:off x="4800600" y="0"/>
            <a:ext cx="7391400" cy="457200"/>
          </a:xfrm>
          <a:prstGeom prst="rect">
            <a:avLst/>
          </a:prstGeom>
          <a:solidFill>
            <a:srgbClr val="00793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05380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out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480C-4689-3798-A719-304D52DF003F}"/>
              </a:ext>
            </a:extLst>
          </p:cNvPr>
          <p:cNvSpPr>
            <a:spLocks noGrp="1"/>
          </p:cNvSpPr>
          <p:nvPr>
            <p:ph type="ctrTitle"/>
          </p:nvPr>
        </p:nvSpPr>
        <p:spPr>
          <a:xfrm>
            <a:off x="0" y="457200"/>
            <a:ext cx="12188952" cy="3566160"/>
          </a:xfrm>
        </p:spPr>
        <p:txBody>
          <a:bodyPr lIns="0" anchor="b"/>
          <a:lstStyle>
            <a:lvl1pPr algn="ctr">
              <a:defRPr sz="4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CACD3AF6-F91B-5B50-E08C-53AE84E798D0}"/>
              </a:ext>
            </a:extLst>
          </p:cNvPr>
          <p:cNvSpPr>
            <a:spLocks noGrp="1"/>
          </p:cNvSpPr>
          <p:nvPr>
            <p:ph type="subTitle" idx="1"/>
          </p:nvPr>
        </p:nvSpPr>
        <p:spPr>
          <a:xfrm>
            <a:off x="0" y="4498848"/>
            <a:ext cx="12188952" cy="914400"/>
          </a:xfrm>
        </p:spPr>
        <p:txBody>
          <a:bodyPr anchor="t" anchorCtr="0"/>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2CCD52CB-E9CE-16E7-8662-EC200610D461}"/>
              </a:ext>
              <a:ext uri="{C183D7F6-B498-43B3-948B-1728B52AA6E4}">
                <adec:decorative xmlns:adec="http://schemas.microsoft.com/office/drawing/2017/decorative" val="1"/>
              </a:ext>
            </a:extLst>
          </p:cNvPr>
          <p:cNvSpPr/>
          <p:nvPr userDrawn="1"/>
        </p:nvSpPr>
        <p:spPr>
          <a:xfrm>
            <a:off x="0" y="0"/>
            <a:ext cx="12192001" cy="457200"/>
          </a:xfrm>
          <a:prstGeom prst="rect">
            <a:avLst/>
          </a:prstGeom>
          <a:solidFill>
            <a:srgbClr val="00793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173778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9E73-A345-8E01-5D39-B4BFCE44B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95BCE-6E42-4502-8367-09616D0ADC68}"/>
              </a:ext>
            </a:extLst>
          </p:cNvPr>
          <p:cNvSpPr>
            <a:spLocks noGrp="1"/>
          </p:cNvSpPr>
          <p:nvPr>
            <p:ph idx="1"/>
          </p:nvPr>
        </p:nvSpPr>
        <p:spPr>
          <a:xfrm>
            <a:off x="5029200" y="457200"/>
            <a:ext cx="6675120" cy="4023360"/>
          </a:xfrm>
        </p:spPr>
        <p:txBody>
          <a:bodyPr/>
          <a:lstStyle>
            <a:lvl1pPr>
              <a:defRPr b="0"/>
            </a:lvl1pPr>
          </a:lstStyle>
          <a:p>
            <a:pPr lvl="0"/>
            <a:endParaRPr lang="en-US"/>
          </a:p>
        </p:txBody>
      </p:sp>
      <p:sp>
        <p:nvSpPr>
          <p:cNvPr id="4" name="Text Placeholder 2">
            <a:extLst>
              <a:ext uri="{FF2B5EF4-FFF2-40B4-BE49-F238E27FC236}">
                <a16:creationId xmlns:a16="http://schemas.microsoft.com/office/drawing/2014/main" id="{A7ADA093-9114-0265-651D-4D089ABC5409}"/>
              </a:ext>
            </a:extLst>
          </p:cNvPr>
          <p:cNvSpPr>
            <a:spLocks noGrp="1"/>
          </p:cNvSpPr>
          <p:nvPr>
            <p:ph type="body" sz="quarter" idx="10" hasCustomPrompt="1"/>
          </p:nvPr>
        </p:nvSpPr>
        <p:spPr>
          <a:xfrm>
            <a:off x="5029199" y="4673599"/>
            <a:ext cx="6675121" cy="914400"/>
          </a:xfrm>
        </p:spPr>
        <p:txBody>
          <a:bodyPr/>
          <a:lstStyle>
            <a:lvl1pPr>
              <a:defRPr sz="2400"/>
            </a:lvl1pPr>
          </a:lstStyle>
          <a:p>
            <a:pPr lvl="0"/>
            <a:r>
              <a:rPr lang="en-US"/>
              <a:t>Insert caption for chart…</a:t>
            </a:r>
          </a:p>
        </p:txBody>
      </p:sp>
    </p:spTree>
    <p:extLst>
      <p:ext uri="{BB962C8B-B14F-4D97-AF65-F5344CB8AC3E}">
        <p14:creationId xmlns:p14="http://schemas.microsoft.com/office/powerpoint/2010/main" val="345417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 Top and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510BA-4899-3212-D281-1FDB25FC576C}"/>
              </a:ext>
            </a:extLst>
          </p:cNvPr>
          <p:cNvSpPr>
            <a:spLocks noGrp="1"/>
          </p:cNvSpPr>
          <p:nvPr>
            <p:ph type="title"/>
          </p:nvPr>
        </p:nvSpPr>
        <p:spPr>
          <a:xfrm>
            <a:off x="0" y="0"/>
            <a:ext cx="12188952" cy="2057400"/>
          </a:xfrm>
        </p:spPr>
        <p:txBody>
          <a:bodyPr/>
          <a:lstStyle/>
          <a:p>
            <a:r>
              <a:rPr lang="en-US"/>
              <a:t>Click to edit Master title style</a:t>
            </a:r>
          </a:p>
        </p:txBody>
      </p:sp>
      <p:sp>
        <p:nvSpPr>
          <p:cNvPr id="4" name="SmartArt Placeholder 3">
            <a:extLst>
              <a:ext uri="{FF2B5EF4-FFF2-40B4-BE49-F238E27FC236}">
                <a16:creationId xmlns:a16="http://schemas.microsoft.com/office/drawing/2014/main" id="{F2547BB7-C362-0AE4-0A1A-B31632FBC76A}"/>
              </a:ext>
            </a:extLst>
          </p:cNvPr>
          <p:cNvSpPr>
            <a:spLocks noGrp="1"/>
          </p:cNvSpPr>
          <p:nvPr>
            <p:ph type="dgm" sz="quarter" idx="13"/>
          </p:nvPr>
        </p:nvSpPr>
        <p:spPr>
          <a:xfrm>
            <a:off x="457200" y="2468880"/>
            <a:ext cx="7406640" cy="3200400"/>
          </a:xfrm>
        </p:spPr>
        <p:txBody>
          <a:bodyPr/>
          <a:lstStyle/>
          <a:p>
            <a:endParaRPr lang="en-US" dirty="0"/>
          </a:p>
        </p:txBody>
      </p:sp>
      <p:sp>
        <p:nvSpPr>
          <p:cNvPr id="3" name="Text Placeholder 2">
            <a:extLst>
              <a:ext uri="{FF2B5EF4-FFF2-40B4-BE49-F238E27FC236}">
                <a16:creationId xmlns:a16="http://schemas.microsoft.com/office/drawing/2014/main" id="{AD1796B9-3C7F-BDB8-5D57-D5B116E9B098}"/>
              </a:ext>
            </a:extLst>
          </p:cNvPr>
          <p:cNvSpPr>
            <a:spLocks noGrp="1"/>
          </p:cNvSpPr>
          <p:nvPr>
            <p:ph type="body" sz="quarter" idx="10" hasCustomPrompt="1"/>
          </p:nvPr>
        </p:nvSpPr>
        <p:spPr>
          <a:xfrm>
            <a:off x="8074152" y="2468880"/>
            <a:ext cx="3657600" cy="3200400"/>
          </a:xfrm>
        </p:spPr>
        <p:txBody>
          <a:bodyPr/>
          <a:lstStyle>
            <a:lvl1pPr>
              <a:defRPr sz="2400"/>
            </a:lvl1pPr>
          </a:lstStyle>
          <a:p>
            <a:pPr lvl="0"/>
            <a:r>
              <a:rPr lang="en-US"/>
              <a:t>Insert caption for graphic…</a:t>
            </a:r>
          </a:p>
        </p:txBody>
      </p:sp>
    </p:spTree>
    <p:extLst>
      <p:ext uri="{BB962C8B-B14F-4D97-AF65-F5344CB8AC3E}">
        <p14:creationId xmlns:p14="http://schemas.microsoft.com/office/powerpoint/2010/main" val="357415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 Top and Data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510BA-4899-3212-D281-1FDB25FC576C}"/>
              </a:ext>
            </a:extLst>
          </p:cNvPr>
          <p:cNvSpPr>
            <a:spLocks noGrp="1"/>
          </p:cNvSpPr>
          <p:nvPr>
            <p:ph type="title"/>
          </p:nvPr>
        </p:nvSpPr>
        <p:spPr>
          <a:xfrm>
            <a:off x="0" y="0"/>
            <a:ext cx="12188952" cy="2057400"/>
          </a:xfrm>
        </p:spPr>
        <p:txBody>
          <a:bodyPr/>
          <a:lstStyle/>
          <a:p>
            <a:r>
              <a:rPr lang="en-US"/>
              <a:t>Click to edit Master title style</a:t>
            </a:r>
          </a:p>
        </p:txBody>
      </p:sp>
      <p:sp>
        <p:nvSpPr>
          <p:cNvPr id="23" name="Text Placeholder 22">
            <a:extLst>
              <a:ext uri="{FF2B5EF4-FFF2-40B4-BE49-F238E27FC236}">
                <a16:creationId xmlns:a16="http://schemas.microsoft.com/office/drawing/2014/main" id="{635A4859-568C-D4BE-0E76-D97485616E54}"/>
              </a:ext>
            </a:extLst>
          </p:cNvPr>
          <p:cNvSpPr>
            <a:spLocks noGrp="1"/>
          </p:cNvSpPr>
          <p:nvPr>
            <p:ph type="body" sz="quarter" idx="11" hasCustomPrompt="1"/>
          </p:nvPr>
        </p:nvSpPr>
        <p:spPr>
          <a:xfrm>
            <a:off x="457200" y="3657600"/>
            <a:ext cx="2514600" cy="457200"/>
          </a:xfrm>
        </p:spPr>
        <p:txBody>
          <a:bodyPr/>
          <a:lstStyle>
            <a:lvl1pPr algn="ctr">
              <a:defRPr/>
            </a:lvl1pPr>
          </a:lstStyle>
          <a:p>
            <a:pPr lvl="0"/>
            <a:r>
              <a:rPr lang="en-US"/>
              <a:t>DATA</a:t>
            </a:r>
          </a:p>
        </p:txBody>
      </p:sp>
      <p:sp>
        <p:nvSpPr>
          <p:cNvPr id="25" name="Text Placeholder 24">
            <a:extLst>
              <a:ext uri="{FF2B5EF4-FFF2-40B4-BE49-F238E27FC236}">
                <a16:creationId xmlns:a16="http://schemas.microsoft.com/office/drawing/2014/main" id="{C71EDC06-F03D-447B-995D-CCC4CDACF493}"/>
              </a:ext>
            </a:extLst>
          </p:cNvPr>
          <p:cNvSpPr>
            <a:spLocks noGrp="1"/>
          </p:cNvSpPr>
          <p:nvPr>
            <p:ph type="body" sz="quarter" idx="12" hasCustomPrompt="1"/>
          </p:nvPr>
        </p:nvSpPr>
        <p:spPr>
          <a:xfrm>
            <a:off x="457200" y="4297680"/>
            <a:ext cx="2514600" cy="1280160"/>
          </a:xfrm>
        </p:spPr>
        <p:txBody>
          <a:bodyPr anchor="t" anchorCtr="0"/>
          <a:lstStyle>
            <a:lvl1pPr algn="ctr">
              <a:defRPr sz="2400"/>
            </a:lvl1pPr>
          </a:lstStyle>
          <a:p>
            <a:pPr lvl="0"/>
            <a:r>
              <a:rPr lang="en-US"/>
              <a:t>Description</a:t>
            </a:r>
          </a:p>
        </p:txBody>
      </p:sp>
      <p:sp>
        <p:nvSpPr>
          <p:cNvPr id="28" name="Text Placeholder 22">
            <a:extLst>
              <a:ext uri="{FF2B5EF4-FFF2-40B4-BE49-F238E27FC236}">
                <a16:creationId xmlns:a16="http://schemas.microsoft.com/office/drawing/2014/main" id="{901EA4C9-FA63-CB52-36E4-7DF8A1C9CFCE}"/>
              </a:ext>
            </a:extLst>
          </p:cNvPr>
          <p:cNvSpPr>
            <a:spLocks noGrp="1"/>
          </p:cNvSpPr>
          <p:nvPr>
            <p:ph type="body" sz="quarter" idx="13" hasCustomPrompt="1"/>
          </p:nvPr>
        </p:nvSpPr>
        <p:spPr>
          <a:xfrm>
            <a:off x="3383280" y="3657600"/>
            <a:ext cx="2514600" cy="457200"/>
          </a:xfrm>
        </p:spPr>
        <p:txBody>
          <a:bodyPr/>
          <a:lstStyle>
            <a:lvl1pPr algn="ctr">
              <a:defRPr/>
            </a:lvl1pPr>
          </a:lstStyle>
          <a:p>
            <a:pPr lvl="0"/>
            <a:r>
              <a:rPr lang="en-US"/>
              <a:t>DATA</a:t>
            </a:r>
          </a:p>
        </p:txBody>
      </p:sp>
      <p:sp>
        <p:nvSpPr>
          <p:cNvPr id="29" name="Text Placeholder 24">
            <a:extLst>
              <a:ext uri="{FF2B5EF4-FFF2-40B4-BE49-F238E27FC236}">
                <a16:creationId xmlns:a16="http://schemas.microsoft.com/office/drawing/2014/main" id="{3F427E0B-98C2-FD9B-3AB3-55F949AD8B0D}"/>
              </a:ext>
            </a:extLst>
          </p:cNvPr>
          <p:cNvSpPr>
            <a:spLocks noGrp="1"/>
          </p:cNvSpPr>
          <p:nvPr>
            <p:ph type="body" sz="quarter" idx="14" hasCustomPrompt="1"/>
          </p:nvPr>
        </p:nvSpPr>
        <p:spPr>
          <a:xfrm>
            <a:off x="3383280" y="4297680"/>
            <a:ext cx="2514600" cy="1280160"/>
          </a:xfrm>
        </p:spPr>
        <p:txBody>
          <a:bodyPr anchor="t" anchorCtr="0"/>
          <a:lstStyle>
            <a:lvl1pPr algn="ctr">
              <a:defRPr sz="2400"/>
            </a:lvl1pPr>
          </a:lstStyle>
          <a:p>
            <a:pPr lvl="0"/>
            <a:r>
              <a:rPr lang="en-US"/>
              <a:t>Description</a:t>
            </a:r>
          </a:p>
        </p:txBody>
      </p:sp>
      <p:sp>
        <p:nvSpPr>
          <p:cNvPr id="30" name="Text Placeholder 22">
            <a:extLst>
              <a:ext uri="{FF2B5EF4-FFF2-40B4-BE49-F238E27FC236}">
                <a16:creationId xmlns:a16="http://schemas.microsoft.com/office/drawing/2014/main" id="{357B73A7-C3E9-9A28-9C10-1AF9F1D0F4A7}"/>
              </a:ext>
            </a:extLst>
          </p:cNvPr>
          <p:cNvSpPr>
            <a:spLocks noGrp="1"/>
          </p:cNvSpPr>
          <p:nvPr>
            <p:ph type="body" sz="quarter" idx="15" hasCustomPrompt="1"/>
          </p:nvPr>
        </p:nvSpPr>
        <p:spPr>
          <a:xfrm>
            <a:off x="6309360" y="3657600"/>
            <a:ext cx="2514600" cy="457200"/>
          </a:xfrm>
        </p:spPr>
        <p:txBody>
          <a:bodyPr/>
          <a:lstStyle>
            <a:lvl1pPr algn="ctr">
              <a:defRPr/>
            </a:lvl1pPr>
          </a:lstStyle>
          <a:p>
            <a:pPr lvl="0"/>
            <a:r>
              <a:rPr lang="en-US"/>
              <a:t>DATA</a:t>
            </a:r>
          </a:p>
        </p:txBody>
      </p:sp>
      <p:sp>
        <p:nvSpPr>
          <p:cNvPr id="31" name="Text Placeholder 24">
            <a:extLst>
              <a:ext uri="{FF2B5EF4-FFF2-40B4-BE49-F238E27FC236}">
                <a16:creationId xmlns:a16="http://schemas.microsoft.com/office/drawing/2014/main" id="{EAEC8763-10A0-FE42-D7A9-437FA0B23960}"/>
              </a:ext>
            </a:extLst>
          </p:cNvPr>
          <p:cNvSpPr>
            <a:spLocks noGrp="1"/>
          </p:cNvSpPr>
          <p:nvPr>
            <p:ph type="body" sz="quarter" idx="16" hasCustomPrompt="1"/>
          </p:nvPr>
        </p:nvSpPr>
        <p:spPr>
          <a:xfrm>
            <a:off x="6309360" y="4297680"/>
            <a:ext cx="2514600" cy="1280160"/>
          </a:xfrm>
        </p:spPr>
        <p:txBody>
          <a:bodyPr anchor="t" anchorCtr="0"/>
          <a:lstStyle>
            <a:lvl1pPr algn="ctr">
              <a:defRPr sz="2400"/>
            </a:lvl1pPr>
          </a:lstStyle>
          <a:p>
            <a:pPr lvl="0"/>
            <a:r>
              <a:rPr lang="en-US"/>
              <a:t>Description</a:t>
            </a:r>
          </a:p>
        </p:txBody>
      </p:sp>
      <p:sp>
        <p:nvSpPr>
          <p:cNvPr id="32" name="Text Placeholder 22">
            <a:extLst>
              <a:ext uri="{FF2B5EF4-FFF2-40B4-BE49-F238E27FC236}">
                <a16:creationId xmlns:a16="http://schemas.microsoft.com/office/drawing/2014/main" id="{2FD9A566-53F5-2EAA-3517-39A7B9EBB1E0}"/>
              </a:ext>
            </a:extLst>
          </p:cNvPr>
          <p:cNvSpPr>
            <a:spLocks noGrp="1"/>
          </p:cNvSpPr>
          <p:nvPr>
            <p:ph type="body" sz="quarter" idx="17" hasCustomPrompt="1"/>
          </p:nvPr>
        </p:nvSpPr>
        <p:spPr>
          <a:xfrm>
            <a:off x="9235440" y="3657600"/>
            <a:ext cx="2514600" cy="457200"/>
          </a:xfrm>
        </p:spPr>
        <p:txBody>
          <a:bodyPr/>
          <a:lstStyle>
            <a:lvl1pPr algn="ctr">
              <a:defRPr/>
            </a:lvl1pPr>
          </a:lstStyle>
          <a:p>
            <a:pPr lvl="0"/>
            <a:r>
              <a:rPr lang="en-US"/>
              <a:t>DATA</a:t>
            </a:r>
          </a:p>
        </p:txBody>
      </p:sp>
      <p:sp>
        <p:nvSpPr>
          <p:cNvPr id="33" name="Text Placeholder 24">
            <a:extLst>
              <a:ext uri="{FF2B5EF4-FFF2-40B4-BE49-F238E27FC236}">
                <a16:creationId xmlns:a16="http://schemas.microsoft.com/office/drawing/2014/main" id="{28569F14-A8DE-A9BC-E758-FC9F716B0228}"/>
              </a:ext>
            </a:extLst>
          </p:cNvPr>
          <p:cNvSpPr>
            <a:spLocks noGrp="1"/>
          </p:cNvSpPr>
          <p:nvPr>
            <p:ph type="body" sz="quarter" idx="18" hasCustomPrompt="1"/>
          </p:nvPr>
        </p:nvSpPr>
        <p:spPr>
          <a:xfrm>
            <a:off x="9235440" y="4297680"/>
            <a:ext cx="2514600" cy="1280160"/>
          </a:xfrm>
        </p:spPr>
        <p:txBody>
          <a:bodyPr anchor="t" anchorCtr="0"/>
          <a:lstStyle>
            <a:lvl1pPr algn="ctr">
              <a:defRPr sz="2400"/>
            </a:lvl1pPr>
          </a:lstStyle>
          <a:p>
            <a:pPr lvl="0"/>
            <a:r>
              <a:rPr lang="en-US"/>
              <a:t>Description</a:t>
            </a:r>
          </a:p>
        </p:txBody>
      </p:sp>
    </p:spTree>
    <p:extLst>
      <p:ext uri="{BB962C8B-B14F-4D97-AF65-F5344CB8AC3E}">
        <p14:creationId xmlns:p14="http://schemas.microsoft.com/office/powerpoint/2010/main" val="268031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BD3B74-9122-9FD9-5ED4-33C3FC4C481C}"/>
              </a:ext>
            </a:extLst>
          </p:cNvPr>
          <p:cNvSpPr>
            <a:spLocks noGrp="1"/>
          </p:cNvSpPr>
          <p:nvPr>
            <p:ph type="title"/>
          </p:nvPr>
        </p:nvSpPr>
        <p:spPr>
          <a:xfrm>
            <a:off x="0" y="0"/>
            <a:ext cx="4572000" cy="6126480"/>
          </a:xfrm>
          <a:prstGeom prst="rect">
            <a:avLst/>
          </a:prstGeom>
        </p:spPr>
        <p:txBody>
          <a:bodyPr vert="horz" wrap="square" lIns="45720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CE5BCA0-E088-F6DB-12A9-F0D036AAC6D3}"/>
              </a:ext>
            </a:extLst>
          </p:cNvPr>
          <p:cNvSpPr>
            <a:spLocks noGrp="1"/>
          </p:cNvSpPr>
          <p:nvPr>
            <p:ph type="body" idx="1"/>
          </p:nvPr>
        </p:nvSpPr>
        <p:spPr>
          <a:xfrm>
            <a:off x="5029200" y="457200"/>
            <a:ext cx="6675120" cy="5120640"/>
          </a:xfrm>
          <a:prstGeom prst="rect">
            <a:avLst/>
          </a:prstGeom>
        </p:spPr>
        <p:txBody>
          <a:bodyPr vert="horz" wrap="square" lIns="0" tIns="0" rIns="0" bIns="0" rtlCol="0" anchor="ctr" anchorCtr="0">
            <a:noAutofit/>
          </a:bodyPr>
          <a:lstStyle/>
          <a:p>
            <a:pPr lvl="0"/>
            <a:r>
              <a:rPr lang="en-US"/>
              <a:t>Click to edit Master text styles</a:t>
            </a:r>
          </a:p>
        </p:txBody>
      </p:sp>
      <p:sp>
        <p:nvSpPr>
          <p:cNvPr id="7" name="Date Placeholder 3">
            <a:extLst>
              <a:ext uri="{FF2B5EF4-FFF2-40B4-BE49-F238E27FC236}">
                <a16:creationId xmlns:a16="http://schemas.microsoft.com/office/drawing/2014/main" id="{910FCD36-7EE3-1B1B-5B79-BCAD3BCE8E56}"/>
              </a:ext>
            </a:extLst>
          </p:cNvPr>
          <p:cNvSpPr txBox="1">
            <a:spLocks/>
          </p:cNvSpPr>
          <p:nvPr userDrawn="1"/>
        </p:nvSpPr>
        <p:spPr>
          <a:xfrm>
            <a:off x="1" y="6135624"/>
            <a:ext cx="4572000" cy="457200"/>
          </a:xfrm>
          <a:prstGeom prst="rect">
            <a:avLst/>
          </a:prstGeom>
          <a:solidFill>
            <a:schemeClr val="tx1"/>
          </a:solidFill>
        </p:spPr>
        <p:txBody>
          <a:bodyPr lIns="45720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DE7FF3-CD9B-4010-98CC-55DD5EC389D2}" type="datetime4">
              <a:rPr lang="en-US" sz="1800" b="0" smtClean="0">
                <a:solidFill>
                  <a:schemeClr val="bg1"/>
                </a:solidFill>
                <a:latin typeface="Arial" panose="020B0604020202020204" pitchFamily="34" charset="0"/>
                <a:cs typeface="Arial" panose="020B0604020202020204" pitchFamily="34" charset="0"/>
              </a:rPr>
              <a:t>June 12, 2025</a:t>
            </a:fld>
            <a:r>
              <a:rPr lang="en-US" sz="1800" b="0" dirty="0">
                <a:solidFill>
                  <a:schemeClr val="bg1"/>
                </a:solidFill>
                <a:latin typeface="Arial" panose="020B0604020202020204" pitchFamily="34" charset="0"/>
                <a:cs typeface="Arial" panose="020B0604020202020204" pitchFamily="34" charset="0"/>
              </a:rPr>
              <a:t>  |  </a:t>
            </a:r>
            <a:fld id="{E9CC6C3D-5938-4AB6-86D8-837FFB4F0CB8}" type="slidenum">
              <a:rPr lang="en-US" sz="1800" b="0" smtClean="0">
                <a:solidFill>
                  <a:schemeClr val="bg1"/>
                </a:solidFill>
                <a:latin typeface="Arial" panose="020B0604020202020204" pitchFamily="34" charset="0"/>
                <a:cs typeface="Arial" panose="020B0604020202020204" pitchFamily="34" charset="0"/>
              </a:rPr>
              <a:t>‹#›</a:t>
            </a:fld>
            <a:endParaRPr lang="en-US" sz="1800" b="0" dirty="0">
              <a:solidFill>
                <a:schemeClr val="bg1"/>
              </a:solidFill>
              <a:latin typeface="Arial" panose="020B0604020202020204" pitchFamily="34" charset="0"/>
              <a:cs typeface="Arial" panose="020B0604020202020204" pitchFamily="34" charset="0"/>
            </a:endParaRPr>
          </a:p>
        </p:txBody>
      </p:sp>
      <p:pic>
        <p:nvPicPr>
          <p:cNvPr id="5" name="Picture 4" descr="State of Vermont Moon Over Mountains logo.">
            <a:extLst>
              <a:ext uri="{FF2B5EF4-FFF2-40B4-BE49-F238E27FC236}">
                <a16:creationId xmlns:a16="http://schemas.microsoft.com/office/drawing/2014/main" id="{A656B7F2-339E-EBD3-5404-3A0CCF4BC40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867335" y="6215634"/>
            <a:ext cx="3017520" cy="377190"/>
          </a:xfrm>
          <a:prstGeom prst="rect">
            <a:avLst/>
          </a:prstGeom>
        </p:spPr>
      </p:pic>
    </p:spTree>
    <p:extLst>
      <p:ext uri="{BB962C8B-B14F-4D97-AF65-F5344CB8AC3E}">
        <p14:creationId xmlns:p14="http://schemas.microsoft.com/office/powerpoint/2010/main" val="3579709302"/>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9" r:id="rId3"/>
    <p:sldLayoutId id="2147483649" r:id="rId4"/>
    <p:sldLayoutId id="2147483661" r:id="rId5"/>
    <p:sldLayoutId id="2147483662" r:id="rId6"/>
    <p:sldLayoutId id="2147483650" r:id="rId7"/>
    <p:sldLayoutId id="2147483657" r:id="rId8"/>
    <p:sldLayoutId id="2147483653" r:id="rId9"/>
    <p:sldLayoutId id="2147483655" r:id="rId10"/>
    <p:sldLayoutId id="2147483663" r:id="rId11"/>
    <p:sldLayoutId id="2147483664" r:id="rId12"/>
    <p:sldLayoutId id="2147483665" r:id="rId13"/>
    <p:sldLayoutId id="2147483667" r:id="rId14"/>
    <p:sldLayoutId id="2147483668" r:id="rId15"/>
    <p:sldLayoutId id="2147483670" r:id="rId16"/>
    <p:sldLayoutId id="2147483671" r:id="rId17"/>
  </p:sldLayoutIdLst>
  <p:txStyles>
    <p:titleStyle>
      <a:lvl1pPr algn="l" defTabSz="914400" rtl="0" eaLnBrk="1" latinLnBrk="0" hangingPunct="1">
        <a:lnSpc>
          <a:spcPct val="90000"/>
        </a:lnSpc>
        <a:spcBef>
          <a:spcPct val="0"/>
        </a:spcBef>
        <a:buNone/>
        <a:defRPr sz="4400" b="1" kern="1200">
          <a:solidFill>
            <a:sysClr val="windowText" lastClr="00000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ed.gov/sites/ed/files/fund/grant/about/discretionary/2023-non-regulatory-guidance-evidence.pdf" TargetMode="Externa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hyperlink" Target="https://docs.google.com/document/d/1hUwWOuHrARbtvTJqARscuDIYHoEhHTml/edit?usp=sharing&amp;ouid=105718356597315697881&amp;rtpof=true&amp;sd=true" TargetMode="External"/><Relationship Id="rId2" Type="http://schemas.openxmlformats.org/officeDocument/2006/relationships/notesSlide" Target="../notesSlides/notesSlide90.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6.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hyperlink" Target="https://education.vermont.gov/education-quality-assurance/continuous-improvement" TargetMode="Externa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https://education.vermont.gov/education-quality-assurance/continuous-improvemen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https://education.vermont.gov/education-quality-assurance/continuous-improvement"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hyperlink" Target="https://ies.ed.gov/ncee/WWC/PracticeGuide/6"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hyperlink" Target="https://literacyessentials.org/literacy-essentials/the-essentials/essential-instructional-practices-in-early-literacy-grades-k-to-3/"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hyperlink" Target="https://literacyessentials.org/literacy-essentials/the-essentials/essential-instructional-practices-in-early-literacy-grades-k-to-3/"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s://ies.ed.gov/ncee/edlabs/regions/west/relwestFiles/pdf/REL-West-4-2-3-4-Literacy-Improvement-Partnership-Inquiry-Cycles-Infographics-508.pdf"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video" Target="https://www.youtube.com/embed/evVIMpzahc8?feature=oembed" TargetMode="Externa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https://practices.learningaccelerator.org/artifacts/stanford-d-school-empathy-interview-guide"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hyperlink" Target="https://www.brightspotstrategy.com/tool/student-experience-journey-map-too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hyperlink" Target="https://freepngimg.com/png/7389-yellow-light-bulb-png-image"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hyperlink" Target="https://education.vermont.gov/education-quality-assurance/continuous-improvemen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7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hyperlink" Target="https://fishingfrenzy.blooket.com/host/settings?gid=6846001498173e0a4badb78a"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hyperlink" Target="https://ies.ed.gov/ncee/wwc/" TargetMode="External"/><Relationship Id="rId2" Type="http://schemas.openxmlformats.org/officeDocument/2006/relationships/hyperlink" Target="https://www.ed.gov/sites/ed/files/policy/elsec/leg/essa/guidanceuseseinvestment.pdf" TargetMode="External"/><Relationship Id="rId1" Type="http://schemas.openxmlformats.org/officeDocument/2006/relationships/slideLayout" Target="../slideLayouts/slideLayout11.xml"/><Relationship Id="rId4" Type="http://schemas.openxmlformats.org/officeDocument/2006/relationships/hyperlink" Target="https://www.ed.gov/sites/ed/files/fund/grant/about/discretionary/2023-non-regulatory-guidance-evidence.pdf"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ed.gov/sites/ed/files/fund/grant/about/discretionary/2023-non-regulatory-guidance-evidence.pdf" TargetMode="External"/><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hyperlink" Target="https://ies.ed.gov/ncee/ww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1EE0-76B4-89EC-E084-64EE8B085434}"/>
              </a:ext>
            </a:extLst>
          </p:cNvPr>
          <p:cNvSpPr>
            <a:spLocks noGrp="1"/>
          </p:cNvSpPr>
          <p:nvPr>
            <p:ph type="ctrTitle"/>
          </p:nvPr>
        </p:nvSpPr>
        <p:spPr>
          <a:xfrm>
            <a:off x="4572000" y="457200"/>
            <a:ext cx="7616952" cy="3566160"/>
          </a:xfrm>
        </p:spPr>
        <p:txBody>
          <a:bodyPr/>
          <a:lstStyle/>
          <a:p>
            <a:r>
              <a:rPr lang="en-US" dirty="0"/>
              <a:t>Strengthening Your Continuous Improvement Planning</a:t>
            </a:r>
          </a:p>
        </p:txBody>
      </p:sp>
      <p:sp>
        <p:nvSpPr>
          <p:cNvPr id="3" name="Subtitle 2">
            <a:extLst>
              <a:ext uri="{FF2B5EF4-FFF2-40B4-BE49-F238E27FC236}">
                <a16:creationId xmlns:a16="http://schemas.microsoft.com/office/drawing/2014/main" id="{987EB6EB-F95A-EB2A-916A-7FDF72DC57E4}"/>
              </a:ext>
            </a:extLst>
          </p:cNvPr>
          <p:cNvSpPr>
            <a:spLocks noGrp="1"/>
          </p:cNvSpPr>
          <p:nvPr>
            <p:ph type="subTitle" idx="1"/>
          </p:nvPr>
        </p:nvSpPr>
        <p:spPr>
          <a:xfrm>
            <a:off x="4572000" y="4498848"/>
            <a:ext cx="7616952" cy="914400"/>
          </a:xfrm>
        </p:spPr>
        <p:txBody>
          <a:bodyPr/>
          <a:lstStyle/>
          <a:p>
            <a:r>
              <a:rPr lang="en-US" sz="2800" dirty="0"/>
              <a:t>Day One</a:t>
            </a:r>
          </a:p>
        </p:txBody>
      </p:sp>
      <p:pic>
        <p:nvPicPr>
          <p:cNvPr id="7" name="Picture Placeholder 6">
            <a:extLst>
              <a:ext uri="{FF2B5EF4-FFF2-40B4-BE49-F238E27FC236}">
                <a16:creationId xmlns:a16="http://schemas.microsoft.com/office/drawing/2014/main" id="{3B00EA1F-8852-3A37-991F-ECC74919C558}"/>
              </a:ext>
              <a:ext uri="{C183D7F6-B498-43B3-948B-1728B52AA6E4}">
                <adec:decorative xmlns:adec="http://schemas.microsoft.com/office/drawing/2017/decorative" val="1"/>
              </a:ext>
            </a:extLst>
          </p:cNvPr>
          <p:cNvPicPr>
            <a:picLocks noGrp="1" noChangeAspect="1"/>
          </p:cNvPicPr>
          <p:nvPr>
            <p:ph type="pic" sz="quarter" idx="12"/>
          </p:nvPr>
        </p:nvPicPr>
        <p:blipFill>
          <a:blip r:embed="rId3"/>
          <a:srcRect l="11583" r="11583"/>
          <a:stretch>
            <a:fillRect/>
          </a:stretch>
        </p:blipFill>
        <p:spPr>
          <a:xfrm>
            <a:off x="-94592" y="746233"/>
            <a:ext cx="4319752" cy="4750677"/>
          </a:xfrm>
          <a:prstGeom prst="rect">
            <a:avLst/>
          </a:prstGeom>
        </p:spPr>
      </p:pic>
    </p:spTree>
    <p:extLst>
      <p:ext uri="{BB962C8B-B14F-4D97-AF65-F5344CB8AC3E}">
        <p14:creationId xmlns:p14="http://schemas.microsoft.com/office/powerpoint/2010/main" val="3517350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CD74A-8965-7E4E-56AE-FEE62AB86CD2}"/>
              </a:ext>
            </a:extLst>
          </p:cNvPr>
          <p:cNvSpPr>
            <a:spLocks noGrp="1"/>
          </p:cNvSpPr>
          <p:nvPr>
            <p:ph type="ctrTitle"/>
          </p:nvPr>
        </p:nvSpPr>
        <p:spPr>
          <a:xfrm>
            <a:off x="0" y="457200"/>
            <a:ext cx="12188952" cy="762753"/>
          </a:xfrm>
        </p:spPr>
        <p:txBody>
          <a:bodyPr/>
          <a:lstStyle/>
          <a:p>
            <a:r>
              <a:rPr lang="en-US" dirty="0">
                <a:latin typeface="Arial"/>
                <a:cs typeface="Arial"/>
              </a:rPr>
              <a:t>Introductions and More</a:t>
            </a:r>
            <a:endParaRPr lang="en-US" dirty="0"/>
          </a:p>
        </p:txBody>
      </p:sp>
      <p:sp>
        <p:nvSpPr>
          <p:cNvPr id="3" name="Subtitle 2">
            <a:extLst>
              <a:ext uri="{FF2B5EF4-FFF2-40B4-BE49-F238E27FC236}">
                <a16:creationId xmlns:a16="http://schemas.microsoft.com/office/drawing/2014/main" id="{EEF8DEF6-AE6D-2427-DC3E-44F69B293FC7}"/>
              </a:ext>
            </a:extLst>
          </p:cNvPr>
          <p:cNvSpPr>
            <a:spLocks noGrp="1"/>
          </p:cNvSpPr>
          <p:nvPr>
            <p:ph type="subTitle" idx="1"/>
          </p:nvPr>
        </p:nvSpPr>
        <p:spPr>
          <a:xfrm>
            <a:off x="338666" y="1394404"/>
            <a:ext cx="11445768" cy="4291658"/>
          </a:xfrm>
        </p:spPr>
        <p:txBody>
          <a:bodyPr/>
          <a:lstStyle/>
          <a:p>
            <a:pPr marL="342900" indent="-342900" algn="l">
              <a:buChar char="•"/>
            </a:pPr>
            <a:r>
              <a:rPr lang="en-US" b="0" dirty="0">
                <a:latin typeface="Arial"/>
                <a:cs typeface="Arial"/>
              </a:rPr>
              <a:t>Name</a:t>
            </a:r>
          </a:p>
          <a:p>
            <a:pPr marL="342900" indent="-342900" algn="l">
              <a:buChar char="•"/>
            </a:pPr>
            <a:r>
              <a:rPr lang="en-US" b="0" dirty="0">
                <a:latin typeface="Arial"/>
                <a:cs typeface="Arial"/>
              </a:rPr>
              <a:t>School</a:t>
            </a:r>
          </a:p>
          <a:p>
            <a:pPr marL="342900" indent="-342900" algn="l">
              <a:buChar char="•"/>
            </a:pPr>
            <a:r>
              <a:rPr lang="en-US" b="0" dirty="0">
                <a:latin typeface="Arial"/>
                <a:cs typeface="Arial"/>
              </a:rPr>
              <a:t>Occupation</a:t>
            </a:r>
          </a:p>
          <a:p>
            <a:pPr marL="342900" indent="-342900" algn="l">
              <a:buChar char="•"/>
            </a:pPr>
            <a:r>
              <a:rPr lang="en-US" b="0" dirty="0">
                <a:latin typeface="Arial"/>
                <a:cs typeface="Arial"/>
              </a:rPr>
              <a:t>How many times have you attended BEST?</a:t>
            </a:r>
          </a:p>
          <a:p>
            <a:pPr marL="342900" indent="-342900" algn="l">
              <a:buChar char="•"/>
            </a:pPr>
            <a:r>
              <a:rPr lang="en-US" b="0" dirty="0">
                <a:latin typeface="Arial"/>
                <a:cs typeface="Arial"/>
              </a:rPr>
              <a:t>What do you hope to take away from this strand?</a:t>
            </a:r>
            <a:endParaRPr lang="en-US" b="0" dirty="0"/>
          </a:p>
          <a:p>
            <a:pPr marL="342900" indent="-342900" algn="l">
              <a:buChar char="•"/>
            </a:pPr>
            <a:r>
              <a:rPr lang="en-US" b="0" dirty="0">
                <a:latin typeface="Arial"/>
                <a:cs typeface="Arial"/>
              </a:rPr>
              <a:t>Answer question closest to your right thumb</a:t>
            </a:r>
            <a:endParaRPr lang="en-US" b="0" dirty="0"/>
          </a:p>
        </p:txBody>
      </p:sp>
      <p:pic>
        <p:nvPicPr>
          <p:cNvPr id="6" name="Picture 5" descr="Hello My Name Is Badges">
            <a:extLst>
              <a:ext uri="{FF2B5EF4-FFF2-40B4-BE49-F238E27FC236}">
                <a16:creationId xmlns:a16="http://schemas.microsoft.com/office/drawing/2014/main" id="{33F6BBC4-BE20-CFBD-1A9A-7C06389DEA82}"/>
              </a:ext>
            </a:extLst>
          </p:cNvPr>
          <p:cNvPicPr>
            <a:picLocks noChangeAspect="1"/>
          </p:cNvPicPr>
          <p:nvPr/>
        </p:nvPicPr>
        <p:blipFill>
          <a:blip r:embed="rId3"/>
          <a:stretch>
            <a:fillRect/>
          </a:stretch>
        </p:blipFill>
        <p:spPr>
          <a:xfrm>
            <a:off x="8542809" y="2808994"/>
            <a:ext cx="3074458" cy="3093273"/>
          </a:xfrm>
          <a:prstGeom prst="rect">
            <a:avLst/>
          </a:prstGeom>
        </p:spPr>
      </p:pic>
    </p:spTree>
    <p:extLst>
      <p:ext uri="{BB962C8B-B14F-4D97-AF65-F5344CB8AC3E}">
        <p14:creationId xmlns:p14="http://schemas.microsoft.com/office/powerpoint/2010/main" val="41121555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6958-3B81-F66E-283C-702F5FFB57B4}"/>
              </a:ext>
            </a:extLst>
          </p:cNvPr>
          <p:cNvSpPr>
            <a:spLocks noGrp="1"/>
          </p:cNvSpPr>
          <p:nvPr>
            <p:ph type="title"/>
          </p:nvPr>
        </p:nvSpPr>
        <p:spPr/>
        <p:txBody>
          <a:bodyPr/>
          <a:lstStyle/>
          <a:p>
            <a:r>
              <a:rPr lang="en-US" dirty="0"/>
              <a:t>Levels of Evidence</a:t>
            </a:r>
            <a:r>
              <a:rPr lang="en-US" sz="800" dirty="0"/>
              <a:t>.</a:t>
            </a:r>
          </a:p>
        </p:txBody>
      </p:sp>
      <p:sp>
        <p:nvSpPr>
          <p:cNvPr id="4" name="Text Placeholder 3">
            <a:extLst>
              <a:ext uri="{FF2B5EF4-FFF2-40B4-BE49-F238E27FC236}">
                <a16:creationId xmlns:a16="http://schemas.microsoft.com/office/drawing/2014/main" id="{B9F79943-F383-E5E0-F3E6-26B742EE4457}"/>
              </a:ext>
            </a:extLst>
          </p:cNvPr>
          <p:cNvSpPr>
            <a:spLocks noGrp="1"/>
          </p:cNvSpPr>
          <p:nvPr>
            <p:ph type="body" sz="half" idx="2"/>
          </p:nvPr>
        </p:nvSpPr>
        <p:spPr/>
        <p:txBody>
          <a:bodyPr/>
          <a:lstStyle/>
          <a:p>
            <a:r>
              <a:rPr lang="en-US" dirty="0"/>
              <a:t>Table from “</a:t>
            </a:r>
            <a:r>
              <a:rPr lang="en-US" dirty="0">
                <a:solidFill>
                  <a:schemeClr val="bg1"/>
                </a:solidFill>
                <a:hlinkClick r:id="rId2">
                  <a:extLst>
                    <a:ext uri="{A12FA001-AC4F-418D-AE19-62706E023703}">
                      <ahyp:hlinkClr xmlns:ahyp="http://schemas.microsoft.com/office/drawing/2018/hyperlinkcolor" val="tx"/>
                    </a:ext>
                  </a:extLst>
                </a:hlinkClick>
              </a:rPr>
              <a:t>Non-Regulatory Guidance: Using Evidence to Strengthen Education Investments</a:t>
            </a:r>
            <a:r>
              <a:rPr lang="en-US" dirty="0"/>
              <a:t>” (9/28/2023)</a:t>
            </a:r>
          </a:p>
        </p:txBody>
      </p:sp>
      <p:sp>
        <p:nvSpPr>
          <p:cNvPr id="8" name="Content Placeholder 7">
            <a:extLst>
              <a:ext uri="{FF2B5EF4-FFF2-40B4-BE49-F238E27FC236}">
                <a16:creationId xmlns:a16="http://schemas.microsoft.com/office/drawing/2014/main" id="{5186015D-294C-638E-B3B0-CFC23863D2C2}"/>
              </a:ext>
            </a:extLst>
          </p:cNvPr>
          <p:cNvSpPr>
            <a:spLocks noGrp="1"/>
          </p:cNvSpPr>
          <p:nvPr>
            <p:ph idx="1"/>
          </p:nvPr>
        </p:nvSpPr>
        <p:spPr/>
        <p:txBody>
          <a:bodyPr/>
          <a:lstStyle/>
          <a:p>
            <a:pPr marL="0" indent="0">
              <a:buNone/>
            </a:pPr>
            <a:endParaRPr lang="en-US" dirty="0"/>
          </a:p>
        </p:txBody>
      </p:sp>
      <p:pic>
        <p:nvPicPr>
          <p:cNvPr id="10" name="Picture 9" descr="Table showing the levels of evidence">
            <a:extLst>
              <a:ext uri="{FF2B5EF4-FFF2-40B4-BE49-F238E27FC236}">
                <a16:creationId xmlns:a16="http://schemas.microsoft.com/office/drawing/2014/main" id="{2D80E898-D6EB-9BEE-DBC7-9F9C4C1432E6}"/>
              </a:ext>
            </a:extLst>
          </p:cNvPr>
          <p:cNvPicPr>
            <a:picLocks noChangeAspect="1"/>
          </p:cNvPicPr>
          <p:nvPr/>
        </p:nvPicPr>
        <p:blipFill>
          <a:blip r:embed="rId3"/>
          <a:stretch>
            <a:fillRect/>
          </a:stretch>
        </p:blipFill>
        <p:spPr>
          <a:xfrm>
            <a:off x="4800600" y="741782"/>
            <a:ext cx="6492240" cy="5432192"/>
          </a:xfrm>
          <a:prstGeom prst="rect">
            <a:avLst/>
          </a:prstGeom>
        </p:spPr>
      </p:pic>
    </p:spTree>
    <p:extLst>
      <p:ext uri="{BB962C8B-B14F-4D97-AF65-F5344CB8AC3E}">
        <p14:creationId xmlns:p14="http://schemas.microsoft.com/office/powerpoint/2010/main" val="25666566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EB22-FCDF-6A86-5F97-E22CEE459DA5}"/>
              </a:ext>
            </a:extLst>
          </p:cNvPr>
          <p:cNvSpPr>
            <a:spLocks noGrp="1"/>
          </p:cNvSpPr>
          <p:nvPr>
            <p:ph type="ctrTitle"/>
          </p:nvPr>
        </p:nvSpPr>
        <p:spPr>
          <a:xfrm>
            <a:off x="0" y="457200"/>
            <a:ext cx="12188952" cy="790975"/>
          </a:xfrm>
        </p:spPr>
        <p:txBody>
          <a:bodyPr/>
          <a:lstStyle/>
          <a:p>
            <a:r>
              <a:rPr lang="en-US" dirty="0">
                <a:latin typeface="Arial"/>
                <a:cs typeface="Arial"/>
              </a:rPr>
              <a:t>Break Time!!!</a:t>
            </a:r>
            <a:endParaRPr lang="en-US" dirty="0"/>
          </a:p>
        </p:txBody>
      </p:sp>
      <p:sp>
        <p:nvSpPr>
          <p:cNvPr id="3" name="Subtitle 2">
            <a:extLst>
              <a:ext uri="{FF2B5EF4-FFF2-40B4-BE49-F238E27FC236}">
                <a16:creationId xmlns:a16="http://schemas.microsoft.com/office/drawing/2014/main" id="{0737B38A-AAC6-518F-B30C-12B390068539}"/>
              </a:ext>
            </a:extLst>
          </p:cNvPr>
          <p:cNvSpPr>
            <a:spLocks noGrp="1"/>
          </p:cNvSpPr>
          <p:nvPr>
            <p:ph type="subTitle" idx="1"/>
          </p:nvPr>
        </p:nvSpPr>
        <p:spPr>
          <a:xfrm>
            <a:off x="451555" y="1582552"/>
            <a:ext cx="11332879" cy="4141140"/>
          </a:xfrm>
        </p:spPr>
        <p:txBody>
          <a:bodyPr/>
          <a:lstStyle/>
          <a:p>
            <a:endParaRPr lang="en-US" dirty="0"/>
          </a:p>
        </p:txBody>
      </p:sp>
      <p:pic>
        <p:nvPicPr>
          <p:cNvPr id="4" name="Picture 3" descr="Break time sign or stamp Royalty Free Vector Image">
            <a:extLst>
              <a:ext uri="{FF2B5EF4-FFF2-40B4-BE49-F238E27FC236}">
                <a16:creationId xmlns:a16="http://schemas.microsoft.com/office/drawing/2014/main" id="{BA52EE08-BEC4-A981-CB97-E09771717922}"/>
              </a:ext>
            </a:extLst>
          </p:cNvPr>
          <p:cNvPicPr>
            <a:picLocks noChangeAspect="1"/>
          </p:cNvPicPr>
          <p:nvPr/>
        </p:nvPicPr>
        <p:blipFill>
          <a:blip r:embed="rId3"/>
          <a:stretch>
            <a:fillRect/>
          </a:stretch>
        </p:blipFill>
        <p:spPr>
          <a:xfrm>
            <a:off x="3797300" y="1185672"/>
            <a:ext cx="4597400" cy="4918456"/>
          </a:xfrm>
          <a:prstGeom prst="rect">
            <a:avLst/>
          </a:prstGeom>
        </p:spPr>
      </p:pic>
    </p:spTree>
    <p:extLst>
      <p:ext uri="{BB962C8B-B14F-4D97-AF65-F5344CB8AC3E}">
        <p14:creationId xmlns:p14="http://schemas.microsoft.com/office/powerpoint/2010/main" val="28515693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3031-8497-7360-31F9-5502C12DA5AC}"/>
              </a:ext>
            </a:extLst>
          </p:cNvPr>
          <p:cNvSpPr>
            <a:spLocks noGrp="1"/>
          </p:cNvSpPr>
          <p:nvPr>
            <p:ph type="ctrTitle"/>
          </p:nvPr>
        </p:nvSpPr>
        <p:spPr>
          <a:xfrm>
            <a:off x="0" y="457200"/>
            <a:ext cx="12188952" cy="734531"/>
          </a:xfrm>
        </p:spPr>
        <p:txBody>
          <a:bodyPr/>
          <a:lstStyle/>
          <a:p>
            <a:r>
              <a:rPr lang="en-US" dirty="0">
                <a:latin typeface="Arial"/>
                <a:cs typeface="Arial"/>
              </a:rPr>
              <a:t>PDSA</a:t>
            </a:r>
            <a:endParaRPr lang="en-US" dirty="0"/>
          </a:p>
        </p:txBody>
      </p:sp>
      <p:sp>
        <p:nvSpPr>
          <p:cNvPr id="3" name="Subtitle 2">
            <a:extLst>
              <a:ext uri="{FF2B5EF4-FFF2-40B4-BE49-F238E27FC236}">
                <a16:creationId xmlns:a16="http://schemas.microsoft.com/office/drawing/2014/main" id="{9E795B1F-8AB4-6839-0E50-CAC728C054EE}"/>
              </a:ext>
            </a:extLst>
          </p:cNvPr>
          <p:cNvSpPr>
            <a:spLocks noGrp="1"/>
          </p:cNvSpPr>
          <p:nvPr>
            <p:ph type="subTitle" idx="1"/>
          </p:nvPr>
        </p:nvSpPr>
        <p:spPr>
          <a:xfrm>
            <a:off x="564444" y="1328552"/>
            <a:ext cx="11163546" cy="4338696"/>
          </a:xfrm>
        </p:spPr>
        <p:txBody>
          <a:bodyPr/>
          <a:lstStyle/>
          <a:p>
            <a:endParaRPr lang="en-US" dirty="0"/>
          </a:p>
        </p:txBody>
      </p:sp>
      <p:pic>
        <p:nvPicPr>
          <p:cNvPr id="4" name="Picture 3" descr="Mr. Potato Head | Characters | Toy Story">
            <a:extLst>
              <a:ext uri="{FF2B5EF4-FFF2-40B4-BE49-F238E27FC236}">
                <a16:creationId xmlns:a16="http://schemas.microsoft.com/office/drawing/2014/main" id="{7E651234-8CBD-5609-5676-226D7D05FC92}"/>
              </a:ext>
            </a:extLst>
          </p:cNvPr>
          <p:cNvPicPr>
            <a:picLocks noChangeAspect="1"/>
          </p:cNvPicPr>
          <p:nvPr/>
        </p:nvPicPr>
        <p:blipFill>
          <a:blip r:embed="rId3"/>
          <a:stretch>
            <a:fillRect/>
          </a:stretch>
        </p:blipFill>
        <p:spPr>
          <a:xfrm>
            <a:off x="3999201" y="1332201"/>
            <a:ext cx="4304434" cy="4332143"/>
          </a:xfrm>
          <a:prstGeom prst="rect">
            <a:avLst/>
          </a:prstGeom>
        </p:spPr>
      </p:pic>
    </p:spTree>
    <p:extLst>
      <p:ext uri="{BB962C8B-B14F-4D97-AF65-F5344CB8AC3E}">
        <p14:creationId xmlns:p14="http://schemas.microsoft.com/office/powerpoint/2010/main" val="10213432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xfrm>
            <a:off x="415600" y="4917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900" b="1" dirty="0">
                <a:solidFill>
                  <a:srgbClr val="000000"/>
                </a:solidFill>
                <a:latin typeface="Comfortaa"/>
                <a:ea typeface="Comfortaa"/>
                <a:cs typeface="Comfortaa"/>
                <a:sym typeface="Comfortaa"/>
              </a:rPr>
              <a:t>Using PDSA to Fine Tune </a:t>
            </a:r>
            <a:r>
              <a:rPr lang="en-US" sz="2900" b="1" dirty="0">
                <a:latin typeface="Comfortaa"/>
                <a:ea typeface="Comfortaa"/>
                <a:cs typeface="Comfortaa"/>
                <a:sym typeface="Comfortaa"/>
              </a:rPr>
              <a:t>Goal </a:t>
            </a:r>
            <a:r>
              <a:rPr lang="en-US" sz="2900" b="1" dirty="0">
                <a:solidFill>
                  <a:srgbClr val="000000"/>
                </a:solidFill>
                <a:latin typeface="Comfortaa"/>
                <a:ea typeface="Comfortaa"/>
                <a:cs typeface="Comfortaa"/>
                <a:sym typeface="Comfortaa"/>
              </a:rPr>
              <a:t>and to Test Change Ideas</a:t>
            </a:r>
          </a:p>
        </p:txBody>
      </p:sp>
      <p:sp>
        <p:nvSpPr>
          <p:cNvPr id="189" name="Google Shape;189;p28"/>
          <p:cNvSpPr txBox="1">
            <a:spLocks noGrp="1"/>
          </p:cNvSpPr>
          <p:nvPr>
            <p:ph type="body" idx="1"/>
          </p:nvPr>
        </p:nvSpPr>
        <p:spPr>
          <a:xfrm>
            <a:off x="464933" y="1393800"/>
            <a:ext cx="8140800" cy="4182400"/>
          </a:xfrm>
          <a:prstGeom prst="rect">
            <a:avLst/>
          </a:prstGeom>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000" b="1">
                <a:solidFill>
                  <a:srgbClr val="000000"/>
                </a:solidFill>
                <a:latin typeface="Merriweather"/>
                <a:ea typeface="Merriweather"/>
                <a:cs typeface="Merriweather"/>
                <a:sym typeface="Merriweather"/>
              </a:rPr>
              <a:t>Aim:</a:t>
            </a:r>
            <a:r>
              <a:rPr lang="en" sz="2000">
                <a:solidFill>
                  <a:srgbClr val="000000"/>
                </a:solidFill>
                <a:latin typeface="Merriweather"/>
                <a:ea typeface="Merriweather"/>
                <a:cs typeface="Merriweather"/>
                <a:sym typeface="Merriweather"/>
              </a:rPr>
              <a:t>  All participants will build an </a:t>
            </a:r>
            <a:r>
              <a:rPr lang="en" sz="2000">
                <a:solidFill>
                  <a:srgbClr val="FF0000"/>
                </a:solidFill>
                <a:latin typeface="Merriweather"/>
                <a:ea typeface="Merriweather"/>
                <a:cs typeface="Merriweather"/>
                <a:sym typeface="Merriweather"/>
              </a:rPr>
              <a:t>accurate </a:t>
            </a:r>
            <a:r>
              <a:rPr lang="en" sz="2000">
                <a:solidFill>
                  <a:srgbClr val="000000"/>
                </a:solidFill>
                <a:latin typeface="Merriweather"/>
                <a:ea typeface="Merriweather"/>
                <a:cs typeface="Merriweather"/>
                <a:sym typeface="Merriweather"/>
              </a:rPr>
              <a:t>replica of Mr. Potato Head, with </a:t>
            </a:r>
            <a:r>
              <a:rPr lang="en" sz="2000">
                <a:solidFill>
                  <a:srgbClr val="FF0000"/>
                </a:solidFill>
                <a:latin typeface="Merriweather"/>
                <a:ea typeface="Merriweather"/>
                <a:cs typeface="Merriweather"/>
                <a:sym typeface="Merriweather"/>
              </a:rPr>
              <a:t>efficiency.</a:t>
            </a:r>
            <a:endParaRPr sz="2000" dirty="0">
              <a:solidFill>
                <a:srgbClr val="000000"/>
              </a:solidFill>
              <a:latin typeface="Merriweather"/>
              <a:ea typeface="Merriweather"/>
              <a:cs typeface="Merriweather"/>
              <a:sym typeface="Merriweather"/>
            </a:endParaRPr>
          </a:p>
          <a:p>
            <a:pPr marL="0" lvl="0" indent="0" algn="l" rtl="0">
              <a:lnSpc>
                <a:spcPct val="100000"/>
              </a:lnSpc>
              <a:spcBef>
                <a:spcPts val="1600"/>
              </a:spcBef>
              <a:spcAft>
                <a:spcPts val="0"/>
              </a:spcAft>
              <a:buNone/>
            </a:pPr>
            <a:r>
              <a:rPr lang="en" sz="2000" b="1">
                <a:solidFill>
                  <a:srgbClr val="000000"/>
                </a:solidFill>
                <a:latin typeface="Merriweather"/>
                <a:ea typeface="Merriweather"/>
                <a:cs typeface="Merriweather"/>
                <a:sym typeface="Merriweather"/>
              </a:rPr>
              <a:t>Operationally Defining the Expectations:</a:t>
            </a:r>
            <a:endParaRPr sz="2000" b="1" dirty="0">
              <a:solidFill>
                <a:srgbClr val="000000"/>
              </a:solidFill>
              <a:latin typeface="Merriweather"/>
              <a:ea typeface="Merriweather"/>
              <a:cs typeface="Merriweather"/>
              <a:sym typeface="Merriweather"/>
            </a:endParaRPr>
          </a:p>
          <a:p>
            <a:pPr marL="0" lvl="0" indent="0" algn="l" rtl="0">
              <a:lnSpc>
                <a:spcPct val="100000"/>
              </a:lnSpc>
              <a:spcBef>
                <a:spcPts val="0"/>
              </a:spcBef>
              <a:spcAft>
                <a:spcPts val="0"/>
              </a:spcAft>
              <a:buNone/>
            </a:pPr>
            <a:endParaRPr sz="2000" dirty="0">
              <a:solidFill>
                <a:srgbClr val="000000"/>
              </a:solidFill>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73333"/>
              <a:buFont typeface="Arial"/>
              <a:buNone/>
            </a:pPr>
            <a:r>
              <a:rPr lang="en" sz="2000" b="1">
                <a:solidFill>
                  <a:srgbClr val="FF0000"/>
                </a:solidFill>
                <a:latin typeface="Merriweather"/>
                <a:ea typeface="Merriweather"/>
                <a:cs typeface="Merriweather"/>
                <a:sym typeface="Merriweather"/>
              </a:rPr>
              <a:t>Accuracy:</a:t>
            </a:r>
            <a:r>
              <a:rPr lang="en" sz="2000" b="1">
                <a:solidFill>
                  <a:schemeClr val="dk1"/>
                </a:solidFill>
                <a:latin typeface="Merriweather"/>
                <a:ea typeface="Merriweather"/>
                <a:cs typeface="Merriweather"/>
                <a:sym typeface="Merriweather"/>
              </a:rPr>
              <a:t> </a:t>
            </a:r>
            <a:r>
              <a:rPr lang="en" sz="2000">
                <a:solidFill>
                  <a:schemeClr val="dk1"/>
                </a:solidFill>
                <a:latin typeface="Merriweather"/>
                <a:ea typeface="Merriweather"/>
                <a:cs typeface="Merriweather"/>
                <a:sym typeface="Merriweather"/>
              </a:rPr>
              <a:t>As displayed in photo/image/model</a:t>
            </a:r>
            <a:endParaRPr sz="2000" dirty="0">
              <a:solidFill>
                <a:schemeClr val="dk1"/>
              </a:solidFill>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73333"/>
              <a:buFont typeface="Arial"/>
              <a:buNone/>
            </a:pPr>
            <a:r>
              <a:rPr lang="en" sz="2000">
                <a:solidFill>
                  <a:schemeClr val="dk1"/>
                </a:solidFill>
                <a:latin typeface="Merriweather"/>
                <a:ea typeface="Merriweather"/>
                <a:cs typeface="Merriweather"/>
                <a:sym typeface="Merriweather"/>
              </a:rPr>
              <a:t>1 = Fewer than 6 pieces are accurately positioned on the head</a:t>
            </a:r>
            <a:endParaRPr sz="2000" dirty="0">
              <a:solidFill>
                <a:schemeClr val="dk1"/>
              </a:solidFill>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73333"/>
              <a:buFont typeface="Arial"/>
              <a:buNone/>
            </a:pPr>
            <a:r>
              <a:rPr lang="en" sz="2000">
                <a:solidFill>
                  <a:schemeClr val="dk1"/>
                </a:solidFill>
                <a:latin typeface="Merriweather"/>
                <a:ea typeface="Merriweather"/>
                <a:cs typeface="Merriweather"/>
                <a:sym typeface="Merriweather"/>
              </a:rPr>
              <a:t>2 = At least 6 pieces are accurately positioned on the head</a:t>
            </a:r>
            <a:endParaRPr sz="2000" dirty="0">
              <a:solidFill>
                <a:schemeClr val="dk1"/>
              </a:solidFill>
              <a:latin typeface="Merriweather"/>
              <a:ea typeface="Merriweather"/>
              <a:cs typeface="Merriweather"/>
              <a:sym typeface="Merriweather"/>
            </a:endParaRPr>
          </a:p>
          <a:p>
            <a:pPr marL="0" lvl="0" indent="0" algn="l" rtl="0">
              <a:lnSpc>
                <a:spcPct val="100000"/>
              </a:lnSpc>
              <a:spcBef>
                <a:spcPts val="0"/>
              </a:spcBef>
              <a:spcAft>
                <a:spcPts val="0"/>
              </a:spcAft>
              <a:buNone/>
            </a:pPr>
            <a:r>
              <a:rPr lang="en" sz="2000">
                <a:solidFill>
                  <a:schemeClr val="dk1"/>
                </a:solidFill>
                <a:latin typeface="Merriweather"/>
                <a:ea typeface="Merriweather"/>
                <a:cs typeface="Merriweather"/>
                <a:sym typeface="Merriweather"/>
              </a:rPr>
              <a:t>3 = All pieces are placed on the head accurately </a:t>
            </a:r>
            <a:endParaRPr sz="2000" dirty="0">
              <a:solidFill>
                <a:schemeClr val="dk1"/>
              </a:solidFill>
              <a:latin typeface="Merriweather"/>
              <a:ea typeface="Merriweather"/>
              <a:cs typeface="Merriweather"/>
              <a:sym typeface="Merriweather"/>
            </a:endParaRPr>
          </a:p>
          <a:p>
            <a:pPr marL="0" lvl="0" indent="0" algn="l" rtl="0">
              <a:lnSpc>
                <a:spcPct val="100000"/>
              </a:lnSpc>
              <a:spcBef>
                <a:spcPts val="0"/>
              </a:spcBef>
              <a:spcAft>
                <a:spcPts val="0"/>
              </a:spcAft>
              <a:buNone/>
            </a:pPr>
            <a:endParaRPr sz="2000" b="1" dirty="0">
              <a:solidFill>
                <a:srgbClr val="000000"/>
              </a:solidFill>
              <a:latin typeface="Merriweather"/>
              <a:ea typeface="Merriweather"/>
              <a:cs typeface="Merriweather"/>
              <a:sym typeface="Merriweather"/>
            </a:endParaRPr>
          </a:p>
          <a:p>
            <a:pPr marL="0" lvl="0" indent="0" algn="l" rtl="0">
              <a:lnSpc>
                <a:spcPct val="100000"/>
              </a:lnSpc>
              <a:spcBef>
                <a:spcPts val="0"/>
              </a:spcBef>
              <a:spcAft>
                <a:spcPts val="0"/>
              </a:spcAft>
              <a:buNone/>
            </a:pPr>
            <a:r>
              <a:rPr lang="en" sz="2000" b="1">
                <a:solidFill>
                  <a:srgbClr val="FF0000"/>
                </a:solidFill>
                <a:latin typeface="Merriweather"/>
                <a:ea typeface="Merriweather"/>
                <a:cs typeface="Merriweather"/>
                <a:sym typeface="Merriweather"/>
              </a:rPr>
              <a:t>Speed:</a:t>
            </a:r>
            <a:r>
              <a:rPr lang="en" sz="2000">
                <a:solidFill>
                  <a:srgbClr val="FF0000"/>
                </a:solidFill>
                <a:latin typeface="Merriweather"/>
                <a:ea typeface="Merriweather"/>
                <a:cs typeface="Merriweather"/>
                <a:sym typeface="Merriweather"/>
              </a:rPr>
              <a:t> </a:t>
            </a:r>
            <a:r>
              <a:rPr lang="en" sz="2000">
                <a:solidFill>
                  <a:schemeClr val="dk1"/>
                </a:solidFill>
                <a:latin typeface="Merriweather"/>
                <a:ea typeface="Merriweather"/>
                <a:cs typeface="Merriweather"/>
                <a:sym typeface="Merriweather"/>
              </a:rPr>
              <a:t>Expectation is under 20 seconds--Measured in minutes and seconds using a phone timer. Start when the timekeeper says go. Stop timing when builder says, “finished” with hands in the air.</a:t>
            </a:r>
            <a:endParaRPr sz="2000" dirty="0">
              <a:solidFill>
                <a:srgbClr val="000000"/>
              </a:solidFill>
              <a:latin typeface="Merriweather"/>
              <a:ea typeface="Merriweather"/>
              <a:cs typeface="Merriweather"/>
              <a:sym typeface="Merriweather"/>
            </a:endParaRPr>
          </a:p>
          <a:p>
            <a:pPr marL="0" lvl="0" indent="0" algn="l" rtl="0">
              <a:lnSpc>
                <a:spcPct val="100000"/>
              </a:lnSpc>
              <a:spcBef>
                <a:spcPts val="0"/>
              </a:spcBef>
              <a:spcAft>
                <a:spcPts val="0"/>
              </a:spcAft>
              <a:buNone/>
            </a:pPr>
            <a:endParaRPr sz="2000" dirty="0">
              <a:solidFill>
                <a:srgbClr val="000000"/>
              </a:solidFill>
              <a:latin typeface="Merriweather"/>
              <a:ea typeface="Merriweather"/>
              <a:cs typeface="Merriweather"/>
              <a:sym typeface="Merriweather"/>
            </a:endParaRPr>
          </a:p>
          <a:p>
            <a:pPr marL="0" lvl="0" indent="0" algn="l" rtl="0">
              <a:lnSpc>
                <a:spcPct val="100000"/>
              </a:lnSpc>
              <a:spcBef>
                <a:spcPts val="0"/>
              </a:spcBef>
              <a:spcAft>
                <a:spcPts val="0"/>
              </a:spcAft>
              <a:buNone/>
            </a:pPr>
            <a:r>
              <a:rPr lang="en" sz="2000">
                <a:solidFill>
                  <a:srgbClr val="000000"/>
                </a:solidFill>
                <a:latin typeface="Merriweather"/>
                <a:ea typeface="Merriweather"/>
                <a:cs typeface="Merriweather"/>
                <a:sym typeface="Merriweather"/>
              </a:rPr>
              <a:t>Use </a:t>
            </a:r>
            <a:r>
              <a:rPr lang="en" sz="2000" u="sng">
                <a:solidFill>
                  <a:schemeClr val="hlink"/>
                </a:solidFill>
                <a:latin typeface="Merriweather"/>
                <a:ea typeface="Merriweather"/>
                <a:cs typeface="Merriweather"/>
                <a:sym typeface="Merriweather"/>
                <a:hlinkClick r:id="rId3"/>
              </a:rPr>
              <a:t>Data Tracker</a:t>
            </a:r>
            <a:r>
              <a:rPr lang="en" sz="2000">
                <a:solidFill>
                  <a:srgbClr val="000000"/>
                </a:solidFill>
                <a:latin typeface="Merriweather"/>
                <a:ea typeface="Merriweather"/>
                <a:cs typeface="Merriweather"/>
                <a:sym typeface="Merriweather"/>
              </a:rPr>
              <a:t> to record data</a:t>
            </a:r>
            <a:endParaRPr sz="2000" dirty="0">
              <a:solidFill>
                <a:srgbClr val="000000"/>
              </a:solidFill>
              <a:latin typeface="Merriweather"/>
              <a:ea typeface="Merriweather"/>
              <a:cs typeface="Merriweather"/>
              <a:sym typeface="Merriweather"/>
            </a:endParaRPr>
          </a:p>
          <a:p>
            <a:pPr marL="0" lvl="0" indent="0" algn="l" rtl="0">
              <a:spcBef>
                <a:spcPts val="0"/>
              </a:spcBef>
              <a:spcAft>
                <a:spcPts val="1600"/>
              </a:spcAft>
              <a:buNone/>
            </a:pPr>
            <a:endParaRPr sz="1867" dirty="0">
              <a:latin typeface="Merriweather"/>
              <a:ea typeface="Merriweather"/>
              <a:cs typeface="Merriweather"/>
              <a:sym typeface="Merriweather"/>
            </a:endParaRPr>
          </a:p>
        </p:txBody>
      </p:sp>
      <p:pic>
        <p:nvPicPr>
          <p:cNvPr id="190" name="Google Shape;190;p28" descr="Mr. Potato Head example for activity. Team models must look like this after the activity. "/>
          <p:cNvPicPr preferRelativeResize="0"/>
          <p:nvPr/>
        </p:nvPicPr>
        <p:blipFill>
          <a:blip r:embed="rId4">
            <a:alphaModFix/>
          </a:blip>
          <a:stretch>
            <a:fillRect/>
          </a:stretch>
        </p:blipFill>
        <p:spPr>
          <a:xfrm>
            <a:off x="8605733" y="1752033"/>
            <a:ext cx="3157667" cy="3952667"/>
          </a:xfrm>
          <a:prstGeom prst="rect">
            <a:avLst/>
          </a:prstGeom>
          <a:noFill/>
          <a:ln>
            <a:noFill/>
          </a:ln>
        </p:spPr>
      </p:pic>
    </p:spTree>
    <p:extLst>
      <p:ext uri="{BB962C8B-B14F-4D97-AF65-F5344CB8AC3E}">
        <p14:creationId xmlns:p14="http://schemas.microsoft.com/office/powerpoint/2010/main" val="237761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EBEE-F881-53EF-1DD2-BD2C4853B7D0}"/>
              </a:ext>
            </a:extLst>
          </p:cNvPr>
          <p:cNvSpPr>
            <a:spLocks noGrp="1"/>
          </p:cNvSpPr>
          <p:nvPr>
            <p:ph type="ctrTitle"/>
          </p:nvPr>
        </p:nvSpPr>
        <p:spPr>
          <a:xfrm>
            <a:off x="0" y="457200"/>
            <a:ext cx="12188952" cy="906088"/>
          </a:xfrm>
        </p:spPr>
        <p:txBody>
          <a:bodyPr/>
          <a:lstStyle/>
          <a:p>
            <a:r>
              <a:rPr lang="en-US" dirty="0">
                <a:latin typeface="Arial"/>
                <a:cs typeface="Arial"/>
              </a:rPr>
              <a:t>Mr. Potato Head Activity</a:t>
            </a:r>
            <a:endParaRPr lang="en-US" dirty="0"/>
          </a:p>
        </p:txBody>
      </p:sp>
      <p:sp>
        <p:nvSpPr>
          <p:cNvPr id="3" name="Subtitle 2">
            <a:extLst>
              <a:ext uri="{FF2B5EF4-FFF2-40B4-BE49-F238E27FC236}">
                <a16:creationId xmlns:a16="http://schemas.microsoft.com/office/drawing/2014/main" id="{3962E226-8B76-1984-05A3-02E97242A7D7}"/>
              </a:ext>
            </a:extLst>
          </p:cNvPr>
          <p:cNvSpPr>
            <a:spLocks noGrp="1"/>
          </p:cNvSpPr>
          <p:nvPr>
            <p:ph type="subTitle" idx="1"/>
          </p:nvPr>
        </p:nvSpPr>
        <p:spPr>
          <a:xfrm>
            <a:off x="355600" y="1716856"/>
            <a:ext cx="11528552" cy="3696392"/>
          </a:xfrm>
        </p:spPr>
        <p:txBody>
          <a:bodyPr/>
          <a:lstStyle/>
          <a:p>
            <a:r>
              <a:rPr lang="en-US" dirty="0">
                <a:latin typeface="Arial"/>
                <a:cs typeface="Arial"/>
              </a:rPr>
              <a:t>P – Plan your strategy and document</a:t>
            </a:r>
          </a:p>
          <a:p>
            <a:r>
              <a:rPr lang="en-US" dirty="0">
                <a:latin typeface="Arial"/>
                <a:cs typeface="Arial"/>
              </a:rPr>
              <a:t>D – Timer starts when you begin. Say "time" when finished</a:t>
            </a:r>
          </a:p>
          <a:p>
            <a:r>
              <a:rPr lang="en-US" dirty="0">
                <a:latin typeface="Arial"/>
                <a:cs typeface="Arial"/>
              </a:rPr>
              <a:t>S – Inspector checks for accuracy and documents score</a:t>
            </a:r>
            <a:endParaRPr lang="en-US" dirty="0"/>
          </a:p>
          <a:p>
            <a:r>
              <a:rPr lang="en-US" dirty="0">
                <a:latin typeface="Arial"/>
                <a:cs typeface="Arial"/>
              </a:rPr>
              <a:t>A – Debrief to adopt, adapt or abandon. Repeat activity.</a:t>
            </a:r>
            <a:endParaRPr lang="en-US" dirty="0"/>
          </a:p>
        </p:txBody>
      </p:sp>
    </p:spTree>
    <p:extLst>
      <p:ext uri="{BB962C8B-B14F-4D97-AF65-F5344CB8AC3E}">
        <p14:creationId xmlns:p14="http://schemas.microsoft.com/office/powerpoint/2010/main" val="30471832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DDE63-FB48-A4BC-E78F-4AF728E79FF0}"/>
              </a:ext>
            </a:extLst>
          </p:cNvPr>
          <p:cNvSpPr>
            <a:spLocks noGrp="1"/>
          </p:cNvSpPr>
          <p:nvPr>
            <p:ph type="ctrTitle"/>
          </p:nvPr>
        </p:nvSpPr>
        <p:spPr>
          <a:xfrm>
            <a:off x="0" y="457200"/>
            <a:ext cx="12188952" cy="751840"/>
          </a:xfrm>
        </p:spPr>
        <p:txBody>
          <a:bodyPr/>
          <a:lstStyle/>
          <a:p>
            <a:r>
              <a:rPr lang="en-US" dirty="0">
                <a:latin typeface="Arial"/>
                <a:cs typeface="Arial"/>
              </a:rPr>
              <a:t>Mr. Potato Head Activity - Roles</a:t>
            </a:r>
            <a:endParaRPr lang="en-US" dirty="0"/>
          </a:p>
        </p:txBody>
      </p:sp>
      <p:sp>
        <p:nvSpPr>
          <p:cNvPr id="3" name="Subtitle 2">
            <a:extLst>
              <a:ext uri="{FF2B5EF4-FFF2-40B4-BE49-F238E27FC236}">
                <a16:creationId xmlns:a16="http://schemas.microsoft.com/office/drawing/2014/main" id="{A4FD5A19-0A76-BB87-B2DC-10FBEEA92552}"/>
              </a:ext>
            </a:extLst>
          </p:cNvPr>
          <p:cNvSpPr>
            <a:spLocks noGrp="1"/>
          </p:cNvSpPr>
          <p:nvPr>
            <p:ph type="subTitle" idx="1"/>
          </p:nvPr>
        </p:nvSpPr>
        <p:spPr>
          <a:xfrm>
            <a:off x="457200" y="1711908"/>
            <a:ext cx="11325352" cy="3701340"/>
          </a:xfrm>
        </p:spPr>
        <p:txBody>
          <a:bodyPr/>
          <a:lstStyle/>
          <a:p>
            <a:pPr algn="l"/>
            <a:r>
              <a:rPr lang="en-US" dirty="0">
                <a:latin typeface="Arial"/>
                <a:cs typeface="Arial"/>
              </a:rPr>
              <a:t>Roles to assign</a:t>
            </a:r>
            <a:endParaRPr lang="en-US" dirty="0"/>
          </a:p>
          <a:p>
            <a:endParaRPr lang="en-US" dirty="0">
              <a:latin typeface="Arial"/>
              <a:cs typeface="Arial"/>
            </a:endParaRPr>
          </a:p>
          <a:p>
            <a:pPr marL="457200" indent="-457200" algn="l">
              <a:buAutoNum type="arabicPeriod"/>
            </a:pPr>
            <a:r>
              <a:rPr lang="en-US" b="0" dirty="0">
                <a:latin typeface="Arial"/>
                <a:cs typeface="Arial"/>
              </a:rPr>
              <a:t>A timekeeper</a:t>
            </a:r>
            <a:endParaRPr lang="en-US" b="0" dirty="0"/>
          </a:p>
          <a:p>
            <a:pPr marL="457200" indent="-457200" algn="l">
              <a:buAutoNum type="arabicPeriod"/>
            </a:pPr>
            <a:r>
              <a:rPr lang="en-US" b="0" dirty="0">
                <a:latin typeface="Arial"/>
                <a:cs typeface="Arial"/>
              </a:rPr>
              <a:t>A recorder</a:t>
            </a:r>
            <a:endParaRPr lang="en-US" b="0" dirty="0"/>
          </a:p>
          <a:p>
            <a:pPr marL="457200" indent="-457200" algn="l">
              <a:buAutoNum type="arabicPeriod"/>
            </a:pPr>
            <a:r>
              <a:rPr lang="en-US" b="0" dirty="0">
                <a:latin typeface="Arial"/>
                <a:cs typeface="Arial"/>
              </a:rPr>
              <a:t>An assembler</a:t>
            </a:r>
          </a:p>
          <a:p>
            <a:pPr marL="457200" indent="-457200" algn="l">
              <a:buAutoNum type="arabicPeriod"/>
            </a:pPr>
            <a:r>
              <a:rPr lang="en-US" b="0" dirty="0">
                <a:latin typeface="Arial"/>
                <a:cs typeface="Arial"/>
              </a:rPr>
              <a:t>An inspector</a:t>
            </a:r>
          </a:p>
        </p:txBody>
      </p:sp>
    </p:spTree>
    <p:extLst>
      <p:ext uri="{BB962C8B-B14F-4D97-AF65-F5344CB8AC3E}">
        <p14:creationId xmlns:p14="http://schemas.microsoft.com/office/powerpoint/2010/main" val="34242641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EE0C-0C7E-750D-76EE-2B26BACFAEF3}"/>
              </a:ext>
            </a:extLst>
          </p:cNvPr>
          <p:cNvSpPr>
            <a:spLocks noGrp="1"/>
          </p:cNvSpPr>
          <p:nvPr>
            <p:ph type="ctrTitle"/>
          </p:nvPr>
        </p:nvSpPr>
        <p:spPr>
          <a:xfrm>
            <a:off x="0" y="457200"/>
            <a:ext cx="12188952" cy="762000"/>
          </a:xfrm>
        </p:spPr>
        <p:txBody>
          <a:bodyPr/>
          <a:lstStyle/>
          <a:p>
            <a:r>
              <a:rPr lang="en-US" dirty="0">
                <a:latin typeface="Arial"/>
                <a:cs typeface="Arial"/>
              </a:rPr>
              <a:t>Mr. Potato Head Activity</a:t>
            </a:r>
            <a:r>
              <a:rPr lang="en-US" sz="800" dirty="0">
                <a:latin typeface="Arial"/>
                <a:cs typeface="Arial"/>
              </a:rPr>
              <a:t>.</a:t>
            </a:r>
            <a:endParaRPr lang="en-US" sz="800" dirty="0"/>
          </a:p>
        </p:txBody>
      </p:sp>
      <p:sp>
        <p:nvSpPr>
          <p:cNvPr id="3" name="Subtitle 2">
            <a:extLst>
              <a:ext uri="{FF2B5EF4-FFF2-40B4-BE49-F238E27FC236}">
                <a16:creationId xmlns:a16="http://schemas.microsoft.com/office/drawing/2014/main" id="{AD1D0C59-53E8-D069-5ABF-1442254F7463}"/>
              </a:ext>
            </a:extLst>
          </p:cNvPr>
          <p:cNvSpPr>
            <a:spLocks noGrp="1"/>
          </p:cNvSpPr>
          <p:nvPr>
            <p:ph type="subTitle" idx="1"/>
          </p:nvPr>
        </p:nvSpPr>
        <p:spPr>
          <a:xfrm>
            <a:off x="4829788" y="1379728"/>
            <a:ext cx="6901964" cy="4033520"/>
          </a:xfrm>
        </p:spPr>
        <p:txBody>
          <a:bodyPr/>
          <a:lstStyle/>
          <a:p>
            <a:pPr algn="l">
              <a:lnSpc>
                <a:spcPct val="100000"/>
              </a:lnSpc>
              <a:spcBef>
                <a:spcPts val="0"/>
              </a:spcBef>
            </a:pPr>
            <a:r>
              <a:rPr lang="en">
                <a:solidFill>
                  <a:srgbClr val="FF0000"/>
                </a:solidFill>
                <a:latin typeface="Arial"/>
                <a:cs typeface="Arial"/>
              </a:rPr>
              <a:t>Accuracy:</a:t>
            </a:r>
            <a:r>
              <a:rPr lang="en">
                <a:solidFill>
                  <a:schemeClr val="dk1"/>
                </a:solidFill>
                <a:latin typeface="Arial"/>
                <a:cs typeface="Arial"/>
              </a:rPr>
              <a:t> </a:t>
            </a:r>
            <a:r>
              <a:rPr lang="en" b="0">
                <a:solidFill>
                  <a:schemeClr val="dk1"/>
                </a:solidFill>
                <a:latin typeface="Arial"/>
                <a:cs typeface="Arial"/>
              </a:rPr>
              <a:t>As displayed in photo/image/model</a:t>
            </a:r>
            <a:endParaRPr lang="en-US" b="0" dirty="0">
              <a:solidFill>
                <a:schemeClr val="dk1"/>
              </a:solidFill>
              <a:latin typeface="Arial"/>
              <a:cs typeface="Arial"/>
            </a:endParaRPr>
          </a:p>
          <a:p>
            <a:pPr algn="l">
              <a:lnSpc>
                <a:spcPct val="100000"/>
              </a:lnSpc>
              <a:spcBef>
                <a:spcPts val="0"/>
              </a:spcBef>
            </a:pPr>
            <a:r>
              <a:rPr lang="en" b="0">
                <a:solidFill>
                  <a:schemeClr val="dk1"/>
                </a:solidFill>
                <a:latin typeface="Arial"/>
                <a:cs typeface="Arial"/>
              </a:rPr>
              <a:t>1 = Fewer than 6 pieces are accurately positioned on the head</a:t>
            </a:r>
            <a:endParaRPr lang="en-US" b="0" dirty="0">
              <a:solidFill>
                <a:schemeClr val="dk1"/>
              </a:solidFill>
              <a:latin typeface="Arial"/>
              <a:cs typeface="Arial"/>
            </a:endParaRPr>
          </a:p>
          <a:p>
            <a:pPr algn="l">
              <a:lnSpc>
                <a:spcPct val="100000"/>
              </a:lnSpc>
              <a:spcBef>
                <a:spcPts val="0"/>
              </a:spcBef>
            </a:pPr>
            <a:r>
              <a:rPr lang="en" b="0">
                <a:solidFill>
                  <a:schemeClr val="dk1"/>
                </a:solidFill>
                <a:latin typeface="Arial"/>
                <a:cs typeface="Arial"/>
              </a:rPr>
              <a:t>2 = At least 6 pieces are accurately positioned on the head</a:t>
            </a:r>
            <a:endParaRPr lang="en-US" b="0" dirty="0">
              <a:solidFill>
                <a:schemeClr val="dk1"/>
              </a:solidFill>
              <a:latin typeface="Arial"/>
              <a:cs typeface="Arial"/>
            </a:endParaRPr>
          </a:p>
          <a:p>
            <a:pPr algn="l">
              <a:lnSpc>
                <a:spcPct val="100000"/>
              </a:lnSpc>
              <a:spcBef>
                <a:spcPts val="0"/>
              </a:spcBef>
            </a:pPr>
            <a:r>
              <a:rPr lang="en" b="0">
                <a:solidFill>
                  <a:schemeClr val="dk1"/>
                </a:solidFill>
                <a:latin typeface="Arial"/>
                <a:cs typeface="Arial"/>
              </a:rPr>
              <a:t>3 = All pieces are placed on the head accurately </a:t>
            </a:r>
            <a:endParaRPr lang="en-US" b="0" dirty="0">
              <a:solidFill>
                <a:schemeClr val="dk1"/>
              </a:solidFill>
              <a:latin typeface="Arial"/>
              <a:cs typeface="Arial"/>
            </a:endParaRPr>
          </a:p>
          <a:p>
            <a:pPr algn="l">
              <a:lnSpc>
                <a:spcPct val="100000"/>
              </a:lnSpc>
              <a:spcBef>
                <a:spcPts val="0"/>
              </a:spcBef>
            </a:pPr>
            <a:endParaRPr lang="en-US" b="0" dirty="0">
              <a:latin typeface="Arial"/>
            </a:endParaRPr>
          </a:p>
          <a:p>
            <a:pPr algn="l">
              <a:lnSpc>
                <a:spcPct val="100000"/>
              </a:lnSpc>
              <a:spcBef>
                <a:spcPts val="0"/>
              </a:spcBef>
            </a:pPr>
            <a:r>
              <a:rPr lang="en">
                <a:solidFill>
                  <a:srgbClr val="FF0000"/>
                </a:solidFill>
                <a:latin typeface="Arial"/>
                <a:cs typeface="Arial"/>
              </a:rPr>
              <a:t>Speed:</a:t>
            </a:r>
            <a:r>
              <a:rPr lang="en" b="0">
                <a:solidFill>
                  <a:srgbClr val="FF0000"/>
                </a:solidFill>
                <a:latin typeface="Arial"/>
                <a:cs typeface="Arial"/>
              </a:rPr>
              <a:t> </a:t>
            </a:r>
            <a:r>
              <a:rPr lang="en" b="0">
                <a:solidFill>
                  <a:schemeClr val="dk1"/>
                </a:solidFill>
                <a:latin typeface="Arial"/>
                <a:cs typeface="Arial"/>
              </a:rPr>
              <a:t>Expectation is under 20 seconds--Measured in minutes and seconds using a phone timer. Start when the timekeeper says go. Stop timing when builder says, “finished” with hands in the air.</a:t>
            </a:r>
            <a:endParaRPr lang="en-US" dirty="0">
              <a:solidFill>
                <a:schemeClr val="dk1"/>
              </a:solidFill>
              <a:latin typeface="Arial"/>
              <a:cs typeface="Arial"/>
            </a:endParaRPr>
          </a:p>
        </p:txBody>
      </p:sp>
      <p:pic>
        <p:nvPicPr>
          <p:cNvPr id="5" name="Google Shape;190;p28" descr="Teams Mr. Potato Heads must look like this after assembly. ">
            <a:extLst>
              <a:ext uri="{FF2B5EF4-FFF2-40B4-BE49-F238E27FC236}">
                <a16:creationId xmlns:a16="http://schemas.microsoft.com/office/drawing/2014/main" id="{32FB7812-9638-E52C-C56D-2EAEA7EA9F07}"/>
              </a:ext>
            </a:extLst>
          </p:cNvPr>
          <p:cNvPicPr preferRelativeResize="0"/>
          <p:nvPr/>
        </p:nvPicPr>
        <p:blipFill>
          <a:blip r:embed="rId3">
            <a:alphaModFix/>
          </a:blip>
          <a:stretch>
            <a:fillRect/>
          </a:stretch>
        </p:blipFill>
        <p:spPr>
          <a:xfrm>
            <a:off x="250769" y="1218375"/>
            <a:ext cx="3720944" cy="4808690"/>
          </a:xfrm>
          <a:prstGeom prst="rect">
            <a:avLst/>
          </a:prstGeom>
          <a:noFill/>
          <a:ln>
            <a:noFill/>
          </a:ln>
        </p:spPr>
      </p:pic>
    </p:spTree>
    <p:extLst>
      <p:ext uri="{BB962C8B-B14F-4D97-AF65-F5344CB8AC3E}">
        <p14:creationId xmlns:p14="http://schemas.microsoft.com/office/powerpoint/2010/main" val="13794959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4FD75-79BE-22E4-E1C1-B3AE8465CC84}"/>
              </a:ext>
            </a:extLst>
          </p:cNvPr>
          <p:cNvSpPr>
            <a:spLocks noGrp="1"/>
          </p:cNvSpPr>
          <p:nvPr>
            <p:ph type="ctrTitle"/>
          </p:nvPr>
        </p:nvSpPr>
        <p:spPr>
          <a:xfrm>
            <a:off x="0" y="457200"/>
            <a:ext cx="12188952" cy="883920"/>
          </a:xfrm>
        </p:spPr>
        <p:txBody>
          <a:bodyPr/>
          <a:lstStyle/>
          <a:p>
            <a:r>
              <a:rPr lang="en-US" dirty="0">
                <a:latin typeface="Arial"/>
                <a:cs typeface="Arial"/>
              </a:rPr>
              <a:t>Mr. Potato Head Debrief</a:t>
            </a:r>
            <a:endParaRPr lang="en-US" dirty="0"/>
          </a:p>
        </p:txBody>
      </p:sp>
      <p:sp>
        <p:nvSpPr>
          <p:cNvPr id="3" name="Subtitle 2">
            <a:extLst>
              <a:ext uri="{FF2B5EF4-FFF2-40B4-BE49-F238E27FC236}">
                <a16:creationId xmlns:a16="http://schemas.microsoft.com/office/drawing/2014/main" id="{FF528D70-A28A-E9C0-BC4A-39B9119FB59B}"/>
              </a:ext>
            </a:extLst>
          </p:cNvPr>
          <p:cNvSpPr>
            <a:spLocks noGrp="1"/>
          </p:cNvSpPr>
          <p:nvPr>
            <p:ph type="subTitle" idx="1"/>
          </p:nvPr>
        </p:nvSpPr>
        <p:spPr>
          <a:xfrm>
            <a:off x="396240" y="1704848"/>
            <a:ext cx="11447272" cy="3708400"/>
          </a:xfrm>
        </p:spPr>
        <p:txBody>
          <a:bodyPr/>
          <a:lstStyle/>
          <a:p>
            <a:pPr marL="457200" indent="-457200" algn="l">
              <a:buAutoNum type="arabicPeriod"/>
            </a:pPr>
            <a:r>
              <a:rPr lang="en-US" b="0" dirty="0">
                <a:latin typeface="Arial"/>
                <a:cs typeface="Arial"/>
              </a:rPr>
              <a:t>How many strategies did you try and what were they?</a:t>
            </a:r>
            <a:endParaRPr lang="en-US" b="0" dirty="0"/>
          </a:p>
          <a:p>
            <a:pPr marL="457200" indent="-457200" algn="l">
              <a:buAutoNum type="arabicPeriod"/>
            </a:pPr>
            <a:r>
              <a:rPr lang="en-US" b="0" dirty="0">
                <a:latin typeface="Arial"/>
                <a:cs typeface="Arial"/>
              </a:rPr>
              <a:t>Ultimately, which strategy worked the best?</a:t>
            </a:r>
            <a:endParaRPr lang="en-US" b="0" dirty="0"/>
          </a:p>
          <a:p>
            <a:pPr marL="457200" indent="-457200" algn="l">
              <a:buAutoNum type="arabicPeriod"/>
            </a:pPr>
            <a:r>
              <a:rPr lang="en-US" b="0" dirty="0">
                <a:latin typeface="Arial"/>
                <a:cs typeface="Arial"/>
              </a:rPr>
              <a:t>Test vs Talk</a:t>
            </a:r>
            <a:endParaRPr lang="en-US" b="0" dirty="0"/>
          </a:p>
          <a:p>
            <a:pPr marL="457200" indent="-457200" algn="l">
              <a:buAutoNum type="arabicPeriod"/>
            </a:pPr>
            <a:r>
              <a:rPr lang="en-US" b="0" dirty="0">
                <a:latin typeface="Arial"/>
                <a:cs typeface="Arial"/>
              </a:rPr>
              <a:t>Time vs Accuracy</a:t>
            </a:r>
            <a:endParaRPr lang="en-US" b="0" dirty="0"/>
          </a:p>
          <a:p>
            <a:pPr marL="457200" indent="-457200" algn="l">
              <a:buAutoNum type="arabicPeriod"/>
            </a:pPr>
            <a:r>
              <a:rPr lang="en-US" b="0" dirty="0">
                <a:latin typeface="Arial"/>
                <a:cs typeface="Arial"/>
              </a:rPr>
              <a:t>Testing considerations</a:t>
            </a:r>
            <a:endParaRPr lang="en-US" b="0" dirty="0"/>
          </a:p>
          <a:p>
            <a:pPr marL="457200" indent="-457200" algn="l">
              <a:buAutoNum type="arabicPeriod"/>
            </a:pPr>
            <a:r>
              <a:rPr lang="en-US" b="0" dirty="0">
                <a:latin typeface="Arial"/>
                <a:cs typeface="Arial"/>
              </a:rPr>
              <a:t>Documentation</a:t>
            </a:r>
            <a:endParaRPr lang="en-US" b="0" dirty="0"/>
          </a:p>
          <a:p>
            <a:pPr marL="457200" indent="-457200" algn="l">
              <a:buAutoNum type="arabicPeriod"/>
            </a:pPr>
            <a:r>
              <a:rPr lang="en-US" b="0" dirty="0">
                <a:latin typeface="Arial"/>
                <a:cs typeface="Arial"/>
              </a:rPr>
              <a:t>Collaboration</a:t>
            </a:r>
            <a:endParaRPr lang="en-US" b="0" dirty="0"/>
          </a:p>
          <a:p>
            <a:pPr marL="457200" indent="-457200">
              <a:buAutoNum type="arabicPeriod"/>
            </a:pPr>
            <a:endParaRPr lang="en-US" dirty="0"/>
          </a:p>
        </p:txBody>
      </p:sp>
    </p:spTree>
    <p:extLst>
      <p:ext uri="{BB962C8B-B14F-4D97-AF65-F5344CB8AC3E}">
        <p14:creationId xmlns:p14="http://schemas.microsoft.com/office/powerpoint/2010/main" val="10379241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12AD-54EF-A85F-F7EB-AE78BCE79D11}"/>
              </a:ext>
            </a:extLst>
          </p:cNvPr>
          <p:cNvSpPr>
            <a:spLocks noGrp="1"/>
          </p:cNvSpPr>
          <p:nvPr>
            <p:ph type="ctrTitle"/>
          </p:nvPr>
        </p:nvSpPr>
        <p:spPr>
          <a:xfrm>
            <a:off x="0" y="457200"/>
            <a:ext cx="12188952" cy="911860"/>
          </a:xfrm>
        </p:spPr>
        <p:txBody>
          <a:bodyPr/>
          <a:lstStyle/>
          <a:p>
            <a:r>
              <a:rPr lang="en-US" dirty="0">
                <a:latin typeface="Arial"/>
                <a:cs typeface="Arial"/>
              </a:rPr>
              <a:t>Day Three Homework</a:t>
            </a:r>
            <a:endParaRPr lang="en-US" dirty="0"/>
          </a:p>
        </p:txBody>
      </p:sp>
      <p:sp>
        <p:nvSpPr>
          <p:cNvPr id="3" name="Subtitle 2">
            <a:extLst>
              <a:ext uri="{FF2B5EF4-FFF2-40B4-BE49-F238E27FC236}">
                <a16:creationId xmlns:a16="http://schemas.microsoft.com/office/drawing/2014/main" id="{15354A2E-4076-9118-B0A2-A032905EFF7A}"/>
              </a:ext>
            </a:extLst>
          </p:cNvPr>
          <p:cNvSpPr>
            <a:spLocks noGrp="1"/>
          </p:cNvSpPr>
          <p:nvPr>
            <p:ph type="subTitle" idx="1"/>
          </p:nvPr>
        </p:nvSpPr>
        <p:spPr>
          <a:xfrm>
            <a:off x="596900" y="1552448"/>
            <a:ext cx="10855452" cy="4203700"/>
          </a:xfrm>
        </p:spPr>
        <p:txBody>
          <a:bodyPr/>
          <a:lstStyle/>
          <a:p>
            <a:endParaRPr lang="en-US" dirty="0">
              <a:latin typeface="Arial"/>
              <a:cs typeface="Arial"/>
            </a:endParaRPr>
          </a:p>
          <a:p>
            <a:endParaRPr lang="en-US" dirty="0">
              <a:latin typeface="Arial"/>
              <a:cs typeface="Arial"/>
            </a:endParaRPr>
          </a:p>
          <a:p>
            <a:endParaRPr lang="en-US" dirty="0">
              <a:latin typeface="Arial"/>
              <a:cs typeface="Arial"/>
            </a:endParaRPr>
          </a:p>
          <a:p>
            <a:r>
              <a:rPr lang="en-US" dirty="0">
                <a:latin typeface="Arial"/>
                <a:cs typeface="Arial"/>
              </a:rPr>
              <a:t>Continue to work on improvement projects for presentations tomorrow</a:t>
            </a:r>
            <a:endParaRPr lang="en-US" dirty="0"/>
          </a:p>
        </p:txBody>
      </p:sp>
    </p:spTree>
    <p:extLst>
      <p:ext uri="{BB962C8B-B14F-4D97-AF65-F5344CB8AC3E}">
        <p14:creationId xmlns:p14="http://schemas.microsoft.com/office/powerpoint/2010/main" val="9635431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77A2-F183-95A9-1975-18F11E683DFA}"/>
              </a:ext>
            </a:extLst>
          </p:cNvPr>
          <p:cNvSpPr>
            <a:spLocks noGrp="1"/>
          </p:cNvSpPr>
          <p:nvPr>
            <p:ph type="ctrTitle"/>
          </p:nvPr>
        </p:nvSpPr>
        <p:spPr>
          <a:xfrm>
            <a:off x="0" y="457200"/>
            <a:ext cx="12188952" cy="772160"/>
          </a:xfrm>
        </p:spPr>
        <p:txBody>
          <a:bodyPr/>
          <a:lstStyle/>
          <a:p>
            <a:r>
              <a:rPr lang="en-US" dirty="0">
                <a:latin typeface="Arial"/>
                <a:cs typeface="Arial"/>
              </a:rPr>
              <a:t>Exit Ticket Time!</a:t>
            </a:r>
            <a:endParaRPr lang="en-US" dirty="0"/>
          </a:p>
        </p:txBody>
      </p:sp>
      <p:pic>
        <p:nvPicPr>
          <p:cNvPr id="4" name="Picture 3" descr="Dog leaping out the front door (X-post from r/pics) : r/photoshopbattles">
            <a:extLst>
              <a:ext uri="{FF2B5EF4-FFF2-40B4-BE49-F238E27FC236}">
                <a16:creationId xmlns:a16="http://schemas.microsoft.com/office/drawing/2014/main" id="{E4CEF3C4-0186-4FDA-9378-E779C342E02D}"/>
              </a:ext>
            </a:extLst>
          </p:cNvPr>
          <p:cNvPicPr>
            <a:picLocks noChangeAspect="1"/>
          </p:cNvPicPr>
          <p:nvPr/>
        </p:nvPicPr>
        <p:blipFill>
          <a:blip r:embed="rId3"/>
          <a:stretch>
            <a:fillRect/>
          </a:stretch>
        </p:blipFill>
        <p:spPr>
          <a:xfrm>
            <a:off x="304800" y="1479857"/>
            <a:ext cx="3505200" cy="4177686"/>
          </a:xfrm>
          <a:prstGeom prst="rect">
            <a:avLst/>
          </a:prstGeom>
        </p:spPr>
      </p:pic>
      <p:pic>
        <p:nvPicPr>
          <p:cNvPr id="6" name="Picture 5" descr="40+ Dog Jumping At Door Stock Photos, Pictures &amp; Royalty-Free Images -  iStock | Dog looking out window">
            <a:extLst>
              <a:ext uri="{FF2B5EF4-FFF2-40B4-BE49-F238E27FC236}">
                <a16:creationId xmlns:a16="http://schemas.microsoft.com/office/drawing/2014/main" id="{693FEDC3-769E-4688-B317-6DFFF5C6C44C}"/>
              </a:ext>
            </a:extLst>
          </p:cNvPr>
          <p:cNvPicPr>
            <a:picLocks noChangeAspect="1"/>
          </p:cNvPicPr>
          <p:nvPr/>
        </p:nvPicPr>
        <p:blipFill>
          <a:blip r:embed="rId4"/>
          <a:stretch>
            <a:fillRect/>
          </a:stretch>
        </p:blipFill>
        <p:spPr>
          <a:xfrm>
            <a:off x="4007612" y="2149856"/>
            <a:ext cx="4151376" cy="2812288"/>
          </a:xfrm>
          <a:prstGeom prst="rect">
            <a:avLst/>
          </a:prstGeom>
        </p:spPr>
      </p:pic>
      <p:pic>
        <p:nvPicPr>
          <p:cNvPr id="5" name="Picture 4" descr="How To TRAIN Your DOG From BOLTING Out Of The Door! – Daniele LargoCAT &amp; DOG  Whisperer/Behaviorist">
            <a:extLst>
              <a:ext uri="{FF2B5EF4-FFF2-40B4-BE49-F238E27FC236}">
                <a16:creationId xmlns:a16="http://schemas.microsoft.com/office/drawing/2014/main" id="{709CAE30-FFA2-807C-97F0-1AFF77A890FD}"/>
              </a:ext>
            </a:extLst>
          </p:cNvPr>
          <p:cNvPicPr>
            <a:picLocks noChangeAspect="1"/>
          </p:cNvPicPr>
          <p:nvPr/>
        </p:nvPicPr>
        <p:blipFill>
          <a:blip r:embed="rId5"/>
          <a:stretch>
            <a:fillRect/>
          </a:stretch>
        </p:blipFill>
        <p:spPr>
          <a:xfrm>
            <a:off x="8382000" y="1363980"/>
            <a:ext cx="3467100" cy="4142740"/>
          </a:xfrm>
          <a:prstGeom prst="rect">
            <a:avLst/>
          </a:prstGeom>
        </p:spPr>
      </p:pic>
    </p:spTree>
    <p:extLst>
      <p:ext uri="{BB962C8B-B14F-4D97-AF65-F5344CB8AC3E}">
        <p14:creationId xmlns:p14="http://schemas.microsoft.com/office/powerpoint/2010/main" val="186181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5797-5FEA-F2F6-4C77-65F48936005D}"/>
              </a:ext>
            </a:extLst>
          </p:cNvPr>
          <p:cNvSpPr>
            <a:spLocks noGrp="1"/>
          </p:cNvSpPr>
          <p:nvPr>
            <p:ph type="ctrTitle"/>
          </p:nvPr>
        </p:nvSpPr>
        <p:spPr>
          <a:xfrm>
            <a:off x="0" y="457200"/>
            <a:ext cx="12188952" cy="914400"/>
          </a:xfrm>
        </p:spPr>
        <p:txBody>
          <a:bodyPr/>
          <a:lstStyle/>
          <a:p>
            <a:r>
              <a:rPr lang="en-US" dirty="0">
                <a:latin typeface="Arial"/>
                <a:cs typeface="Arial"/>
              </a:rPr>
              <a:t>Questions</a:t>
            </a:r>
            <a:endParaRPr lang="en-US" dirty="0"/>
          </a:p>
        </p:txBody>
      </p:sp>
      <p:pic>
        <p:nvPicPr>
          <p:cNvPr id="4" name="Picture 3" descr="Do you have any questions?">
            <a:extLst>
              <a:ext uri="{FF2B5EF4-FFF2-40B4-BE49-F238E27FC236}">
                <a16:creationId xmlns:a16="http://schemas.microsoft.com/office/drawing/2014/main" id="{43CF10F9-A17B-FFA2-2D38-F98945E63C38}"/>
              </a:ext>
            </a:extLst>
          </p:cNvPr>
          <p:cNvPicPr>
            <a:picLocks noChangeAspect="1"/>
          </p:cNvPicPr>
          <p:nvPr/>
        </p:nvPicPr>
        <p:blipFill>
          <a:blip r:embed="rId3"/>
          <a:stretch>
            <a:fillRect/>
          </a:stretch>
        </p:blipFill>
        <p:spPr>
          <a:xfrm>
            <a:off x="2702560" y="2000250"/>
            <a:ext cx="6512560" cy="3404870"/>
          </a:xfrm>
          <a:prstGeom prst="rect">
            <a:avLst/>
          </a:prstGeom>
        </p:spPr>
      </p:pic>
      <p:sp>
        <p:nvSpPr>
          <p:cNvPr id="6" name="Subtitle 5">
            <a:extLst>
              <a:ext uri="{FF2B5EF4-FFF2-40B4-BE49-F238E27FC236}">
                <a16:creationId xmlns:a16="http://schemas.microsoft.com/office/drawing/2014/main" id="{334112FC-990E-D21F-253B-63E6A3DF28C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458531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7D9C-ACD0-CD67-D681-CD7818AFB1C8}"/>
              </a:ext>
            </a:extLst>
          </p:cNvPr>
          <p:cNvSpPr>
            <a:spLocks noGrp="1"/>
          </p:cNvSpPr>
          <p:nvPr>
            <p:ph type="ctrTitle"/>
          </p:nvPr>
        </p:nvSpPr>
        <p:spPr>
          <a:xfrm>
            <a:off x="0" y="457200"/>
            <a:ext cx="12188952" cy="797560"/>
          </a:xfrm>
        </p:spPr>
        <p:txBody>
          <a:bodyPr/>
          <a:lstStyle/>
          <a:p>
            <a:r>
              <a:rPr lang="en-US" dirty="0">
                <a:latin typeface="Arial"/>
                <a:cs typeface="Arial"/>
              </a:rPr>
              <a:t>Day Four</a:t>
            </a:r>
            <a:endParaRPr lang="en-US" dirty="0"/>
          </a:p>
        </p:txBody>
      </p:sp>
      <p:sp>
        <p:nvSpPr>
          <p:cNvPr id="3" name="Subtitle 2">
            <a:extLst>
              <a:ext uri="{FF2B5EF4-FFF2-40B4-BE49-F238E27FC236}">
                <a16:creationId xmlns:a16="http://schemas.microsoft.com/office/drawing/2014/main" id="{B82D28FF-8578-EE1C-B38E-AA7C233A07D1}"/>
              </a:ext>
            </a:extLst>
          </p:cNvPr>
          <p:cNvSpPr>
            <a:spLocks noGrp="1"/>
          </p:cNvSpPr>
          <p:nvPr>
            <p:ph type="subTitle" idx="1"/>
          </p:nvPr>
        </p:nvSpPr>
        <p:spPr>
          <a:xfrm>
            <a:off x="419100" y="1717548"/>
            <a:ext cx="11236452" cy="3695700"/>
          </a:xfrm>
        </p:spPr>
        <p:txBody>
          <a:bodyPr/>
          <a:lstStyle/>
          <a:p>
            <a:endParaRPr lang="en-US" dirty="0"/>
          </a:p>
        </p:txBody>
      </p:sp>
      <p:pic>
        <p:nvPicPr>
          <p:cNvPr id="4" name="Picture 3" descr="Nearing the FINISH line! – Cottonwood Creek">
            <a:extLst>
              <a:ext uri="{FF2B5EF4-FFF2-40B4-BE49-F238E27FC236}">
                <a16:creationId xmlns:a16="http://schemas.microsoft.com/office/drawing/2014/main" id="{1DBB1410-8039-2198-474E-10319A7F457C}"/>
              </a:ext>
            </a:extLst>
          </p:cNvPr>
          <p:cNvPicPr>
            <a:picLocks noChangeAspect="1"/>
          </p:cNvPicPr>
          <p:nvPr/>
        </p:nvPicPr>
        <p:blipFill>
          <a:blip r:embed="rId3"/>
          <a:stretch>
            <a:fillRect/>
          </a:stretch>
        </p:blipFill>
        <p:spPr>
          <a:xfrm>
            <a:off x="2311400" y="1739900"/>
            <a:ext cx="7454900" cy="3670300"/>
          </a:xfrm>
          <a:prstGeom prst="rect">
            <a:avLst/>
          </a:prstGeom>
        </p:spPr>
      </p:pic>
    </p:spTree>
    <p:extLst>
      <p:ext uri="{BB962C8B-B14F-4D97-AF65-F5344CB8AC3E}">
        <p14:creationId xmlns:p14="http://schemas.microsoft.com/office/powerpoint/2010/main" val="15347525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DDB1-5460-97C8-2819-91FB626C2BAC}"/>
              </a:ext>
            </a:extLst>
          </p:cNvPr>
          <p:cNvSpPr>
            <a:spLocks noGrp="1"/>
          </p:cNvSpPr>
          <p:nvPr>
            <p:ph type="ctrTitle"/>
          </p:nvPr>
        </p:nvSpPr>
        <p:spPr>
          <a:xfrm>
            <a:off x="0" y="457200"/>
            <a:ext cx="12188952" cy="894457"/>
          </a:xfrm>
        </p:spPr>
        <p:txBody>
          <a:bodyPr/>
          <a:lstStyle/>
          <a:p>
            <a:r>
              <a:rPr lang="en-US" dirty="0">
                <a:latin typeface="Arial"/>
                <a:cs typeface="Arial"/>
              </a:rPr>
              <a:t>What we heard from exit tickets from Day 3</a:t>
            </a:r>
            <a:endParaRPr lang="en-US" dirty="0"/>
          </a:p>
        </p:txBody>
      </p:sp>
      <p:sp>
        <p:nvSpPr>
          <p:cNvPr id="3" name="Subtitle 2">
            <a:extLst>
              <a:ext uri="{FF2B5EF4-FFF2-40B4-BE49-F238E27FC236}">
                <a16:creationId xmlns:a16="http://schemas.microsoft.com/office/drawing/2014/main" id="{72A0950F-AF47-328A-A102-84B0510FB00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878491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37E0-0242-B2ED-A9D6-490049C38999}"/>
              </a:ext>
            </a:extLst>
          </p:cNvPr>
          <p:cNvSpPr>
            <a:spLocks noGrp="1"/>
          </p:cNvSpPr>
          <p:nvPr>
            <p:ph type="ctrTitle"/>
          </p:nvPr>
        </p:nvSpPr>
        <p:spPr>
          <a:xfrm>
            <a:off x="0" y="457200"/>
            <a:ext cx="12188952" cy="940191"/>
          </a:xfrm>
        </p:spPr>
        <p:txBody>
          <a:bodyPr/>
          <a:lstStyle/>
          <a:p>
            <a:r>
              <a:rPr lang="en-US" dirty="0">
                <a:latin typeface="Arial"/>
                <a:cs typeface="Arial"/>
              </a:rPr>
              <a:t>Today's Agenda</a:t>
            </a:r>
            <a:endParaRPr lang="en-US" dirty="0"/>
          </a:p>
        </p:txBody>
      </p:sp>
      <p:sp>
        <p:nvSpPr>
          <p:cNvPr id="3" name="Subtitle 2">
            <a:extLst>
              <a:ext uri="{FF2B5EF4-FFF2-40B4-BE49-F238E27FC236}">
                <a16:creationId xmlns:a16="http://schemas.microsoft.com/office/drawing/2014/main" id="{13ADECA9-C3EF-1483-182D-B8C3D5EC4EF0}"/>
              </a:ext>
            </a:extLst>
          </p:cNvPr>
          <p:cNvSpPr>
            <a:spLocks noGrp="1"/>
          </p:cNvSpPr>
          <p:nvPr>
            <p:ph type="subTitle" idx="1"/>
          </p:nvPr>
        </p:nvSpPr>
        <p:spPr>
          <a:xfrm>
            <a:off x="480646" y="1978386"/>
            <a:ext cx="11251106" cy="3434862"/>
          </a:xfrm>
        </p:spPr>
        <p:txBody>
          <a:bodyPr/>
          <a:lstStyle/>
          <a:p>
            <a:pPr marL="342900" indent="-342900" algn="l">
              <a:buChar char="•"/>
            </a:pPr>
            <a:r>
              <a:rPr lang="en-US" b="0" dirty="0">
                <a:latin typeface="Arial"/>
                <a:cs typeface="Arial"/>
              </a:rPr>
              <a:t>Improvement Project work time</a:t>
            </a:r>
          </a:p>
          <a:p>
            <a:pPr marL="342900" indent="-342900" algn="l">
              <a:buChar char="•"/>
            </a:pPr>
            <a:r>
              <a:rPr lang="en-US" b="0" dirty="0">
                <a:latin typeface="Arial"/>
                <a:cs typeface="Arial"/>
              </a:rPr>
              <a:t>Presentations</a:t>
            </a:r>
          </a:p>
          <a:p>
            <a:pPr marL="342900" indent="-342900" algn="l">
              <a:buChar char="•"/>
            </a:pPr>
            <a:r>
              <a:rPr lang="en-US" b="0" dirty="0">
                <a:latin typeface="Arial"/>
                <a:cs typeface="Arial"/>
              </a:rPr>
              <a:t>Extended break time</a:t>
            </a:r>
          </a:p>
          <a:p>
            <a:pPr marL="342900" indent="-342900" algn="l">
              <a:buChar char="•"/>
            </a:pPr>
            <a:r>
              <a:rPr lang="en-US" b="0" dirty="0">
                <a:latin typeface="Arial"/>
                <a:cs typeface="Arial"/>
              </a:rPr>
              <a:t>Presentations</a:t>
            </a:r>
          </a:p>
          <a:p>
            <a:pPr marL="342900" indent="-342900" algn="l">
              <a:buChar char="•"/>
            </a:pPr>
            <a:r>
              <a:rPr lang="en-US" b="0" dirty="0">
                <a:latin typeface="Arial"/>
                <a:cs typeface="Arial"/>
              </a:rPr>
              <a:t>Wrap Up</a:t>
            </a:r>
            <a:endParaRPr lang="en-US" dirty="0"/>
          </a:p>
        </p:txBody>
      </p:sp>
    </p:spTree>
    <p:extLst>
      <p:ext uri="{BB962C8B-B14F-4D97-AF65-F5344CB8AC3E}">
        <p14:creationId xmlns:p14="http://schemas.microsoft.com/office/powerpoint/2010/main" val="24468339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C69F-7A09-60D0-BE0F-EF999A00D320}"/>
              </a:ext>
            </a:extLst>
          </p:cNvPr>
          <p:cNvSpPr>
            <a:spLocks noGrp="1"/>
          </p:cNvSpPr>
          <p:nvPr>
            <p:ph type="ctrTitle"/>
          </p:nvPr>
        </p:nvSpPr>
        <p:spPr>
          <a:xfrm>
            <a:off x="0" y="457200"/>
            <a:ext cx="12188952" cy="894457"/>
          </a:xfrm>
        </p:spPr>
        <p:txBody>
          <a:bodyPr/>
          <a:lstStyle/>
          <a:p>
            <a:r>
              <a:rPr lang="en-US" dirty="0">
                <a:latin typeface="Arial"/>
                <a:cs typeface="Arial"/>
              </a:rPr>
              <a:t>Improvement Project Work Time</a:t>
            </a:r>
            <a:endParaRPr lang="en-US" dirty="0"/>
          </a:p>
        </p:txBody>
      </p:sp>
      <p:sp>
        <p:nvSpPr>
          <p:cNvPr id="3" name="Subtitle 2">
            <a:extLst>
              <a:ext uri="{FF2B5EF4-FFF2-40B4-BE49-F238E27FC236}">
                <a16:creationId xmlns:a16="http://schemas.microsoft.com/office/drawing/2014/main" id="{A70E4267-B4BB-F574-524A-B85CA38AAF8C}"/>
              </a:ext>
            </a:extLst>
          </p:cNvPr>
          <p:cNvSpPr>
            <a:spLocks noGrp="1"/>
          </p:cNvSpPr>
          <p:nvPr>
            <p:ph type="subTitle" idx="1"/>
          </p:nvPr>
        </p:nvSpPr>
        <p:spPr>
          <a:xfrm>
            <a:off x="470370" y="1507293"/>
            <a:ext cx="11116508" cy="4131732"/>
          </a:xfrm>
        </p:spPr>
        <p:txBody>
          <a:bodyPr/>
          <a:lstStyle/>
          <a:p>
            <a:endParaRPr lang="en-US" dirty="0"/>
          </a:p>
        </p:txBody>
      </p:sp>
      <p:pic>
        <p:nvPicPr>
          <p:cNvPr id="4" name="Picture 3" descr="Project team work vector">
            <a:extLst>
              <a:ext uri="{FF2B5EF4-FFF2-40B4-BE49-F238E27FC236}">
                <a16:creationId xmlns:a16="http://schemas.microsoft.com/office/drawing/2014/main" id="{FF06037A-F12E-4BA3-9826-28152BD42766}"/>
              </a:ext>
            </a:extLst>
          </p:cNvPr>
          <p:cNvPicPr>
            <a:picLocks noChangeAspect="1"/>
          </p:cNvPicPr>
          <p:nvPr/>
        </p:nvPicPr>
        <p:blipFill>
          <a:blip r:embed="rId3"/>
          <a:stretch>
            <a:fillRect/>
          </a:stretch>
        </p:blipFill>
        <p:spPr>
          <a:xfrm>
            <a:off x="2870200" y="1271242"/>
            <a:ext cx="6324600" cy="4302815"/>
          </a:xfrm>
          <a:prstGeom prst="rect">
            <a:avLst/>
          </a:prstGeom>
        </p:spPr>
      </p:pic>
    </p:spTree>
    <p:extLst>
      <p:ext uri="{BB962C8B-B14F-4D97-AF65-F5344CB8AC3E}">
        <p14:creationId xmlns:p14="http://schemas.microsoft.com/office/powerpoint/2010/main" val="33447224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F8E0-E75E-1AE2-916E-CCDF4AD15C3A}"/>
              </a:ext>
            </a:extLst>
          </p:cNvPr>
          <p:cNvSpPr>
            <a:spLocks noGrp="1"/>
          </p:cNvSpPr>
          <p:nvPr>
            <p:ph type="ctrTitle"/>
          </p:nvPr>
        </p:nvSpPr>
        <p:spPr>
          <a:xfrm>
            <a:off x="0" y="457200"/>
            <a:ext cx="12188952" cy="939982"/>
          </a:xfrm>
        </p:spPr>
        <p:txBody>
          <a:bodyPr/>
          <a:lstStyle/>
          <a:p>
            <a:r>
              <a:rPr lang="en-US" dirty="0">
                <a:latin typeface="Arial"/>
                <a:cs typeface="Arial"/>
              </a:rPr>
              <a:t>Presentations</a:t>
            </a:r>
            <a:endParaRPr lang="en-US" dirty="0"/>
          </a:p>
        </p:txBody>
      </p:sp>
      <p:pic>
        <p:nvPicPr>
          <p:cNvPr id="4" name="Picture 3" descr="18 Presentation Design Tips For Success - Venngage">
            <a:extLst>
              <a:ext uri="{FF2B5EF4-FFF2-40B4-BE49-F238E27FC236}">
                <a16:creationId xmlns:a16="http://schemas.microsoft.com/office/drawing/2014/main" id="{ECF1B4FB-F4AB-BD4B-A68E-A6F17B559EFB}"/>
              </a:ext>
            </a:extLst>
          </p:cNvPr>
          <p:cNvPicPr>
            <a:picLocks noChangeAspect="1"/>
          </p:cNvPicPr>
          <p:nvPr/>
        </p:nvPicPr>
        <p:blipFill>
          <a:blip r:embed="rId3"/>
          <a:stretch>
            <a:fillRect/>
          </a:stretch>
        </p:blipFill>
        <p:spPr>
          <a:xfrm>
            <a:off x="2794000" y="1908175"/>
            <a:ext cx="6426200" cy="3702050"/>
          </a:xfrm>
          <a:prstGeom prst="rect">
            <a:avLst/>
          </a:prstGeom>
        </p:spPr>
      </p:pic>
    </p:spTree>
    <p:extLst>
      <p:ext uri="{BB962C8B-B14F-4D97-AF65-F5344CB8AC3E}">
        <p14:creationId xmlns:p14="http://schemas.microsoft.com/office/powerpoint/2010/main" val="25435104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BE74-DCA6-D745-46BB-4CAD5353CD69}"/>
              </a:ext>
            </a:extLst>
          </p:cNvPr>
          <p:cNvSpPr>
            <a:spLocks noGrp="1"/>
          </p:cNvSpPr>
          <p:nvPr>
            <p:ph type="ctrTitle"/>
          </p:nvPr>
        </p:nvSpPr>
        <p:spPr>
          <a:xfrm>
            <a:off x="0" y="457200"/>
            <a:ext cx="12188952" cy="873760"/>
          </a:xfrm>
        </p:spPr>
        <p:txBody>
          <a:bodyPr/>
          <a:lstStyle/>
          <a:p>
            <a:r>
              <a:rPr lang="en-US" dirty="0">
                <a:latin typeface="Arial"/>
                <a:cs typeface="Arial"/>
              </a:rPr>
              <a:t>Break Time</a:t>
            </a:r>
            <a:endParaRPr lang="en-US" dirty="0"/>
          </a:p>
        </p:txBody>
      </p:sp>
      <p:pic>
        <p:nvPicPr>
          <p:cNvPr id="4" name="Picture 3" descr="Friendship Circle / Resources">
            <a:extLst>
              <a:ext uri="{FF2B5EF4-FFF2-40B4-BE49-F238E27FC236}">
                <a16:creationId xmlns:a16="http://schemas.microsoft.com/office/drawing/2014/main" id="{842DBAD2-C432-1C13-AD8F-837762E09282}"/>
              </a:ext>
            </a:extLst>
          </p:cNvPr>
          <p:cNvPicPr>
            <a:picLocks noChangeAspect="1"/>
          </p:cNvPicPr>
          <p:nvPr/>
        </p:nvPicPr>
        <p:blipFill>
          <a:blip r:embed="rId3"/>
          <a:stretch>
            <a:fillRect/>
          </a:stretch>
        </p:blipFill>
        <p:spPr>
          <a:xfrm>
            <a:off x="596900" y="1327150"/>
            <a:ext cx="5461000" cy="3416300"/>
          </a:xfrm>
          <a:prstGeom prst="rect">
            <a:avLst/>
          </a:prstGeom>
        </p:spPr>
      </p:pic>
      <p:pic>
        <p:nvPicPr>
          <p:cNvPr id="5" name="Picture 4" descr="Check Out">
            <a:extLst>
              <a:ext uri="{FF2B5EF4-FFF2-40B4-BE49-F238E27FC236}">
                <a16:creationId xmlns:a16="http://schemas.microsoft.com/office/drawing/2014/main" id="{5BD48C7F-E8B0-5E69-599B-E6E60E567F07}"/>
              </a:ext>
            </a:extLst>
          </p:cNvPr>
          <p:cNvPicPr>
            <a:picLocks noChangeAspect="1"/>
          </p:cNvPicPr>
          <p:nvPr/>
        </p:nvPicPr>
        <p:blipFill>
          <a:blip r:embed="rId4"/>
          <a:stretch>
            <a:fillRect/>
          </a:stretch>
        </p:blipFill>
        <p:spPr>
          <a:xfrm>
            <a:off x="7506710" y="1717963"/>
            <a:ext cx="3321916" cy="3335483"/>
          </a:xfrm>
          <a:prstGeom prst="rect">
            <a:avLst/>
          </a:prstGeom>
        </p:spPr>
      </p:pic>
    </p:spTree>
    <p:extLst>
      <p:ext uri="{BB962C8B-B14F-4D97-AF65-F5344CB8AC3E}">
        <p14:creationId xmlns:p14="http://schemas.microsoft.com/office/powerpoint/2010/main" val="20713239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8D2D-212D-E730-5AEB-A583466FE979}"/>
              </a:ext>
            </a:extLst>
          </p:cNvPr>
          <p:cNvSpPr>
            <a:spLocks noGrp="1"/>
          </p:cNvSpPr>
          <p:nvPr>
            <p:ph type="ctrTitle"/>
          </p:nvPr>
        </p:nvSpPr>
        <p:spPr>
          <a:xfrm>
            <a:off x="0" y="457200"/>
            <a:ext cx="12188952" cy="762753"/>
          </a:xfrm>
        </p:spPr>
        <p:txBody>
          <a:bodyPr/>
          <a:lstStyle/>
          <a:p>
            <a:r>
              <a:rPr lang="en-US" dirty="0">
                <a:latin typeface="Arial"/>
                <a:cs typeface="Arial"/>
              </a:rPr>
              <a:t>Presentations</a:t>
            </a:r>
            <a:r>
              <a:rPr lang="en-US" sz="800" dirty="0">
                <a:latin typeface="Arial"/>
                <a:cs typeface="Arial"/>
              </a:rPr>
              <a:t>.</a:t>
            </a:r>
            <a:endParaRPr lang="en-US" sz="800" dirty="0"/>
          </a:p>
        </p:txBody>
      </p:sp>
      <p:pic>
        <p:nvPicPr>
          <p:cNvPr id="4" name="Picture 3" descr="The most important rule for visual presentations is to keep slides simple |  Blog">
            <a:extLst>
              <a:ext uri="{FF2B5EF4-FFF2-40B4-BE49-F238E27FC236}">
                <a16:creationId xmlns:a16="http://schemas.microsoft.com/office/drawing/2014/main" id="{F61C3B6C-72F6-139A-5DC7-254EA2E28464}"/>
              </a:ext>
            </a:extLst>
          </p:cNvPr>
          <p:cNvPicPr>
            <a:picLocks noChangeAspect="1"/>
          </p:cNvPicPr>
          <p:nvPr/>
        </p:nvPicPr>
        <p:blipFill>
          <a:blip r:embed="rId3"/>
          <a:stretch>
            <a:fillRect/>
          </a:stretch>
        </p:blipFill>
        <p:spPr>
          <a:xfrm>
            <a:off x="2578100" y="1708549"/>
            <a:ext cx="7010399" cy="3682201"/>
          </a:xfrm>
          <a:prstGeom prst="rect">
            <a:avLst/>
          </a:prstGeom>
        </p:spPr>
      </p:pic>
    </p:spTree>
    <p:extLst>
      <p:ext uri="{BB962C8B-B14F-4D97-AF65-F5344CB8AC3E}">
        <p14:creationId xmlns:p14="http://schemas.microsoft.com/office/powerpoint/2010/main" val="26741573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EDE9-D51B-3A75-3EF5-7DF2F00D5758}"/>
              </a:ext>
            </a:extLst>
          </p:cNvPr>
          <p:cNvSpPr>
            <a:spLocks noGrp="1"/>
          </p:cNvSpPr>
          <p:nvPr>
            <p:ph type="ctrTitle"/>
          </p:nvPr>
        </p:nvSpPr>
        <p:spPr>
          <a:xfrm>
            <a:off x="0" y="457200"/>
            <a:ext cx="12188952" cy="951914"/>
          </a:xfrm>
        </p:spPr>
        <p:txBody>
          <a:bodyPr/>
          <a:lstStyle/>
          <a:p>
            <a:r>
              <a:rPr lang="en-US" dirty="0">
                <a:latin typeface="Arial"/>
                <a:cs typeface="Arial"/>
              </a:rPr>
              <a:t>Day Four Wrap Up!</a:t>
            </a:r>
            <a:endParaRPr lang="en-US" dirty="0"/>
          </a:p>
        </p:txBody>
      </p:sp>
      <p:sp>
        <p:nvSpPr>
          <p:cNvPr id="3" name="Subtitle 2">
            <a:extLst>
              <a:ext uri="{FF2B5EF4-FFF2-40B4-BE49-F238E27FC236}">
                <a16:creationId xmlns:a16="http://schemas.microsoft.com/office/drawing/2014/main" id="{403E2E44-25E3-EF78-5C02-F413740A14CF}"/>
              </a:ext>
            </a:extLst>
          </p:cNvPr>
          <p:cNvSpPr>
            <a:spLocks noGrp="1"/>
          </p:cNvSpPr>
          <p:nvPr>
            <p:ph type="subTitle" idx="1"/>
          </p:nvPr>
        </p:nvSpPr>
        <p:spPr>
          <a:xfrm>
            <a:off x="422030" y="2060448"/>
            <a:ext cx="11438676" cy="3352800"/>
          </a:xfrm>
        </p:spPr>
        <p:txBody>
          <a:bodyPr/>
          <a:lstStyle/>
          <a:p>
            <a:pPr marL="342900" indent="-342900" algn="l">
              <a:buChar char="•"/>
            </a:pPr>
            <a:r>
              <a:rPr lang="en-US" b="0" dirty="0">
                <a:latin typeface="Arial"/>
                <a:cs typeface="Arial"/>
              </a:rPr>
              <a:t>Evaluation </a:t>
            </a:r>
          </a:p>
          <a:p>
            <a:pPr marL="342900" indent="-342900" algn="l">
              <a:buChar char="•"/>
            </a:pPr>
            <a:r>
              <a:rPr lang="en-US" b="0" dirty="0">
                <a:latin typeface="Arial"/>
                <a:cs typeface="Arial"/>
              </a:rPr>
              <a:t>THANK YOU!!</a:t>
            </a:r>
            <a:endParaRPr lang="en-US" b="0" dirty="0"/>
          </a:p>
        </p:txBody>
      </p:sp>
      <p:pic>
        <p:nvPicPr>
          <p:cNvPr id="4" name="Picture 3" descr="Thank You Emoji GIFs | Tenor">
            <a:extLst>
              <a:ext uri="{FF2B5EF4-FFF2-40B4-BE49-F238E27FC236}">
                <a16:creationId xmlns:a16="http://schemas.microsoft.com/office/drawing/2014/main" id="{D16119CB-04CB-E690-A31A-9E90AC51EE35}"/>
              </a:ext>
            </a:extLst>
          </p:cNvPr>
          <p:cNvPicPr>
            <a:picLocks noChangeAspect="1"/>
          </p:cNvPicPr>
          <p:nvPr/>
        </p:nvPicPr>
        <p:blipFill>
          <a:blip r:embed="rId2"/>
          <a:stretch>
            <a:fillRect/>
          </a:stretch>
        </p:blipFill>
        <p:spPr>
          <a:xfrm>
            <a:off x="7986712" y="1875127"/>
            <a:ext cx="3409084" cy="3703493"/>
          </a:xfrm>
          <a:prstGeom prst="rect">
            <a:avLst/>
          </a:prstGeom>
        </p:spPr>
      </p:pic>
    </p:spTree>
    <p:extLst>
      <p:ext uri="{BB962C8B-B14F-4D97-AF65-F5344CB8AC3E}">
        <p14:creationId xmlns:p14="http://schemas.microsoft.com/office/powerpoint/2010/main" val="905906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2D44-5009-6584-238C-5F6B9A1F3925}"/>
              </a:ext>
            </a:extLst>
          </p:cNvPr>
          <p:cNvSpPr>
            <a:spLocks noGrp="1"/>
          </p:cNvSpPr>
          <p:nvPr>
            <p:ph type="ctrTitle"/>
          </p:nvPr>
        </p:nvSpPr>
        <p:spPr>
          <a:xfrm>
            <a:off x="0" y="457200"/>
            <a:ext cx="12188952" cy="790975"/>
          </a:xfrm>
        </p:spPr>
        <p:txBody>
          <a:bodyPr/>
          <a:lstStyle/>
          <a:p>
            <a:r>
              <a:rPr lang="en-US" b="0" dirty="0">
                <a:latin typeface="Franklin Gothic Demi Cond" panose="020B0706030402020204" pitchFamily="34" charset="0"/>
                <a:cs typeface="Arial"/>
              </a:rPr>
              <a:t>Comprehensive Needs Assessment (CNA)</a:t>
            </a:r>
            <a:endParaRPr lang="en-US" b="0" dirty="0">
              <a:latin typeface="Franklin Gothic Demi Cond" panose="020B0706030402020204" pitchFamily="34" charset="0"/>
            </a:endParaRPr>
          </a:p>
        </p:txBody>
      </p:sp>
      <p:sp>
        <p:nvSpPr>
          <p:cNvPr id="3" name="Subtitle 2">
            <a:extLst>
              <a:ext uri="{FF2B5EF4-FFF2-40B4-BE49-F238E27FC236}">
                <a16:creationId xmlns:a16="http://schemas.microsoft.com/office/drawing/2014/main" id="{888986CE-D149-46B7-D3BC-B7AC17A71D3D}"/>
              </a:ext>
            </a:extLst>
          </p:cNvPr>
          <p:cNvSpPr>
            <a:spLocks noGrp="1"/>
          </p:cNvSpPr>
          <p:nvPr>
            <p:ph type="subTitle" idx="1"/>
          </p:nvPr>
        </p:nvSpPr>
        <p:spPr>
          <a:xfrm>
            <a:off x="423333" y="1554330"/>
            <a:ext cx="11417545" cy="4197584"/>
          </a:xfrm>
        </p:spPr>
        <p:txBody>
          <a:bodyPr/>
          <a:lstStyle/>
          <a:p>
            <a:pPr algn="l"/>
            <a:r>
              <a:rPr lang="en-US" sz="2800" b="0" dirty="0">
                <a:latin typeface="Arial"/>
                <a:cs typeface="Arial"/>
              </a:rPr>
              <a:t>Overview</a:t>
            </a:r>
          </a:p>
          <a:p>
            <a:pPr marL="342900" indent="-342900" algn="l">
              <a:buFont typeface="Arial" panose="020B0604020202020204" pitchFamily="34" charset="0"/>
              <a:buChar char="•"/>
            </a:pPr>
            <a:r>
              <a:rPr lang="en-US" sz="2800" b="0" dirty="0">
                <a:latin typeface="Arial"/>
                <a:cs typeface="Arial"/>
              </a:rPr>
              <a:t>Definition &amp; Purpose</a:t>
            </a:r>
          </a:p>
          <a:p>
            <a:pPr marL="342900" indent="-342900" algn="l">
              <a:buFont typeface="Arial" panose="020B0604020202020204" pitchFamily="34" charset="0"/>
              <a:buChar char="•"/>
            </a:pPr>
            <a:r>
              <a:rPr lang="en-US" sz="2800" b="0" dirty="0">
                <a:latin typeface="Arial"/>
                <a:cs typeface="Arial"/>
              </a:rPr>
              <a:t>Stages</a:t>
            </a:r>
          </a:p>
          <a:p>
            <a:pPr marL="342900" indent="-342900" algn="l">
              <a:buFont typeface="Arial" panose="020B0604020202020204" pitchFamily="34" charset="0"/>
              <a:buChar char="•"/>
            </a:pPr>
            <a:r>
              <a:rPr lang="en-US" sz="2800" b="0" dirty="0">
                <a:latin typeface="Arial"/>
                <a:cs typeface="Arial"/>
              </a:rPr>
              <a:t>Resources</a:t>
            </a:r>
          </a:p>
        </p:txBody>
      </p:sp>
    </p:spTree>
    <p:extLst>
      <p:ext uri="{BB962C8B-B14F-4D97-AF65-F5344CB8AC3E}">
        <p14:creationId xmlns:p14="http://schemas.microsoft.com/office/powerpoint/2010/main" val="1923216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3059-71FE-A154-D8A1-90E0CC9166E8}"/>
              </a:ext>
            </a:extLst>
          </p:cNvPr>
          <p:cNvSpPr>
            <a:spLocks noGrp="1"/>
          </p:cNvSpPr>
          <p:nvPr>
            <p:ph type="title"/>
          </p:nvPr>
        </p:nvSpPr>
        <p:spPr/>
        <p:txBody>
          <a:bodyPr/>
          <a:lstStyle/>
          <a:p>
            <a:r>
              <a:rPr lang="en-US" b="0" dirty="0">
                <a:latin typeface="Franklin Gothic Demi Cond"/>
                <a:cs typeface="Arial"/>
              </a:rPr>
              <a:t>CNA Definition and Purpose </a:t>
            </a:r>
          </a:p>
        </p:txBody>
      </p:sp>
      <p:sp>
        <p:nvSpPr>
          <p:cNvPr id="3" name="Text Placeholder 2">
            <a:extLst>
              <a:ext uri="{FF2B5EF4-FFF2-40B4-BE49-F238E27FC236}">
                <a16:creationId xmlns:a16="http://schemas.microsoft.com/office/drawing/2014/main" id="{F09606D3-591E-0A80-E6E2-3EBC3B842197}"/>
              </a:ext>
            </a:extLst>
          </p:cNvPr>
          <p:cNvSpPr>
            <a:spLocks noGrp="1"/>
          </p:cNvSpPr>
          <p:nvPr>
            <p:ph type="body" sz="quarter" idx="10"/>
          </p:nvPr>
        </p:nvSpPr>
        <p:spPr/>
        <p:txBody>
          <a:bodyPr/>
          <a:lstStyle/>
          <a:p>
            <a:pPr marL="571500" indent="-571500">
              <a:buFont typeface="Arial" panose="020B0604020202020204" pitchFamily="34" charset="0"/>
              <a:buChar char="•"/>
            </a:pPr>
            <a:r>
              <a:rPr lang="en-US" sz="2800" dirty="0"/>
              <a:t>First step in any improvement planning</a:t>
            </a:r>
          </a:p>
          <a:p>
            <a:pPr marL="571500" indent="-571500">
              <a:buFont typeface="Arial" panose="020B0604020202020204" pitchFamily="34" charset="0"/>
              <a:buChar char="•"/>
            </a:pPr>
            <a:r>
              <a:rPr lang="en-US" sz="2800" dirty="0"/>
              <a:t>Establish a culture of reflection and learning</a:t>
            </a:r>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3575678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F3BFA-1279-51D0-9FDE-D2D4656F4DD5}"/>
              </a:ext>
            </a:extLst>
          </p:cNvPr>
          <p:cNvSpPr>
            <a:spLocks noGrp="1"/>
          </p:cNvSpPr>
          <p:nvPr>
            <p:ph type="title"/>
          </p:nvPr>
        </p:nvSpPr>
        <p:spPr/>
        <p:txBody>
          <a:bodyPr/>
          <a:lstStyle/>
          <a:p>
            <a:r>
              <a:rPr lang="en-US" b="0" dirty="0"/>
              <a:t>Definition and Purpose</a:t>
            </a:r>
          </a:p>
        </p:txBody>
      </p:sp>
      <p:pic>
        <p:nvPicPr>
          <p:cNvPr id="5" name="Picture 4" descr="A picture containing diagram">
            <a:extLst>
              <a:ext uri="{FF2B5EF4-FFF2-40B4-BE49-F238E27FC236}">
                <a16:creationId xmlns:a16="http://schemas.microsoft.com/office/drawing/2014/main" id="{CECB9E08-496D-915D-882F-1FB55104C559}"/>
              </a:ext>
            </a:extLst>
          </p:cNvPr>
          <p:cNvPicPr>
            <a:picLocks noChangeAspect="1"/>
          </p:cNvPicPr>
          <p:nvPr/>
        </p:nvPicPr>
        <p:blipFill rotWithShape="1">
          <a:blip r:embed="rId3"/>
          <a:srcRect l="6874" t="36688" r="1490" b="6672"/>
          <a:stretch/>
        </p:blipFill>
        <p:spPr bwMode="auto">
          <a:xfrm>
            <a:off x="1506367" y="1725386"/>
            <a:ext cx="9179266" cy="32250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4647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40BF-6B73-E44B-BD93-7158BADC20A7}"/>
              </a:ext>
            </a:extLst>
          </p:cNvPr>
          <p:cNvSpPr>
            <a:spLocks noGrp="1"/>
          </p:cNvSpPr>
          <p:nvPr>
            <p:ph type="title"/>
          </p:nvPr>
        </p:nvSpPr>
        <p:spPr/>
        <p:txBody>
          <a:bodyPr/>
          <a:lstStyle/>
          <a:p>
            <a:r>
              <a:rPr lang="en-US" b="0" dirty="0"/>
              <a:t>Stages of the CNA Process</a:t>
            </a:r>
            <a:r>
              <a:rPr lang="en-US" dirty="0"/>
              <a:t>	</a:t>
            </a:r>
          </a:p>
        </p:txBody>
      </p:sp>
      <p:sp>
        <p:nvSpPr>
          <p:cNvPr id="3" name="Text Placeholder 2">
            <a:extLst>
              <a:ext uri="{FF2B5EF4-FFF2-40B4-BE49-F238E27FC236}">
                <a16:creationId xmlns:a16="http://schemas.microsoft.com/office/drawing/2014/main" id="{9AABE4A6-8B44-964B-14D3-8CB38F66E5A8}"/>
              </a:ext>
            </a:extLst>
          </p:cNvPr>
          <p:cNvSpPr>
            <a:spLocks noGrp="1"/>
          </p:cNvSpPr>
          <p:nvPr>
            <p:ph type="body" sz="quarter" idx="10"/>
          </p:nvPr>
        </p:nvSpPr>
        <p:spPr/>
        <p:txBody>
          <a:bodyPr/>
          <a:lstStyle/>
          <a:p>
            <a:pPr marL="571500" indent="-571500">
              <a:buFont typeface="Arial" panose="020B0604020202020204" pitchFamily="34" charset="0"/>
              <a:buChar char="•"/>
            </a:pPr>
            <a:r>
              <a:rPr lang="en-US" sz="2800" dirty="0"/>
              <a:t>Preparing for Collaborative Inquiry</a:t>
            </a:r>
          </a:p>
          <a:p>
            <a:pPr marL="571500" indent="-571500">
              <a:buFont typeface="Arial" panose="020B0604020202020204" pitchFamily="34" charset="0"/>
              <a:buChar char="•"/>
            </a:pPr>
            <a:r>
              <a:rPr lang="en-US" sz="2800" dirty="0"/>
              <a:t>Identifying priority Problems of Practice</a:t>
            </a:r>
          </a:p>
          <a:p>
            <a:pPr marL="571500" indent="-571500">
              <a:buFont typeface="Arial" panose="020B0604020202020204" pitchFamily="34" charset="0"/>
              <a:buChar char="•"/>
            </a:pPr>
            <a:r>
              <a:rPr lang="en-US" sz="2800" dirty="0"/>
              <a:t>Analyzing Root Causes</a:t>
            </a:r>
          </a:p>
          <a:p>
            <a:pPr marL="571500" indent="-571500">
              <a:buFont typeface="Arial" panose="020B0604020202020204" pitchFamily="34" charset="0"/>
              <a:buChar char="•"/>
            </a:pPr>
            <a:r>
              <a:rPr lang="en-US" sz="2800" dirty="0"/>
              <a:t>Determining Ideas for Change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42721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5F2C-B68F-C4E9-E54F-CE20A8019A0B}"/>
              </a:ext>
            </a:extLst>
          </p:cNvPr>
          <p:cNvSpPr>
            <a:spLocks noGrp="1"/>
          </p:cNvSpPr>
          <p:nvPr>
            <p:ph type="title"/>
          </p:nvPr>
        </p:nvSpPr>
        <p:spPr/>
        <p:txBody>
          <a:bodyPr/>
          <a:lstStyle/>
          <a:p>
            <a:r>
              <a:rPr lang="en-US" b="0" dirty="0"/>
              <a:t>Preparing For Collaborative Inquiry</a:t>
            </a:r>
          </a:p>
        </p:txBody>
      </p:sp>
      <p:sp>
        <p:nvSpPr>
          <p:cNvPr id="3" name="Text Placeholder 2">
            <a:extLst>
              <a:ext uri="{FF2B5EF4-FFF2-40B4-BE49-F238E27FC236}">
                <a16:creationId xmlns:a16="http://schemas.microsoft.com/office/drawing/2014/main" id="{7F3B7A44-C811-DA51-8EC1-E9532090DFF0}"/>
              </a:ext>
            </a:extLst>
          </p:cNvPr>
          <p:cNvSpPr>
            <a:spLocks noGrp="1"/>
          </p:cNvSpPr>
          <p:nvPr>
            <p:ph type="body" sz="quarter" idx="10"/>
          </p:nvPr>
        </p:nvSpPr>
        <p:spPr/>
        <p:txBody>
          <a:bodyPr>
            <a:normAutofit fontScale="7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71500" indent="-571500">
              <a:buFont typeface="Arial" panose="020B0604020202020204" pitchFamily="34" charset="0"/>
              <a:buChar char="•"/>
            </a:pPr>
            <a:r>
              <a:rPr lang="en-US" dirty="0"/>
              <a:t>Have we included representatives from stakeholder groups, with diverse perspectives?</a:t>
            </a:r>
          </a:p>
          <a:p>
            <a:pPr marL="571500" indent="-571500">
              <a:buFont typeface="Arial" panose="020B0604020202020204" pitchFamily="34" charset="0"/>
              <a:buChar char="•"/>
            </a:pPr>
            <a:r>
              <a:rPr lang="en-US" dirty="0"/>
              <a:t>What are our shared beliefs and goals for our students and schools?</a:t>
            </a:r>
          </a:p>
          <a:p>
            <a:pPr marL="571500" indent="-571500">
              <a:buFont typeface="Arial" panose="020B0604020202020204" pitchFamily="34" charset="0"/>
              <a:buChar char="•"/>
            </a:pPr>
            <a:r>
              <a:rPr lang="en-US" dirty="0"/>
              <a:t>What data is available to us, and what additional data do we need?</a:t>
            </a:r>
          </a:p>
        </p:txBody>
      </p:sp>
      <p:pic>
        <p:nvPicPr>
          <p:cNvPr id="6" name="Picture 5" descr="Steps to prepare for collaboraive inquiry">
            <a:extLst>
              <a:ext uri="{FF2B5EF4-FFF2-40B4-BE49-F238E27FC236}">
                <a16:creationId xmlns:a16="http://schemas.microsoft.com/office/drawing/2014/main" id="{DBE34B72-25E7-F235-3C45-E576FCE06520}"/>
              </a:ext>
            </a:extLst>
          </p:cNvPr>
          <p:cNvPicPr>
            <a:picLocks noChangeAspect="1"/>
          </p:cNvPicPr>
          <p:nvPr/>
        </p:nvPicPr>
        <p:blipFill>
          <a:blip r:embed="rId3"/>
          <a:stretch>
            <a:fillRect/>
          </a:stretch>
        </p:blipFill>
        <p:spPr>
          <a:xfrm>
            <a:off x="1186279" y="1447800"/>
            <a:ext cx="9921041" cy="1991236"/>
          </a:xfrm>
          <a:prstGeom prst="rect">
            <a:avLst/>
          </a:prstGeom>
        </p:spPr>
      </p:pic>
    </p:spTree>
    <p:extLst>
      <p:ext uri="{BB962C8B-B14F-4D97-AF65-F5344CB8AC3E}">
        <p14:creationId xmlns:p14="http://schemas.microsoft.com/office/powerpoint/2010/main" val="3391650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B43B-3BC3-1714-0B42-1A9514F54888}"/>
              </a:ext>
            </a:extLst>
          </p:cNvPr>
          <p:cNvSpPr>
            <a:spLocks noGrp="1"/>
          </p:cNvSpPr>
          <p:nvPr>
            <p:ph type="title"/>
          </p:nvPr>
        </p:nvSpPr>
        <p:spPr/>
        <p:txBody>
          <a:bodyPr/>
          <a:lstStyle/>
          <a:p>
            <a:r>
              <a:rPr lang="en-US" b="0" dirty="0"/>
              <a:t>Preparing for Collaborative Inquiry – Sources of School Data</a:t>
            </a:r>
          </a:p>
        </p:txBody>
      </p:sp>
      <p:pic>
        <p:nvPicPr>
          <p:cNvPr id="6" name="Picture 5" descr="Chart with examples of demographic, student outcomes, school process, and perceptions data">
            <a:extLst>
              <a:ext uri="{FF2B5EF4-FFF2-40B4-BE49-F238E27FC236}">
                <a16:creationId xmlns:a16="http://schemas.microsoft.com/office/drawing/2014/main" id="{05F4BDD6-9A35-BD2E-F40B-31605667646A}"/>
              </a:ext>
            </a:extLst>
          </p:cNvPr>
          <p:cNvPicPr>
            <a:picLocks noChangeAspect="1"/>
          </p:cNvPicPr>
          <p:nvPr/>
        </p:nvPicPr>
        <p:blipFill>
          <a:blip r:embed="rId3"/>
          <a:stretch>
            <a:fillRect/>
          </a:stretch>
        </p:blipFill>
        <p:spPr>
          <a:xfrm>
            <a:off x="1003983" y="1447800"/>
            <a:ext cx="9980951" cy="4609583"/>
          </a:xfrm>
          <a:prstGeom prst="rect">
            <a:avLst/>
          </a:prstGeom>
        </p:spPr>
      </p:pic>
    </p:spTree>
    <p:extLst>
      <p:ext uri="{BB962C8B-B14F-4D97-AF65-F5344CB8AC3E}">
        <p14:creationId xmlns:p14="http://schemas.microsoft.com/office/powerpoint/2010/main" val="31664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699DC-8175-D856-1BC6-5EFED12B6591}"/>
              </a:ext>
            </a:extLst>
          </p:cNvPr>
          <p:cNvSpPr>
            <a:spLocks noGrp="1"/>
          </p:cNvSpPr>
          <p:nvPr>
            <p:ph type="title"/>
          </p:nvPr>
        </p:nvSpPr>
        <p:spPr/>
        <p:txBody>
          <a:bodyPr/>
          <a:lstStyle/>
          <a:p>
            <a:r>
              <a:rPr lang="en-US" b="0" dirty="0"/>
              <a:t>Identifying Problems of Practice</a:t>
            </a:r>
          </a:p>
        </p:txBody>
      </p:sp>
      <p:sp>
        <p:nvSpPr>
          <p:cNvPr id="3" name="Text Placeholder 2">
            <a:extLst>
              <a:ext uri="{FF2B5EF4-FFF2-40B4-BE49-F238E27FC236}">
                <a16:creationId xmlns:a16="http://schemas.microsoft.com/office/drawing/2014/main" id="{D6B44574-3D89-7FF2-FF2B-8A5A134CF88C}"/>
              </a:ext>
            </a:extLst>
          </p:cNvPr>
          <p:cNvSpPr>
            <a:spLocks noGrp="1"/>
          </p:cNvSpPr>
          <p:nvPr>
            <p:ph type="body" sz="quarter" idx="10"/>
          </p:nvPr>
        </p:nvSpPr>
        <p:spPr>
          <a:xfrm>
            <a:off x="660400" y="1600200"/>
            <a:ext cx="10871200" cy="4343400"/>
          </a:xfrm>
        </p:spPr>
        <p:txBody>
          <a:bodyPr/>
          <a:lstStyle/>
          <a:p>
            <a:endParaRPr lang="en-US" dirty="0"/>
          </a:p>
          <a:p>
            <a:endParaRPr lang="en-US" dirty="0"/>
          </a:p>
          <a:p>
            <a:endParaRPr lang="en-US" dirty="0"/>
          </a:p>
          <a:p>
            <a:pPr marL="457200" indent="-457200">
              <a:buFont typeface="Arial" panose="020B0604020202020204" pitchFamily="34" charset="0"/>
              <a:buChar char="•"/>
            </a:pPr>
            <a:r>
              <a:rPr lang="en-US" sz="2600" dirty="0"/>
              <a:t>In what general area(s) are out outcomes not meeting shared expectations?</a:t>
            </a:r>
          </a:p>
          <a:p>
            <a:pPr marL="457200" indent="-457200">
              <a:buFont typeface="Arial" panose="020B0604020202020204" pitchFamily="34" charset="0"/>
              <a:buChar char="•"/>
            </a:pPr>
            <a:r>
              <a:rPr lang="en-US" sz="2600" dirty="0"/>
              <a:t>What discrepancies, patterns or trends within this focus area do the data reveal?</a:t>
            </a:r>
          </a:p>
          <a:p>
            <a:pPr marL="457200" indent="-457200">
              <a:buFont typeface="Arial" panose="020B0604020202020204" pitchFamily="34" charset="0"/>
              <a:buChar char="•"/>
            </a:pPr>
            <a:r>
              <a:rPr lang="en-US" sz="2600" dirty="0"/>
              <a:t>What unmet student needs have we uncovered, and which are the most important to address?</a:t>
            </a:r>
          </a:p>
        </p:txBody>
      </p:sp>
      <p:pic>
        <p:nvPicPr>
          <p:cNvPr id="6" name="Picture 5" descr="Graphical user interface&#10;&#10;">
            <a:extLst>
              <a:ext uri="{FF2B5EF4-FFF2-40B4-BE49-F238E27FC236}">
                <a16:creationId xmlns:a16="http://schemas.microsoft.com/office/drawing/2014/main" id="{10F1040C-89DD-F3C1-294A-7D111E165170}"/>
              </a:ext>
            </a:extLst>
          </p:cNvPr>
          <p:cNvPicPr>
            <a:picLocks noChangeAspect="1"/>
          </p:cNvPicPr>
          <p:nvPr/>
        </p:nvPicPr>
        <p:blipFill>
          <a:blip r:embed="rId3"/>
          <a:stretch>
            <a:fillRect/>
          </a:stretch>
        </p:blipFill>
        <p:spPr>
          <a:xfrm>
            <a:off x="886629" y="1600200"/>
            <a:ext cx="10228969" cy="1589314"/>
          </a:xfrm>
          <a:prstGeom prst="rect">
            <a:avLst/>
          </a:prstGeom>
        </p:spPr>
      </p:pic>
    </p:spTree>
    <p:extLst>
      <p:ext uri="{BB962C8B-B14F-4D97-AF65-F5344CB8AC3E}">
        <p14:creationId xmlns:p14="http://schemas.microsoft.com/office/powerpoint/2010/main" val="3629483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DF09-4C06-64C3-3678-3EEF6E6629E2}"/>
              </a:ext>
            </a:extLst>
          </p:cNvPr>
          <p:cNvSpPr>
            <a:spLocks noGrp="1"/>
          </p:cNvSpPr>
          <p:nvPr>
            <p:ph type="title"/>
          </p:nvPr>
        </p:nvSpPr>
        <p:spPr/>
        <p:txBody>
          <a:bodyPr/>
          <a:lstStyle/>
          <a:p>
            <a:r>
              <a:rPr lang="en-US" b="0" dirty="0"/>
              <a:t>Analyzing Root Causes</a:t>
            </a:r>
            <a:r>
              <a:rPr lang="en-US" dirty="0"/>
              <a:t>	</a:t>
            </a:r>
          </a:p>
        </p:txBody>
      </p:sp>
      <p:sp>
        <p:nvSpPr>
          <p:cNvPr id="3" name="Text Placeholder 2">
            <a:extLst>
              <a:ext uri="{FF2B5EF4-FFF2-40B4-BE49-F238E27FC236}">
                <a16:creationId xmlns:a16="http://schemas.microsoft.com/office/drawing/2014/main" id="{65C7EBBB-D649-BEC1-9F82-777015080D1E}"/>
              </a:ext>
            </a:extLst>
          </p:cNvPr>
          <p:cNvSpPr>
            <a:spLocks noGrp="1"/>
          </p:cNvSpPr>
          <p:nvPr>
            <p:ph type="body" sz="quarter" idx="10"/>
          </p:nvPr>
        </p:nvSpPr>
        <p:spPr/>
        <p:txBody>
          <a:bodyPr>
            <a:normAutofit fontScale="92500" lnSpcReduction="10000"/>
          </a:bodyPr>
          <a:lstStyle/>
          <a:p>
            <a:endParaRPr lang="en-US" dirty="0"/>
          </a:p>
          <a:p>
            <a:endParaRPr lang="en-US" dirty="0"/>
          </a:p>
          <a:p>
            <a:pPr marL="0" indent="0">
              <a:buNone/>
            </a:pPr>
            <a:endParaRPr lang="en-US" dirty="0"/>
          </a:p>
          <a:p>
            <a:endParaRPr lang="en-US" dirty="0"/>
          </a:p>
          <a:p>
            <a:pPr marL="571500" indent="-571500">
              <a:buFont typeface="Arial" panose="020B0604020202020204" pitchFamily="34" charset="0"/>
              <a:buChar char="•"/>
            </a:pPr>
            <a:r>
              <a:rPr lang="en-US" sz="2800" dirty="0"/>
              <a:t>Which system components and practice potentially influence this problem?</a:t>
            </a:r>
          </a:p>
          <a:p>
            <a:pPr marL="571500" indent="-571500">
              <a:buFont typeface="Arial" panose="020B0604020202020204" pitchFamily="34" charset="0"/>
              <a:buChar char="•"/>
            </a:pPr>
            <a:r>
              <a:rPr lang="en-US" sz="2800" dirty="0"/>
              <a:t>Which system components and practices likely have the greatest influence on this problem?</a:t>
            </a:r>
          </a:p>
          <a:p>
            <a:pPr marL="571500" indent="-571500">
              <a:buFont typeface="Arial" panose="020B0604020202020204" pitchFamily="34" charset="0"/>
              <a:buChar char="•"/>
            </a:pPr>
            <a:r>
              <a:rPr lang="en-US" sz="2800" dirty="0"/>
              <a:t>What are the fundamental reasons (Root Causes) for the current states of these system components or practices?</a:t>
            </a:r>
          </a:p>
        </p:txBody>
      </p:sp>
      <p:pic>
        <p:nvPicPr>
          <p:cNvPr id="6" name="Picture 5" descr="Graphic user interface">
            <a:extLst>
              <a:ext uri="{FF2B5EF4-FFF2-40B4-BE49-F238E27FC236}">
                <a16:creationId xmlns:a16="http://schemas.microsoft.com/office/drawing/2014/main" id="{9BB2DC18-C19A-4E1D-B060-0FC1113E4482}"/>
              </a:ext>
            </a:extLst>
          </p:cNvPr>
          <p:cNvPicPr>
            <a:picLocks noChangeAspect="1"/>
          </p:cNvPicPr>
          <p:nvPr/>
        </p:nvPicPr>
        <p:blipFill>
          <a:blip r:embed="rId3"/>
          <a:stretch>
            <a:fillRect/>
          </a:stretch>
        </p:blipFill>
        <p:spPr>
          <a:xfrm>
            <a:off x="2482192" y="1447800"/>
            <a:ext cx="7574743" cy="1820739"/>
          </a:xfrm>
          <a:prstGeom prst="rect">
            <a:avLst/>
          </a:prstGeom>
        </p:spPr>
      </p:pic>
    </p:spTree>
    <p:extLst>
      <p:ext uri="{BB962C8B-B14F-4D97-AF65-F5344CB8AC3E}">
        <p14:creationId xmlns:p14="http://schemas.microsoft.com/office/powerpoint/2010/main" val="1637133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C4CE6-EC0F-70C6-80C5-D083FE38456A}"/>
              </a:ext>
            </a:extLst>
          </p:cNvPr>
          <p:cNvSpPr>
            <a:spLocks noGrp="1"/>
          </p:cNvSpPr>
          <p:nvPr>
            <p:ph type="ctrTitle"/>
          </p:nvPr>
        </p:nvSpPr>
        <p:spPr>
          <a:xfrm>
            <a:off x="-157656" y="-2286000"/>
            <a:ext cx="12188952" cy="3566160"/>
          </a:xfrm>
        </p:spPr>
        <p:txBody>
          <a:bodyPr/>
          <a:lstStyle/>
          <a:p>
            <a:r>
              <a:rPr lang="en-US" dirty="0"/>
              <a:t>Welcome</a:t>
            </a:r>
          </a:p>
        </p:txBody>
      </p:sp>
      <p:sp>
        <p:nvSpPr>
          <p:cNvPr id="3" name="Subtitle 2">
            <a:extLst>
              <a:ext uri="{FF2B5EF4-FFF2-40B4-BE49-F238E27FC236}">
                <a16:creationId xmlns:a16="http://schemas.microsoft.com/office/drawing/2014/main" id="{0293EA1F-6FC2-81E5-CFA4-27A1DDAE9F25}"/>
              </a:ext>
            </a:extLst>
          </p:cNvPr>
          <p:cNvSpPr>
            <a:spLocks noGrp="1"/>
          </p:cNvSpPr>
          <p:nvPr>
            <p:ph type="subTitle" idx="1"/>
          </p:nvPr>
        </p:nvSpPr>
        <p:spPr>
          <a:xfrm>
            <a:off x="0" y="2007476"/>
            <a:ext cx="12188952" cy="3948212"/>
          </a:xfrm>
        </p:spPr>
        <p:txBody>
          <a:bodyPr/>
          <a:lstStyle/>
          <a:p>
            <a:r>
              <a:rPr lang="en-US" dirty="0"/>
              <a:t>First Branch Elementary School</a:t>
            </a:r>
          </a:p>
          <a:p>
            <a:endParaRPr lang="en-US" dirty="0"/>
          </a:p>
          <a:p>
            <a:r>
              <a:rPr lang="en-US" dirty="0"/>
              <a:t>First Branch Middle School</a:t>
            </a:r>
          </a:p>
          <a:p>
            <a:endParaRPr lang="en-US" dirty="0"/>
          </a:p>
          <a:p>
            <a:r>
              <a:rPr lang="en-US" dirty="0">
                <a:latin typeface="Arial"/>
                <a:cs typeface="Arial"/>
              </a:rPr>
              <a:t>Rochester School</a:t>
            </a:r>
          </a:p>
          <a:p>
            <a:endParaRPr lang="en-US" dirty="0">
              <a:latin typeface="Arial"/>
              <a:cs typeface="Arial"/>
            </a:endParaRPr>
          </a:p>
          <a:p>
            <a:r>
              <a:rPr lang="en-US" dirty="0"/>
              <a:t>North Country Union Junior High School</a:t>
            </a:r>
          </a:p>
          <a:p>
            <a:endParaRPr lang="en-US" dirty="0"/>
          </a:p>
        </p:txBody>
      </p:sp>
    </p:spTree>
    <p:extLst>
      <p:ext uri="{BB962C8B-B14F-4D97-AF65-F5344CB8AC3E}">
        <p14:creationId xmlns:p14="http://schemas.microsoft.com/office/powerpoint/2010/main" val="3293699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DD688-A0F9-4726-5E41-E928DB8F1B59}"/>
              </a:ext>
            </a:extLst>
          </p:cNvPr>
          <p:cNvSpPr>
            <a:spLocks noGrp="1"/>
          </p:cNvSpPr>
          <p:nvPr>
            <p:ph type="title"/>
          </p:nvPr>
        </p:nvSpPr>
        <p:spPr/>
        <p:txBody>
          <a:bodyPr>
            <a:normAutofit/>
          </a:bodyPr>
          <a:lstStyle/>
          <a:p>
            <a:r>
              <a:rPr lang="en-US" sz="3600" b="0" dirty="0">
                <a:latin typeface="Franklin Gothic Demi Cond"/>
              </a:rPr>
              <a:t>Identify Underlying Systemic Causes of Challenges</a:t>
            </a:r>
            <a:endParaRPr lang="en-US" sz="3600" b="0" dirty="0"/>
          </a:p>
        </p:txBody>
      </p:sp>
      <p:sp>
        <p:nvSpPr>
          <p:cNvPr id="6" name="TextBox 5">
            <a:extLst>
              <a:ext uri="{FF2B5EF4-FFF2-40B4-BE49-F238E27FC236}">
                <a16:creationId xmlns:a16="http://schemas.microsoft.com/office/drawing/2014/main" id="{5B760129-29C8-10C6-F98F-4BAE46306C6C}"/>
              </a:ext>
            </a:extLst>
          </p:cNvPr>
          <p:cNvSpPr txBox="1"/>
          <p:nvPr/>
        </p:nvSpPr>
        <p:spPr>
          <a:xfrm>
            <a:off x="1024327" y="1320641"/>
            <a:ext cx="2278505" cy="369332"/>
          </a:xfrm>
          <a:prstGeom prst="rect">
            <a:avLst/>
          </a:prstGeom>
          <a:noFill/>
        </p:spPr>
        <p:txBody>
          <a:bodyPr wrap="square" rtlCol="0">
            <a:spAutoFit/>
          </a:bodyPr>
          <a:lstStyle/>
          <a:p>
            <a:r>
              <a:rPr lang="en-US" b="1" dirty="0"/>
              <a:t>Fishbone Diagram</a:t>
            </a:r>
          </a:p>
        </p:txBody>
      </p:sp>
      <p:pic>
        <p:nvPicPr>
          <p:cNvPr id="5" name="Picture 4">
            <a:extLst>
              <a:ext uri="{FF2B5EF4-FFF2-40B4-BE49-F238E27FC236}">
                <a16:creationId xmlns:a16="http://schemas.microsoft.com/office/drawing/2014/main" id="{5768241F-E7E3-C88C-4AE1-3C2E03E3FA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3960" y="1689973"/>
            <a:ext cx="5651905" cy="3041395"/>
          </a:xfrm>
          <a:prstGeom prst="rect">
            <a:avLst/>
          </a:prstGeom>
        </p:spPr>
      </p:pic>
      <p:sp>
        <p:nvSpPr>
          <p:cNvPr id="8" name="TextBox 7">
            <a:extLst>
              <a:ext uri="{FF2B5EF4-FFF2-40B4-BE49-F238E27FC236}">
                <a16:creationId xmlns:a16="http://schemas.microsoft.com/office/drawing/2014/main" id="{C7468DA9-9AEC-8875-47CA-4DFD8ECF0C52}"/>
              </a:ext>
            </a:extLst>
          </p:cNvPr>
          <p:cNvSpPr txBox="1"/>
          <p:nvPr/>
        </p:nvSpPr>
        <p:spPr>
          <a:xfrm>
            <a:off x="7330190" y="1320641"/>
            <a:ext cx="2698230" cy="369332"/>
          </a:xfrm>
          <a:prstGeom prst="rect">
            <a:avLst/>
          </a:prstGeom>
          <a:noFill/>
        </p:spPr>
        <p:txBody>
          <a:bodyPr wrap="square" rtlCol="0">
            <a:spAutoFit/>
          </a:bodyPr>
          <a:lstStyle/>
          <a:p>
            <a:r>
              <a:rPr lang="en-US" b="1" dirty="0"/>
              <a:t>Five Why’s Worksheet</a:t>
            </a:r>
          </a:p>
        </p:txBody>
      </p:sp>
      <p:pic>
        <p:nvPicPr>
          <p:cNvPr id="4" name="Picture 3">
            <a:extLst>
              <a:ext uri="{FF2B5EF4-FFF2-40B4-BE49-F238E27FC236}">
                <a16:creationId xmlns:a16="http://schemas.microsoft.com/office/drawing/2014/main" id="{B7452D4C-E4BE-4A9D-E675-E1B82A99FFF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00600" y="1632466"/>
            <a:ext cx="3352627" cy="4322357"/>
          </a:xfrm>
          <a:prstGeom prst="rect">
            <a:avLst/>
          </a:prstGeom>
        </p:spPr>
      </p:pic>
      <p:sp>
        <p:nvSpPr>
          <p:cNvPr id="3" name="TextBox 2">
            <a:extLst>
              <a:ext uri="{FF2B5EF4-FFF2-40B4-BE49-F238E27FC236}">
                <a16:creationId xmlns:a16="http://schemas.microsoft.com/office/drawing/2014/main" id="{F1D78EDF-DD58-6247-34DD-3699D9F75275}"/>
              </a:ext>
            </a:extLst>
          </p:cNvPr>
          <p:cNvSpPr txBox="1"/>
          <p:nvPr/>
        </p:nvSpPr>
        <p:spPr>
          <a:xfrm>
            <a:off x="2271677" y="5414210"/>
            <a:ext cx="4718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alatino Linotype"/>
                <a:cs typeface="Arial"/>
                <a:hlinkClick r:id="rId5"/>
              </a:rPr>
              <a:t>Vermont Continuous Improvement Website</a:t>
            </a:r>
            <a:endParaRPr lang="en-US" dirty="0"/>
          </a:p>
        </p:txBody>
      </p:sp>
    </p:spTree>
    <p:extLst>
      <p:ext uri="{BB962C8B-B14F-4D97-AF65-F5344CB8AC3E}">
        <p14:creationId xmlns:p14="http://schemas.microsoft.com/office/powerpoint/2010/main" val="3554483189"/>
      </p:ext>
    </p:extLst>
  </p:cSld>
  <p:clrMapOvr>
    <a:masterClrMapping/>
  </p:clrMapOvr>
  <mc:AlternateContent xmlns:mc="http://schemas.openxmlformats.org/markup-compatibility/2006" xmlns:p14="http://schemas.microsoft.com/office/powerpoint/2010/main">
    <mc:Choice Requires="p14">
      <p:transition spd="slow" p14:dur="2000" advTm="31625"/>
    </mc:Choice>
    <mc:Fallback xmlns="">
      <p:transition spd="slow" advTm="3162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0193B-40F1-4DDE-E982-D94E1AF4D06B}"/>
              </a:ext>
            </a:extLst>
          </p:cNvPr>
          <p:cNvSpPr>
            <a:spLocks noGrp="1"/>
          </p:cNvSpPr>
          <p:nvPr>
            <p:ph type="title"/>
          </p:nvPr>
        </p:nvSpPr>
        <p:spPr/>
        <p:txBody>
          <a:bodyPr/>
          <a:lstStyle/>
          <a:p>
            <a:r>
              <a:rPr lang="en-US" b="0" dirty="0"/>
              <a:t>Sample Root Cause Analysis</a:t>
            </a:r>
          </a:p>
        </p:txBody>
      </p:sp>
      <p:pic>
        <p:nvPicPr>
          <p:cNvPr id="5" name="Picture 4" descr="Examples from completed causal analysis in Fishbone Diagram ">
            <a:extLst>
              <a:ext uri="{FF2B5EF4-FFF2-40B4-BE49-F238E27FC236}">
                <a16:creationId xmlns:a16="http://schemas.microsoft.com/office/drawing/2014/main" id="{899532F0-A4A1-9172-54B7-C6086B572E1E}"/>
              </a:ext>
            </a:extLst>
          </p:cNvPr>
          <p:cNvPicPr>
            <a:picLocks noChangeAspect="1"/>
          </p:cNvPicPr>
          <p:nvPr/>
        </p:nvPicPr>
        <p:blipFill>
          <a:blip r:embed="rId3"/>
          <a:stretch>
            <a:fillRect/>
          </a:stretch>
        </p:blipFill>
        <p:spPr>
          <a:xfrm>
            <a:off x="2086175" y="1353425"/>
            <a:ext cx="7364960" cy="4434179"/>
          </a:xfrm>
          <a:prstGeom prst="rect">
            <a:avLst/>
          </a:prstGeom>
        </p:spPr>
      </p:pic>
      <p:sp>
        <p:nvSpPr>
          <p:cNvPr id="4" name="TextBox 3">
            <a:extLst>
              <a:ext uri="{FF2B5EF4-FFF2-40B4-BE49-F238E27FC236}">
                <a16:creationId xmlns:a16="http://schemas.microsoft.com/office/drawing/2014/main" id="{49F6BD90-D68D-D845-2BC6-053A9C3B9F8A}"/>
              </a:ext>
              <a:ext uri="{C183D7F6-B498-43B3-948B-1728B52AA6E4}">
                <adec:decorative xmlns:adec="http://schemas.microsoft.com/office/drawing/2017/decorative" val="1"/>
              </a:ext>
            </a:extLst>
          </p:cNvPr>
          <p:cNvSpPr txBox="1"/>
          <p:nvPr/>
        </p:nvSpPr>
        <p:spPr>
          <a:xfrm>
            <a:off x="7869836" y="5621311"/>
            <a:ext cx="1858780" cy="369332"/>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3182779450"/>
      </p:ext>
    </p:extLst>
  </p:cSld>
  <p:clrMapOvr>
    <a:masterClrMapping/>
  </p:clrMapOvr>
  <mc:AlternateContent xmlns:mc="http://schemas.openxmlformats.org/markup-compatibility/2006" xmlns:p14="http://schemas.microsoft.com/office/powerpoint/2010/main">
    <mc:Choice Requires="p14">
      <p:transition spd="slow" p14:dur="2000" advTm="61350"/>
    </mc:Choice>
    <mc:Fallback xmlns="">
      <p:transition spd="slow" advTm="6135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B730-E0EB-61E4-040B-6BA506E687FF}"/>
              </a:ext>
            </a:extLst>
          </p:cNvPr>
          <p:cNvSpPr>
            <a:spLocks noGrp="1"/>
          </p:cNvSpPr>
          <p:nvPr>
            <p:ph type="title"/>
          </p:nvPr>
        </p:nvSpPr>
        <p:spPr/>
        <p:txBody>
          <a:bodyPr>
            <a:normAutofit/>
          </a:bodyPr>
          <a:lstStyle/>
          <a:p>
            <a:r>
              <a:rPr lang="en-US" dirty="0"/>
              <a:t>Planning for Change/Developing a Theory of Improvement</a:t>
            </a:r>
          </a:p>
        </p:txBody>
      </p:sp>
      <p:sp>
        <p:nvSpPr>
          <p:cNvPr id="3" name="Text Placeholder 2">
            <a:extLst>
              <a:ext uri="{FF2B5EF4-FFF2-40B4-BE49-F238E27FC236}">
                <a16:creationId xmlns:a16="http://schemas.microsoft.com/office/drawing/2014/main" id="{D149B328-D7CC-12DE-641C-11C8391C2FC7}"/>
              </a:ext>
            </a:extLst>
          </p:cNvPr>
          <p:cNvSpPr>
            <a:spLocks noGrp="1"/>
          </p:cNvSpPr>
          <p:nvPr>
            <p:ph type="body" sz="quarter" idx="10"/>
          </p:nvPr>
        </p:nvSpPr>
        <p:spPr/>
        <p:txBody>
          <a:bodyPr/>
          <a:lstStyle/>
          <a:p>
            <a:endParaRPr lang="en-US" dirty="0"/>
          </a:p>
          <a:p>
            <a:endParaRPr lang="en-US" dirty="0"/>
          </a:p>
          <a:p>
            <a:endParaRPr lang="en-US" sz="2800" i="1" dirty="0"/>
          </a:p>
          <a:p>
            <a:pPr algn="ctr"/>
            <a:r>
              <a:rPr lang="en-US" sz="2800" i="1" dirty="0"/>
              <a:t>By June of 2027, we will increase the average seventh-grade sub score in the discipline of physical sciences by 20% on the state science assessment.</a:t>
            </a:r>
          </a:p>
        </p:txBody>
      </p:sp>
      <p:pic>
        <p:nvPicPr>
          <p:cNvPr id="9" name="Picture 8" descr="Diagram&#10;&#10;">
            <a:extLst>
              <a:ext uri="{FF2B5EF4-FFF2-40B4-BE49-F238E27FC236}">
                <a16:creationId xmlns:a16="http://schemas.microsoft.com/office/drawing/2014/main" id="{B2227096-2669-6F9F-2BC8-D1F6FA945437}"/>
              </a:ext>
            </a:extLst>
          </p:cNvPr>
          <p:cNvPicPr>
            <a:picLocks noChangeAspect="1"/>
          </p:cNvPicPr>
          <p:nvPr/>
        </p:nvPicPr>
        <p:blipFill>
          <a:blip r:embed="rId3"/>
          <a:stretch>
            <a:fillRect/>
          </a:stretch>
        </p:blipFill>
        <p:spPr>
          <a:xfrm>
            <a:off x="0" y="1447800"/>
            <a:ext cx="12163713" cy="2198825"/>
          </a:xfrm>
          <a:prstGeom prst="rect">
            <a:avLst/>
          </a:prstGeom>
        </p:spPr>
      </p:pic>
    </p:spTree>
    <p:extLst>
      <p:ext uri="{BB962C8B-B14F-4D97-AF65-F5344CB8AC3E}">
        <p14:creationId xmlns:p14="http://schemas.microsoft.com/office/powerpoint/2010/main" val="686616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E094-3580-00B6-C7F3-679DFFF840B8}"/>
              </a:ext>
            </a:extLst>
          </p:cNvPr>
          <p:cNvSpPr>
            <a:spLocks noGrp="1"/>
          </p:cNvSpPr>
          <p:nvPr>
            <p:ph type="title"/>
          </p:nvPr>
        </p:nvSpPr>
        <p:spPr/>
        <p:txBody>
          <a:bodyPr/>
          <a:lstStyle/>
          <a:p>
            <a:r>
              <a:rPr lang="en-US" dirty="0"/>
              <a:t>Developing a Theory of Improvement</a:t>
            </a:r>
          </a:p>
        </p:txBody>
      </p:sp>
      <p:sp>
        <p:nvSpPr>
          <p:cNvPr id="7" name="TextBox 6">
            <a:extLst>
              <a:ext uri="{FF2B5EF4-FFF2-40B4-BE49-F238E27FC236}">
                <a16:creationId xmlns:a16="http://schemas.microsoft.com/office/drawing/2014/main" id="{8A56C1DA-6DE7-4FE3-C377-33176F15267D}"/>
              </a:ext>
            </a:extLst>
          </p:cNvPr>
          <p:cNvSpPr txBox="1"/>
          <p:nvPr/>
        </p:nvSpPr>
        <p:spPr>
          <a:xfrm>
            <a:off x="1138843" y="1171024"/>
            <a:ext cx="4807034" cy="523220"/>
          </a:xfrm>
          <a:prstGeom prst="rect">
            <a:avLst/>
          </a:prstGeom>
          <a:noFill/>
        </p:spPr>
        <p:txBody>
          <a:bodyPr wrap="square" rtlCol="0">
            <a:spAutoFit/>
          </a:bodyPr>
          <a:lstStyle/>
          <a:p>
            <a:r>
              <a:rPr lang="en-US" sz="2800" dirty="0">
                <a:latin typeface="Franklin Gothic Demi Cond" panose="020B0706030402020204" pitchFamily="34" charset="0"/>
              </a:rPr>
              <a:t>Driver Diagram</a:t>
            </a:r>
          </a:p>
        </p:txBody>
      </p:sp>
      <p:pic>
        <p:nvPicPr>
          <p:cNvPr id="6" name="Picture 5" descr="Driver Diagram">
            <a:extLst>
              <a:ext uri="{FF2B5EF4-FFF2-40B4-BE49-F238E27FC236}">
                <a16:creationId xmlns:a16="http://schemas.microsoft.com/office/drawing/2014/main" id="{C027B46D-F41B-D489-DAAC-078FD6694CB9}"/>
              </a:ext>
            </a:extLst>
          </p:cNvPr>
          <p:cNvPicPr>
            <a:picLocks noChangeAspect="1"/>
          </p:cNvPicPr>
          <p:nvPr/>
        </p:nvPicPr>
        <p:blipFill>
          <a:blip r:embed="rId3"/>
          <a:stretch>
            <a:fillRect/>
          </a:stretch>
        </p:blipFill>
        <p:spPr>
          <a:xfrm>
            <a:off x="386913" y="1681627"/>
            <a:ext cx="5454328" cy="4394453"/>
          </a:xfrm>
          <a:prstGeom prst="rect">
            <a:avLst/>
          </a:prstGeom>
        </p:spPr>
      </p:pic>
      <p:sp>
        <p:nvSpPr>
          <p:cNvPr id="4" name="TextBox 3">
            <a:extLst>
              <a:ext uri="{FF2B5EF4-FFF2-40B4-BE49-F238E27FC236}">
                <a16:creationId xmlns:a16="http://schemas.microsoft.com/office/drawing/2014/main" id="{0850ED3B-5FCB-7547-F19E-2EF5FD600430}"/>
              </a:ext>
            </a:extLst>
          </p:cNvPr>
          <p:cNvSpPr txBox="1"/>
          <p:nvPr/>
        </p:nvSpPr>
        <p:spPr>
          <a:xfrm>
            <a:off x="5841242" y="2398594"/>
            <a:ext cx="5307452" cy="523220"/>
          </a:xfrm>
          <a:prstGeom prst="rect">
            <a:avLst/>
          </a:prstGeom>
          <a:noFill/>
        </p:spPr>
        <p:txBody>
          <a:bodyPr wrap="square" rtlCol="0">
            <a:spAutoFit/>
          </a:bodyPr>
          <a:lstStyle/>
          <a:p>
            <a:r>
              <a:rPr lang="en-US" sz="2800" dirty="0">
                <a:latin typeface="Franklin Gothic Demi Cond" panose="020B0706030402020204" pitchFamily="34" charset="0"/>
              </a:rPr>
              <a:t>Writing a Theory of Action Statement</a:t>
            </a:r>
          </a:p>
        </p:txBody>
      </p:sp>
      <p:sp>
        <p:nvSpPr>
          <p:cNvPr id="3" name="TextBox 2">
            <a:extLst>
              <a:ext uri="{FF2B5EF4-FFF2-40B4-BE49-F238E27FC236}">
                <a16:creationId xmlns:a16="http://schemas.microsoft.com/office/drawing/2014/main" id="{17345DCE-32C4-FDAA-9739-7AC7C21F0180}"/>
              </a:ext>
            </a:extLst>
          </p:cNvPr>
          <p:cNvSpPr txBox="1"/>
          <p:nvPr/>
        </p:nvSpPr>
        <p:spPr>
          <a:xfrm>
            <a:off x="6252949" y="2921814"/>
            <a:ext cx="4484037" cy="2246769"/>
          </a:xfrm>
          <a:prstGeom prst="rect">
            <a:avLst/>
          </a:prstGeom>
          <a:noFill/>
        </p:spPr>
        <p:txBody>
          <a:bodyPr wrap="square" rtlCol="0">
            <a:spAutoFit/>
          </a:bodyPr>
          <a:lstStyle/>
          <a:p>
            <a:r>
              <a:rPr lang="en-US" sz="2800" b="1" kern="100" dirty="0">
                <a:latin typeface="Arial" panose="020B0604020202020204" pitchFamily="34" charset="0"/>
                <a:ea typeface="Aptos" panose="020B0004020202020204" pitchFamily="34" charset="0"/>
                <a:cs typeface="Arial" panose="020B0604020202020204" pitchFamily="34" charset="0"/>
              </a:rPr>
              <a:t>IF</a:t>
            </a:r>
            <a:r>
              <a:rPr lang="en-US" sz="2800" b="1" kern="100" dirty="0">
                <a:effectLst/>
                <a:latin typeface="Arial" panose="020B0604020202020204" pitchFamily="34" charset="0"/>
                <a:ea typeface="Aptos" panose="020B0004020202020204" pitchFamily="34" charset="0"/>
                <a:cs typeface="Arial" panose="020B0604020202020204" pitchFamily="34" charset="0"/>
              </a:rPr>
              <a:t> </a:t>
            </a:r>
            <a:r>
              <a:rPr lang="en-US" sz="2800" kern="100" dirty="0">
                <a:effectLst/>
                <a:latin typeface="Arial" panose="020B0604020202020204" pitchFamily="34" charset="0"/>
                <a:ea typeface="Aptos" panose="020B0004020202020204" pitchFamily="34" charset="0"/>
                <a:cs typeface="Arial" panose="020B0604020202020204" pitchFamily="34" charset="0"/>
              </a:rPr>
              <a:t>we implement (</a:t>
            </a:r>
            <a:r>
              <a:rPr lang="en-US" sz="2800" i="1" kern="100" dirty="0">
                <a:latin typeface="Arial" panose="020B0604020202020204" pitchFamily="34" charset="0"/>
                <a:ea typeface="Aptos" panose="020B0004020202020204" pitchFamily="34" charset="0"/>
                <a:cs typeface="Arial" panose="020B0604020202020204" pitchFamily="34" charset="0"/>
              </a:rPr>
              <a:t>c</a:t>
            </a:r>
            <a:r>
              <a:rPr lang="en-US" sz="2800" i="1" kern="100" dirty="0">
                <a:effectLst/>
                <a:latin typeface="Arial" panose="020B0604020202020204" pitchFamily="34" charset="0"/>
                <a:ea typeface="Aptos" panose="020B0004020202020204" pitchFamily="34" charset="0"/>
                <a:cs typeface="Arial" panose="020B0604020202020204" pitchFamily="34" charset="0"/>
              </a:rPr>
              <a:t>hange </a:t>
            </a:r>
            <a:r>
              <a:rPr lang="en-US" sz="2800" i="1" kern="100" dirty="0">
                <a:latin typeface="Arial" panose="020B0604020202020204" pitchFamily="34" charset="0"/>
                <a:ea typeface="Aptos" panose="020B0004020202020204" pitchFamily="34" charset="0"/>
                <a:cs typeface="Arial" panose="020B0604020202020204" pitchFamily="34" charset="0"/>
              </a:rPr>
              <a:t>i</a:t>
            </a:r>
            <a:r>
              <a:rPr lang="en-US" sz="2800" i="1" kern="100" dirty="0">
                <a:effectLst/>
                <a:latin typeface="Arial" panose="020B0604020202020204" pitchFamily="34" charset="0"/>
                <a:ea typeface="Aptos" panose="020B0004020202020204" pitchFamily="34" charset="0"/>
                <a:cs typeface="Arial" panose="020B0604020202020204" pitchFamily="34" charset="0"/>
              </a:rPr>
              <a:t>dea</a:t>
            </a:r>
            <a:r>
              <a:rPr lang="en-US" sz="2800" kern="100" dirty="0">
                <a:effectLst/>
                <a:latin typeface="Arial" panose="020B0604020202020204" pitchFamily="34" charset="0"/>
                <a:ea typeface="Aptos" panose="020B0004020202020204" pitchFamily="34" charset="0"/>
                <a:cs typeface="Arial" panose="020B0604020202020204" pitchFamily="34" charset="0"/>
              </a:rPr>
              <a:t>), </a:t>
            </a:r>
            <a:r>
              <a:rPr lang="en-US" sz="2800" b="1" kern="100" dirty="0">
                <a:effectLst/>
                <a:latin typeface="Arial" panose="020B0604020202020204" pitchFamily="34" charset="0"/>
                <a:ea typeface="Aptos" panose="020B0004020202020204" pitchFamily="34" charset="0"/>
                <a:cs typeface="Arial" panose="020B0604020202020204" pitchFamily="34" charset="0"/>
              </a:rPr>
              <a:t>THEN</a:t>
            </a:r>
            <a:r>
              <a:rPr lang="en-US" sz="2800" kern="100" dirty="0">
                <a:effectLst/>
                <a:latin typeface="Arial" panose="020B0604020202020204" pitchFamily="34" charset="0"/>
                <a:ea typeface="Aptos" panose="020B0004020202020204" pitchFamily="34" charset="0"/>
                <a:cs typeface="Arial" panose="020B0604020202020204" pitchFamily="34" charset="0"/>
              </a:rPr>
              <a:t>, (</a:t>
            </a:r>
            <a:r>
              <a:rPr lang="en-US" sz="2800" i="1" kern="100" dirty="0">
                <a:effectLst/>
                <a:latin typeface="Arial" panose="020B0604020202020204" pitchFamily="34" charset="0"/>
                <a:ea typeface="Aptos" panose="020B0004020202020204" pitchFamily="34" charset="0"/>
                <a:cs typeface="Arial" panose="020B0604020202020204" pitchFamily="34" charset="0"/>
              </a:rPr>
              <a:t>impact on secondary driver</a:t>
            </a:r>
            <a:r>
              <a:rPr lang="en-US" sz="2800" kern="100" dirty="0">
                <a:effectLst/>
                <a:latin typeface="Arial" panose="020B0604020202020204" pitchFamily="34" charset="0"/>
                <a:ea typeface="Aptos" panose="020B0004020202020204" pitchFamily="34" charset="0"/>
                <a:cs typeface="Arial" panose="020B0604020202020204" pitchFamily="34" charset="0"/>
              </a:rPr>
              <a:t>), </a:t>
            </a:r>
            <a:r>
              <a:rPr lang="en-US" sz="2800" b="1" kern="100" dirty="0">
                <a:effectLst/>
                <a:latin typeface="Arial" panose="020B0604020202020204" pitchFamily="34" charset="0"/>
                <a:ea typeface="Aptos" panose="020B0004020202020204" pitchFamily="34" charset="0"/>
                <a:cs typeface="Arial" panose="020B0604020202020204" pitchFamily="34" charset="0"/>
              </a:rPr>
              <a:t>THEN</a:t>
            </a:r>
            <a:r>
              <a:rPr lang="en-US" sz="2800" kern="100" dirty="0">
                <a:effectLst/>
                <a:latin typeface="Arial" panose="020B0604020202020204" pitchFamily="34" charset="0"/>
                <a:ea typeface="Aptos" panose="020B0004020202020204" pitchFamily="34" charset="0"/>
                <a:cs typeface="Arial" panose="020B0604020202020204" pitchFamily="34" charset="0"/>
              </a:rPr>
              <a:t> (</a:t>
            </a:r>
            <a:r>
              <a:rPr lang="en-US" sz="2800" i="1" kern="100" dirty="0">
                <a:effectLst/>
                <a:latin typeface="Arial" panose="020B0604020202020204" pitchFamily="34" charset="0"/>
                <a:ea typeface="Aptos" panose="020B0004020202020204" pitchFamily="34" charset="0"/>
                <a:cs typeface="Arial" panose="020B0604020202020204" pitchFamily="34" charset="0"/>
              </a:rPr>
              <a:t>impact on primary driver</a:t>
            </a:r>
            <a:r>
              <a:rPr lang="en-US" sz="2800" kern="100" dirty="0">
                <a:effectLst/>
                <a:latin typeface="Arial" panose="020B0604020202020204" pitchFamily="34" charset="0"/>
                <a:ea typeface="Aptos" panose="020B0004020202020204" pitchFamily="34" charset="0"/>
                <a:cs typeface="Arial" panose="020B0604020202020204" pitchFamily="34" charset="0"/>
              </a:rPr>
              <a:t>), </a:t>
            </a:r>
            <a:r>
              <a:rPr lang="en-US" sz="2800" b="1" kern="100" dirty="0">
                <a:effectLst/>
                <a:latin typeface="Arial" panose="020B0604020202020204" pitchFamily="34" charset="0"/>
                <a:ea typeface="Aptos" panose="020B0004020202020204" pitchFamily="34" charset="0"/>
                <a:cs typeface="Arial" panose="020B0604020202020204" pitchFamily="34" charset="0"/>
              </a:rPr>
              <a:t>THEN</a:t>
            </a:r>
            <a:r>
              <a:rPr lang="en-US" sz="2800" kern="100" dirty="0">
                <a:effectLst/>
                <a:latin typeface="Arial" panose="020B0604020202020204" pitchFamily="34" charset="0"/>
                <a:ea typeface="Aptos" panose="020B0004020202020204" pitchFamily="34" charset="0"/>
                <a:cs typeface="Arial" panose="020B0604020202020204" pitchFamily="34" charset="0"/>
              </a:rPr>
              <a:t> (goal).</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319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4E74-A072-4E09-188E-CD95FFCBA1B5}"/>
              </a:ext>
            </a:extLst>
          </p:cNvPr>
          <p:cNvSpPr>
            <a:spLocks noGrp="1"/>
          </p:cNvSpPr>
          <p:nvPr>
            <p:ph type="title"/>
          </p:nvPr>
        </p:nvSpPr>
        <p:spPr/>
        <p:txBody>
          <a:bodyPr/>
          <a:lstStyle/>
          <a:p>
            <a:r>
              <a:rPr lang="en-US" b="0" dirty="0"/>
              <a:t>Data Inventory</a:t>
            </a:r>
          </a:p>
        </p:txBody>
      </p:sp>
      <p:sp>
        <p:nvSpPr>
          <p:cNvPr id="3" name="Text Placeholder 2">
            <a:extLst>
              <a:ext uri="{FF2B5EF4-FFF2-40B4-BE49-F238E27FC236}">
                <a16:creationId xmlns:a16="http://schemas.microsoft.com/office/drawing/2014/main" id="{AF1C0A21-51FA-2AC7-A6E0-8F102B5E692E}"/>
              </a:ext>
            </a:extLst>
          </p:cNvPr>
          <p:cNvSpPr>
            <a:spLocks noGrp="1"/>
          </p:cNvSpPr>
          <p:nvPr>
            <p:ph type="body" sz="quarter" idx="10"/>
          </p:nvPr>
        </p:nvSpPr>
        <p:spPr/>
        <p:txBody>
          <a:bodyPr/>
          <a:lstStyle/>
          <a:p>
            <a:pPr marL="571500" indent="-571500">
              <a:buFont typeface="Arial" panose="020B0604020202020204" pitchFamily="34" charset="0"/>
              <a:buChar char="•"/>
            </a:pPr>
            <a:r>
              <a:rPr lang="en-US" sz="2800" dirty="0"/>
              <a:t>Record findings of your Comprehensive Needs Assessment</a:t>
            </a:r>
          </a:p>
          <a:p>
            <a:pPr marL="571500" indent="-571500">
              <a:buFont typeface="Arial" panose="020B0604020202020204" pitchFamily="34" charset="0"/>
              <a:buChar char="•"/>
            </a:pPr>
            <a:r>
              <a:rPr lang="en-US" sz="2800" dirty="0"/>
              <a:t>Support from EQC and CFP team</a:t>
            </a:r>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p:txBody>
      </p:sp>
      <p:pic>
        <p:nvPicPr>
          <p:cNvPr id="4" name="Picture 3" descr="Data Inventory Form">
            <a:extLst>
              <a:ext uri="{FF2B5EF4-FFF2-40B4-BE49-F238E27FC236}">
                <a16:creationId xmlns:a16="http://schemas.microsoft.com/office/drawing/2014/main" id="{D288EA33-535A-5F96-E122-79C934769501}"/>
              </a:ext>
            </a:extLst>
          </p:cNvPr>
          <p:cNvPicPr>
            <a:picLocks noChangeAspect="1"/>
          </p:cNvPicPr>
          <p:nvPr/>
        </p:nvPicPr>
        <p:blipFill>
          <a:blip r:embed="rId3"/>
          <a:stretch>
            <a:fillRect/>
          </a:stretch>
        </p:blipFill>
        <p:spPr>
          <a:xfrm>
            <a:off x="4539546" y="2579913"/>
            <a:ext cx="6289218" cy="3102431"/>
          </a:xfrm>
          <a:prstGeom prst="rect">
            <a:avLst/>
          </a:prstGeom>
        </p:spPr>
      </p:pic>
    </p:spTree>
    <p:extLst>
      <p:ext uri="{BB962C8B-B14F-4D97-AF65-F5344CB8AC3E}">
        <p14:creationId xmlns:p14="http://schemas.microsoft.com/office/powerpoint/2010/main" val="970300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0A21-CEB2-44DB-E406-36707183FDCC}"/>
              </a:ext>
            </a:extLst>
          </p:cNvPr>
          <p:cNvSpPr>
            <a:spLocks noGrp="1"/>
          </p:cNvSpPr>
          <p:nvPr>
            <p:ph type="title"/>
          </p:nvPr>
        </p:nvSpPr>
        <p:spPr/>
        <p:txBody>
          <a:bodyPr>
            <a:normAutofit/>
          </a:bodyPr>
          <a:lstStyle/>
          <a:p>
            <a:r>
              <a:rPr lang="en-US" b="0" dirty="0">
                <a:latin typeface="Franklin Gothic Demi Cond" panose="020B0706030402020204" pitchFamily="34" charset="0"/>
              </a:rPr>
              <a:t>Resources - Continuous Improvement Framework, Toolkits, and Templates…</a:t>
            </a:r>
          </a:p>
        </p:txBody>
      </p:sp>
      <p:pic>
        <p:nvPicPr>
          <p:cNvPr id="4" name="Picture 3" descr="Continuous Improvement Webpage screenshot">
            <a:extLst>
              <a:ext uri="{FF2B5EF4-FFF2-40B4-BE49-F238E27FC236}">
                <a16:creationId xmlns:a16="http://schemas.microsoft.com/office/drawing/2014/main" id="{5F423B28-6ADD-3057-1F04-715D493DA77B}"/>
              </a:ext>
            </a:extLst>
          </p:cNvPr>
          <p:cNvPicPr>
            <a:picLocks noChangeAspect="1"/>
          </p:cNvPicPr>
          <p:nvPr/>
        </p:nvPicPr>
        <p:blipFill>
          <a:blip r:embed="rId3"/>
          <a:stretch>
            <a:fillRect/>
          </a:stretch>
        </p:blipFill>
        <p:spPr>
          <a:xfrm>
            <a:off x="1738710" y="1511010"/>
            <a:ext cx="8714580" cy="3847815"/>
          </a:xfrm>
          <a:prstGeom prst="rect">
            <a:avLst/>
          </a:prstGeom>
          <a:ln>
            <a:solidFill>
              <a:schemeClr val="tx1"/>
            </a:solidFill>
          </a:ln>
        </p:spPr>
      </p:pic>
      <p:sp>
        <p:nvSpPr>
          <p:cNvPr id="5" name="TextBox 4">
            <a:extLst>
              <a:ext uri="{FF2B5EF4-FFF2-40B4-BE49-F238E27FC236}">
                <a16:creationId xmlns:a16="http://schemas.microsoft.com/office/drawing/2014/main" id="{04C76781-C601-D793-F1B1-9A94F65E79CC}"/>
              </a:ext>
            </a:extLst>
          </p:cNvPr>
          <p:cNvSpPr txBox="1"/>
          <p:nvPr/>
        </p:nvSpPr>
        <p:spPr>
          <a:xfrm>
            <a:off x="2131155" y="5551110"/>
            <a:ext cx="8937811" cy="584775"/>
          </a:xfrm>
          <a:prstGeom prst="rect">
            <a:avLst/>
          </a:prstGeom>
          <a:noFill/>
        </p:spPr>
        <p:txBody>
          <a:bodyPr wrap="square" rtlCol="0">
            <a:spAutoFit/>
          </a:bodyPr>
          <a:lstStyle/>
          <a:p>
            <a:r>
              <a:rPr lang="en-US" sz="1600" dirty="0">
                <a:hlinkClick r:id="rId4"/>
              </a:rPr>
              <a:t>https://education.vermont.gov/education-quality-assurance/continuous-improvement</a:t>
            </a:r>
            <a:endParaRPr lang="en-US" sz="1600" dirty="0"/>
          </a:p>
          <a:p>
            <a:endParaRPr lang="en-US" sz="1600" dirty="0"/>
          </a:p>
        </p:txBody>
      </p:sp>
    </p:spTree>
    <p:extLst>
      <p:ext uri="{BB962C8B-B14F-4D97-AF65-F5344CB8AC3E}">
        <p14:creationId xmlns:p14="http://schemas.microsoft.com/office/powerpoint/2010/main" val="1123677737"/>
      </p:ext>
    </p:extLst>
  </p:cSld>
  <p:clrMapOvr>
    <a:masterClrMapping/>
  </p:clrMapOvr>
  <mc:AlternateContent xmlns:mc="http://schemas.openxmlformats.org/markup-compatibility/2006" xmlns:p14="http://schemas.microsoft.com/office/powerpoint/2010/main">
    <mc:Choice Requires="p14">
      <p:transition spd="slow" p14:dur="2000" advTm="16393"/>
    </mc:Choice>
    <mc:Fallback xmlns="">
      <p:transition spd="slow" advTm="163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DCDC-3544-7DA4-21DE-3343CA5241E1}"/>
              </a:ext>
            </a:extLst>
          </p:cNvPr>
          <p:cNvSpPr>
            <a:spLocks noGrp="1"/>
          </p:cNvSpPr>
          <p:nvPr>
            <p:ph type="ctrTitle"/>
          </p:nvPr>
        </p:nvSpPr>
        <p:spPr>
          <a:xfrm>
            <a:off x="0" y="457200"/>
            <a:ext cx="12188952" cy="903864"/>
          </a:xfrm>
        </p:spPr>
        <p:txBody>
          <a:bodyPr/>
          <a:lstStyle/>
          <a:p>
            <a:r>
              <a:rPr lang="en-US" dirty="0">
                <a:latin typeface="Arial"/>
                <a:cs typeface="Arial"/>
              </a:rPr>
              <a:t>Break time!</a:t>
            </a:r>
            <a:endParaRPr lang="en-US" dirty="0"/>
          </a:p>
        </p:txBody>
      </p:sp>
      <p:pic>
        <p:nvPicPr>
          <p:cNvPr id="5" name="Picture 4" descr="Who's Looking After You? Tip Five, Taking a Break — Dive Deep, Climb High">
            <a:extLst>
              <a:ext uri="{FF2B5EF4-FFF2-40B4-BE49-F238E27FC236}">
                <a16:creationId xmlns:a16="http://schemas.microsoft.com/office/drawing/2014/main" id="{DD9C245B-40C5-EA84-B130-97178F1C9DD9}"/>
              </a:ext>
            </a:extLst>
          </p:cNvPr>
          <p:cNvPicPr>
            <a:picLocks noChangeAspect="1"/>
          </p:cNvPicPr>
          <p:nvPr/>
        </p:nvPicPr>
        <p:blipFill>
          <a:blip r:embed="rId3"/>
          <a:stretch>
            <a:fillRect/>
          </a:stretch>
        </p:blipFill>
        <p:spPr>
          <a:xfrm>
            <a:off x="3810000" y="1707573"/>
            <a:ext cx="4696690" cy="3650672"/>
          </a:xfrm>
          <a:prstGeom prst="rect">
            <a:avLst/>
          </a:prstGeom>
        </p:spPr>
      </p:pic>
    </p:spTree>
    <p:extLst>
      <p:ext uri="{BB962C8B-B14F-4D97-AF65-F5344CB8AC3E}">
        <p14:creationId xmlns:p14="http://schemas.microsoft.com/office/powerpoint/2010/main" val="3936034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D43499-17CB-9F2D-FCA2-685F631F06FD}"/>
              </a:ext>
            </a:extLst>
          </p:cNvPr>
          <p:cNvSpPr>
            <a:spLocks noGrp="1"/>
          </p:cNvSpPr>
          <p:nvPr>
            <p:ph type="ctrTitle"/>
          </p:nvPr>
        </p:nvSpPr>
        <p:spPr>
          <a:xfrm>
            <a:off x="1028700" y="1967266"/>
            <a:ext cx="2628900" cy="2547257"/>
          </a:xfrm>
          <a:noFill/>
        </p:spPr>
        <p:txBody>
          <a:bodyPr vert="horz" lIns="91440" tIns="45720" rIns="91440" bIns="45720" rtlCol="0" anchor="ctr">
            <a:normAutofit/>
          </a:bodyPr>
          <a:lstStyle/>
          <a:p>
            <a:r>
              <a:rPr lang="en-US" sz="3600" kern="1200" dirty="0">
                <a:solidFill>
                  <a:srgbClr val="FFFFFF"/>
                </a:solidFill>
                <a:latin typeface="+mj-lt"/>
                <a:ea typeface="+mj-ea"/>
                <a:cs typeface="+mj-cs"/>
              </a:rPr>
              <a:t>Overview of PDSA</a:t>
            </a:r>
          </a:p>
        </p:txBody>
      </p:sp>
      <p:pic>
        <p:nvPicPr>
          <p:cNvPr id="4" name="Picture 3" descr="Model for improvement highlighting the question related to evidence-based change ideas: &quot;what change can we make that will result in improvement?&quot;">
            <a:extLst>
              <a:ext uri="{FF2B5EF4-FFF2-40B4-BE49-F238E27FC236}">
                <a16:creationId xmlns:a16="http://schemas.microsoft.com/office/drawing/2014/main" id="{F6EEAE85-EB8B-E6C9-CEBB-D0BB6C5F10D5}"/>
              </a:ext>
            </a:extLst>
          </p:cNvPr>
          <p:cNvPicPr>
            <a:picLocks noChangeAspect="1"/>
          </p:cNvPicPr>
          <p:nvPr/>
        </p:nvPicPr>
        <p:blipFill>
          <a:blip r:embed="rId3"/>
          <a:stretch>
            <a:fillRect/>
          </a:stretch>
        </p:blipFill>
        <p:spPr>
          <a:xfrm>
            <a:off x="5995858" y="643466"/>
            <a:ext cx="4343616" cy="5568739"/>
          </a:xfrm>
          <a:prstGeom prst="rect">
            <a:avLst/>
          </a:prstGeom>
        </p:spPr>
      </p:pic>
    </p:spTree>
    <p:extLst>
      <p:ext uri="{BB962C8B-B14F-4D97-AF65-F5344CB8AC3E}">
        <p14:creationId xmlns:p14="http://schemas.microsoft.com/office/powerpoint/2010/main" val="2113430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5ADB-E2E5-14C6-0744-93E529BC401A}"/>
              </a:ext>
            </a:extLst>
          </p:cNvPr>
          <p:cNvSpPr>
            <a:spLocks noGrp="1"/>
          </p:cNvSpPr>
          <p:nvPr>
            <p:ph type="title"/>
          </p:nvPr>
        </p:nvSpPr>
        <p:spPr/>
        <p:txBody>
          <a:bodyPr>
            <a:normAutofit/>
          </a:bodyPr>
          <a:lstStyle/>
          <a:p>
            <a:r>
              <a:rPr lang="en-US" b="0" dirty="0"/>
              <a:t>Sample Current state (from </a:t>
            </a:r>
            <a:r>
              <a:rPr lang="en-US" b="0" dirty="0">
                <a:highlight>
                  <a:srgbClr val="FFFF00"/>
                </a:highlight>
              </a:rPr>
              <a:t>disaggregated EL data analysis</a:t>
            </a:r>
            <a:r>
              <a:rPr lang="en-US" b="0" dirty="0"/>
              <a:t>): </a:t>
            </a:r>
          </a:p>
        </p:txBody>
      </p:sp>
      <p:sp>
        <p:nvSpPr>
          <p:cNvPr id="3" name="Content Placeholder 2">
            <a:extLst>
              <a:ext uri="{FF2B5EF4-FFF2-40B4-BE49-F238E27FC236}">
                <a16:creationId xmlns:a16="http://schemas.microsoft.com/office/drawing/2014/main" id="{228D93DD-A6B0-073E-B917-17B22BB54EFA}"/>
              </a:ext>
            </a:extLst>
          </p:cNvPr>
          <p:cNvSpPr>
            <a:spLocks noGrp="1"/>
          </p:cNvSpPr>
          <p:nvPr>
            <p:ph type="body" sz="quarter" idx="10"/>
          </p:nvPr>
        </p:nvSpPr>
        <p:spPr>
          <a:xfrm>
            <a:off x="697345" y="1600200"/>
            <a:ext cx="10871200" cy="4343400"/>
          </a:xfrm>
        </p:spPr>
        <p:txBody>
          <a:bodyPr>
            <a:noAutofit/>
          </a:bodyPr>
          <a:lstStyle/>
          <a:p>
            <a:pPr marL="0" indent="0">
              <a:buNone/>
            </a:pPr>
            <a:r>
              <a:rPr lang="en-US" sz="1400" b="1" dirty="0"/>
              <a:t>Demographic Data</a:t>
            </a:r>
          </a:p>
          <a:p>
            <a:pPr marL="285750" indent="-285750">
              <a:buFont typeface="Arial" panose="020B0604020202020204" pitchFamily="34" charset="0"/>
              <a:buChar char="•"/>
            </a:pPr>
            <a:r>
              <a:rPr lang="en-US" sz="1400" dirty="0"/>
              <a:t>Increased enrollment of students qualifying for EL services</a:t>
            </a:r>
          </a:p>
          <a:p>
            <a:pPr marL="285750" indent="-285750">
              <a:buFont typeface="Arial" panose="020B0604020202020204" pitchFamily="34" charset="0"/>
              <a:buChar char="•"/>
            </a:pPr>
            <a:r>
              <a:rPr lang="en-US" sz="1400" dirty="0"/>
              <a:t>High rate of absenteeism for EL students, overall</a:t>
            </a:r>
          </a:p>
          <a:p>
            <a:pPr marL="0" indent="0">
              <a:buNone/>
            </a:pPr>
            <a:r>
              <a:rPr lang="en-US" sz="1400" b="1" dirty="0"/>
              <a:t>Student Learning Data</a:t>
            </a:r>
          </a:p>
          <a:p>
            <a:pPr marL="285750" indent="-285750">
              <a:buFont typeface="Arial" panose="020B0604020202020204" pitchFamily="34" charset="0"/>
              <a:buChar char="•"/>
            </a:pPr>
            <a:r>
              <a:rPr lang="en-US" sz="1400" dirty="0"/>
              <a:t>Disaggregated data show significant gaps in proficiency between EL and non-EL student populations</a:t>
            </a:r>
          </a:p>
          <a:p>
            <a:pPr marL="285750" indent="-285750">
              <a:buFont typeface="Arial" panose="020B0604020202020204" pitchFamily="34" charset="0"/>
              <a:buChar char="•"/>
            </a:pPr>
            <a:r>
              <a:rPr lang="en-US" sz="1400" dirty="0"/>
              <a:t>On local &amp; state assessments 10% of EL students in grades K-3 are proficient in reading standards</a:t>
            </a:r>
          </a:p>
          <a:p>
            <a:r>
              <a:rPr lang="en-US" sz="1400" b="1" dirty="0"/>
              <a:t>School Process Data</a:t>
            </a:r>
          </a:p>
          <a:p>
            <a:pPr marL="285750" indent="-285750">
              <a:buFont typeface="Arial" panose="020B0604020202020204" pitchFamily="34" charset="0"/>
              <a:buChar char="•"/>
            </a:pPr>
            <a:r>
              <a:rPr lang="en-US" sz="1400" dirty="0"/>
              <a:t>Drastic reduction in interventionists and specialized support staff </a:t>
            </a:r>
          </a:p>
          <a:p>
            <a:pPr marL="285750" indent="-285750">
              <a:buFont typeface="Arial" panose="020B0604020202020204" pitchFamily="34" charset="0"/>
              <a:buChar char="•"/>
            </a:pPr>
            <a:r>
              <a:rPr lang="en-US" sz="1400" dirty="0"/>
              <a:t>Education Support Team is lacking representation and not meeting regularly</a:t>
            </a:r>
          </a:p>
          <a:p>
            <a:pPr marL="285750" indent="-285750">
              <a:buFont typeface="Arial" panose="020B0604020202020204" pitchFamily="34" charset="0"/>
              <a:buChar char="•"/>
            </a:pPr>
            <a:r>
              <a:rPr lang="en-US" sz="1400" dirty="0"/>
              <a:t>Current curriculum &amp; instructional practices have limited foundational skills instruction and intervention models and do not include considerations/strategies for EL students</a:t>
            </a:r>
          </a:p>
          <a:p>
            <a:pPr marL="0" indent="0">
              <a:buNone/>
            </a:pPr>
            <a:r>
              <a:rPr lang="en-US" sz="1400" b="1" dirty="0"/>
              <a:t>Perceptions Data </a:t>
            </a:r>
          </a:p>
          <a:p>
            <a:pPr marL="285750" indent="-285750">
              <a:buFont typeface="Arial" panose="020B0604020202020204" pitchFamily="34" charset="0"/>
              <a:buChar char="•"/>
            </a:pPr>
            <a:r>
              <a:rPr lang="en-US" sz="1400" dirty="0"/>
              <a:t>Low participation on parent surveys/focus groups &amp; data reveal many newly arrived families</a:t>
            </a:r>
          </a:p>
          <a:p>
            <a:pPr marL="285750" indent="-285750">
              <a:buFont typeface="Arial" panose="020B0604020202020204" pitchFamily="34" charset="0"/>
              <a:buChar char="•"/>
            </a:pPr>
            <a:r>
              <a:rPr lang="en-US" sz="1400" dirty="0"/>
              <a:t>Teachers report low confidence levels in applying Science of Reading (SOR) practices with </a:t>
            </a:r>
            <a:r>
              <a:rPr lang="en-US" sz="1400" i="1" dirty="0"/>
              <a:t>all</a:t>
            </a:r>
            <a:r>
              <a:rPr lang="en-US" sz="1400" dirty="0"/>
              <a:t> students</a:t>
            </a:r>
          </a:p>
        </p:txBody>
      </p:sp>
    </p:spTree>
    <p:extLst>
      <p:ext uri="{BB962C8B-B14F-4D97-AF65-F5344CB8AC3E}">
        <p14:creationId xmlns:p14="http://schemas.microsoft.com/office/powerpoint/2010/main" val="4238388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CCCE5-259E-50F8-7E6A-A7380E876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91BC1-2E14-A041-99EE-544D999A0159}"/>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b="0" dirty="0">
                <a:latin typeface="Franklin Gothic Demi Cond" panose="020B0706030402020204" pitchFamily="34" charset="0"/>
              </a:rPr>
              <a:t>Model for Improvement</a:t>
            </a:r>
          </a:p>
        </p:txBody>
      </p:sp>
      <p:pic>
        <p:nvPicPr>
          <p:cNvPr id="4" name="Picture 2" descr="Model for improvement highlighting the question related to evidence-based change ideas: &quot;what change can we make that will result in improvement?&quot;">
            <a:extLst>
              <a:ext uri="{FF2B5EF4-FFF2-40B4-BE49-F238E27FC236}">
                <a16:creationId xmlns:a16="http://schemas.microsoft.com/office/drawing/2014/main" id="{9A8DCA22-8246-A18B-48E8-50718A179BD9}"/>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1573413" y="1447800"/>
            <a:ext cx="3500546"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AF8AD3-D1AF-B79A-7882-2C38957F85B7}"/>
              </a:ext>
            </a:extLst>
          </p:cNvPr>
          <p:cNvSpPr txBox="1"/>
          <p:nvPr/>
        </p:nvSpPr>
        <p:spPr>
          <a:xfrm>
            <a:off x="5562602" y="2007220"/>
            <a:ext cx="5932712" cy="553998"/>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Clear Measurable Goals/Aims</a:t>
            </a:r>
          </a:p>
        </p:txBody>
      </p:sp>
      <p:cxnSp>
        <p:nvCxnSpPr>
          <p:cNvPr id="6" name="Straight Arrow Connector 5">
            <a:extLst>
              <a:ext uri="{FF2B5EF4-FFF2-40B4-BE49-F238E27FC236}">
                <a16:creationId xmlns:a16="http://schemas.microsoft.com/office/drawing/2014/main" id="{556DE334-F2E3-67B6-0818-8D11EF1954A2}"/>
              </a:ext>
              <a:ext uri="{C183D7F6-B498-43B3-948B-1728B52AA6E4}">
                <adec:decorative xmlns:adec="http://schemas.microsoft.com/office/drawing/2017/decorative" val="1"/>
              </a:ext>
            </a:extLst>
          </p:cNvPr>
          <p:cNvCxnSpPr>
            <a:cxnSpLocks/>
          </p:cNvCxnSpPr>
          <p:nvPr/>
        </p:nvCxnSpPr>
        <p:spPr>
          <a:xfrm>
            <a:off x="4887503" y="2473504"/>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Arrow: Down 7">
            <a:extLst>
              <a:ext uri="{FF2B5EF4-FFF2-40B4-BE49-F238E27FC236}">
                <a16:creationId xmlns:a16="http://schemas.microsoft.com/office/drawing/2014/main" id="{CA36566F-5F35-0838-DAD1-C3A14E27637A}"/>
              </a:ext>
              <a:ext uri="{C183D7F6-B498-43B3-948B-1728B52AA6E4}">
                <adec:decorative xmlns:adec="http://schemas.microsoft.com/office/drawing/2017/decorative" val="1"/>
              </a:ext>
            </a:extLst>
          </p:cNvPr>
          <p:cNvSpPr/>
          <p:nvPr/>
        </p:nvSpPr>
        <p:spPr>
          <a:xfrm rot="19408085">
            <a:off x="7308005" y="2636052"/>
            <a:ext cx="414264" cy="80664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1DF786B-264F-F1CF-893F-33E56F0668B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22870" y="3390371"/>
            <a:ext cx="3763341" cy="2369512"/>
          </a:xfrm>
          <a:prstGeom prst="rect">
            <a:avLst/>
          </a:prstGeom>
        </p:spPr>
      </p:pic>
    </p:spTree>
    <p:extLst>
      <p:ext uri="{BB962C8B-B14F-4D97-AF65-F5344CB8AC3E}">
        <p14:creationId xmlns:p14="http://schemas.microsoft.com/office/powerpoint/2010/main" val="1004654811"/>
      </p:ext>
    </p:extLst>
  </p:cSld>
  <p:clrMapOvr>
    <a:masterClrMapping/>
  </p:clrMapOvr>
  <mc:AlternateContent xmlns:mc="http://schemas.openxmlformats.org/markup-compatibility/2006" xmlns:p14="http://schemas.microsoft.com/office/powerpoint/2010/main">
    <mc:Choice Requires="p14">
      <p:transition spd="slow" p14:dur="2000" advTm="20038"/>
    </mc:Choice>
    <mc:Fallback xmlns="">
      <p:transition spd="slow" advTm="2003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79A2-9A16-0474-E008-CE55EF9F1B53}"/>
              </a:ext>
            </a:extLst>
          </p:cNvPr>
          <p:cNvSpPr>
            <a:spLocks noGrp="1"/>
          </p:cNvSpPr>
          <p:nvPr>
            <p:ph type="ctrTitle"/>
          </p:nvPr>
        </p:nvSpPr>
        <p:spPr>
          <a:xfrm>
            <a:off x="0" y="457200"/>
            <a:ext cx="12188952" cy="782320"/>
          </a:xfrm>
        </p:spPr>
        <p:txBody>
          <a:bodyPr/>
          <a:lstStyle/>
          <a:p>
            <a:r>
              <a:rPr lang="en-US" dirty="0"/>
              <a:t>Housekeeping</a:t>
            </a:r>
          </a:p>
        </p:txBody>
      </p:sp>
      <p:sp>
        <p:nvSpPr>
          <p:cNvPr id="3" name="Subtitle 2">
            <a:extLst>
              <a:ext uri="{FF2B5EF4-FFF2-40B4-BE49-F238E27FC236}">
                <a16:creationId xmlns:a16="http://schemas.microsoft.com/office/drawing/2014/main" id="{D7C804CD-01D3-8595-C98C-57C33048B74A}"/>
              </a:ext>
            </a:extLst>
          </p:cNvPr>
          <p:cNvSpPr>
            <a:spLocks noGrp="1"/>
          </p:cNvSpPr>
          <p:nvPr>
            <p:ph type="subTitle" idx="1"/>
          </p:nvPr>
        </p:nvSpPr>
        <p:spPr>
          <a:xfrm>
            <a:off x="284480" y="1615440"/>
            <a:ext cx="11572240" cy="3797808"/>
          </a:xfrm>
        </p:spPr>
        <p:txBody>
          <a:bodyPr/>
          <a:lstStyle/>
          <a:p>
            <a:pPr marL="342900" indent="-342900" algn="l">
              <a:buFont typeface="Wingdings" panose="05000000000000000000" pitchFamily="2" charset="2"/>
              <a:buChar char="§"/>
            </a:pPr>
            <a:r>
              <a:rPr lang="en-US" b="0" dirty="0"/>
              <a:t>Take care of your personal needs</a:t>
            </a:r>
          </a:p>
          <a:p>
            <a:pPr marL="342900" indent="-342900" algn="l">
              <a:buFont typeface="Wingdings" panose="05000000000000000000" pitchFamily="2" charset="2"/>
              <a:buChar char="§"/>
            </a:pPr>
            <a:r>
              <a:rPr lang="en-US" b="0" dirty="0"/>
              <a:t>Bathroom locations</a:t>
            </a:r>
          </a:p>
          <a:p>
            <a:pPr marL="342900" indent="-342900" algn="l">
              <a:buFont typeface="Wingdings" panose="05000000000000000000" pitchFamily="2" charset="2"/>
              <a:buChar char="§"/>
            </a:pPr>
            <a:r>
              <a:rPr lang="en-US" b="0" dirty="0"/>
              <a:t>Breaks</a:t>
            </a:r>
          </a:p>
          <a:p>
            <a:pPr marL="342900" indent="-342900" algn="l">
              <a:buFont typeface="Wingdings" panose="05000000000000000000" pitchFamily="2" charset="2"/>
              <a:buChar char="§"/>
            </a:pPr>
            <a:r>
              <a:rPr lang="en-US" b="0" dirty="0"/>
              <a:t>Strand times</a:t>
            </a:r>
          </a:p>
          <a:p>
            <a:pPr marL="342900" indent="-342900" algn="l">
              <a:buFont typeface="Wingdings" panose="05000000000000000000" pitchFamily="2" charset="2"/>
              <a:buChar char="§"/>
            </a:pPr>
            <a:r>
              <a:rPr lang="en-US" b="0" dirty="0"/>
              <a:t>Exit cards</a:t>
            </a:r>
          </a:p>
        </p:txBody>
      </p:sp>
      <p:pic>
        <p:nvPicPr>
          <p:cNvPr id="4" name="Picture 3">
            <a:extLst>
              <a:ext uri="{FF2B5EF4-FFF2-40B4-BE49-F238E27FC236}">
                <a16:creationId xmlns:a16="http://schemas.microsoft.com/office/drawing/2014/main" id="{CE3FDD0E-2853-29BA-3B8C-97DB095508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96280" y="1715008"/>
            <a:ext cx="6111240" cy="4074160"/>
          </a:xfrm>
          <a:prstGeom prst="rect">
            <a:avLst/>
          </a:prstGeom>
        </p:spPr>
      </p:pic>
    </p:spTree>
    <p:extLst>
      <p:ext uri="{BB962C8B-B14F-4D97-AF65-F5344CB8AC3E}">
        <p14:creationId xmlns:p14="http://schemas.microsoft.com/office/powerpoint/2010/main" val="1844246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7343-70D0-4046-96FA-E09E22E17683}"/>
              </a:ext>
            </a:extLst>
          </p:cNvPr>
          <p:cNvSpPr>
            <a:spLocks noGrp="1"/>
          </p:cNvSpPr>
          <p:nvPr>
            <p:ph type="title" idx="4294967295"/>
          </p:nvPr>
        </p:nvSpPr>
        <p:spPr>
          <a:xfrm>
            <a:off x="870093" y="281362"/>
            <a:ext cx="10089865" cy="1143000"/>
          </a:xfrm>
        </p:spPr>
        <p:txBody>
          <a:bodyPr>
            <a:normAutofit/>
          </a:bodyPr>
          <a:lstStyle/>
          <a:p>
            <a:pPr algn="ctr"/>
            <a:r>
              <a:rPr lang="en-US" sz="2800" dirty="0"/>
              <a:t>Setting Clear, Measurable Student Learning Goals</a:t>
            </a:r>
          </a:p>
        </p:txBody>
      </p:sp>
      <p:sp>
        <p:nvSpPr>
          <p:cNvPr id="3" name="Text Placeholder 2">
            <a:extLst>
              <a:ext uri="{FF2B5EF4-FFF2-40B4-BE49-F238E27FC236}">
                <a16:creationId xmlns:a16="http://schemas.microsoft.com/office/drawing/2014/main" id="{A88DABFC-9057-4B89-821F-8A2464E9B360}"/>
              </a:ext>
            </a:extLst>
          </p:cNvPr>
          <p:cNvSpPr>
            <a:spLocks noGrp="1"/>
          </p:cNvSpPr>
          <p:nvPr>
            <p:ph type="body" sz="quarter" idx="4294967295"/>
          </p:nvPr>
        </p:nvSpPr>
        <p:spPr>
          <a:xfrm>
            <a:off x="2011807" y="1971675"/>
            <a:ext cx="8179943" cy="4343400"/>
          </a:xfrm>
        </p:spPr>
        <p:txBody>
          <a:bodyPr>
            <a:normAutofit fontScale="77500" lnSpcReduction="20000"/>
          </a:bodyPr>
          <a:lstStyle/>
          <a:p>
            <a:pPr marL="0" indent="0">
              <a:buNone/>
            </a:pPr>
            <a:r>
              <a:rPr lang="en-US" i="1" dirty="0">
                <a:latin typeface="+mn-lt"/>
              </a:rPr>
              <a:t>Quality Aim/Goal statements include these components:</a:t>
            </a:r>
            <a:endParaRPr lang="en-US" dirty="0">
              <a:latin typeface="+mn-lt"/>
            </a:endParaRPr>
          </a:p>
          <a:p>
            <a:r>
              <a:rPr lang="en-US" b="1" dirty="0">
                <a:latin typeface="+mn-lt"/>
              </a:rPr>
              <a:t>What?</a:t>
            </a:r>
            <a:r>
              <a:rPr lang="en-US" dirty="0">
                <a:latin typeface="+mn-lt"/>
              </a:rPr>
              <a:t> (operationalize the specific skill/process/practice that is being improved?)</a:t>
            </a:r>
          </a:p>
          <a:p>
            <a:r>
              <a:rPr lang="en-US" b="1" dirty="0">
                <a:latin typeface="+mn-lt"/>
              </a:rPr>
              <a:t>For whom?</a:t>
            </a:r>
            <a:r>
              <a:rPr lang="en-US" dirty="0">
                <a:latin typeface="+mn-lt"/>
              </a:rPr>
              <a:t> (who is the intended population?)</a:t>
            </a:r>
          </a:p>
          <a:p>
            <a:r>
              <a:rPr lang="en-US" b="1" dirty="0">
                <a:latin typeface="+mn-lt"/>
              </a:rPr>
              <a:t>By when? </a:t>
            </a:r>
            <a:r>
              <a:rPr lang="en-US" dirty="0">
                <a:latin typeface="+mn-lt"/>
              </a:rPr>
              <a:t>(when do you expect outcomes to be achieved?)</a:t>
            </a:r>
          </a:p>
          <a:p>
            <a:r>
              <a:rPr lang="en-US" b="1" dirty="0">
                <a:latin typeface="+mn-lt"/>
              </a:rPr>
              <a:t>By how much?</a:t>
            </a:r>
            <a:r>
              <a:rPr lang="en-US" dirty="0">
                <a:latin typeface="+mn-lt"/>
              </a:rPr>
              <a:t> (to what degree will improvement/progress be made by that time?)</a:t>
            </a:r>
            <a:endParaRPr lang="en-US" dirty="0">
              <a:solidFill>
                <a:srgbClr val="7F7F7F"/>
              </a:solidFill>
              <a:latin typeface="+mn-lt"/>
            </a:endParaRPr>
          </a:p>
          <a:p>
            <a:pPr marL="0" indent="0" algn="l" rtl="0" fontAlgn="base">
              <a:buNone/>
            </a:pPr>
            <a:r>
              <a:rPr lang="en-US" b="0" i="0" u="none" strike="noStrike" dirty="0">
                <a:solidFill>
                  <a:srgbClr val="404040"/>
                </a:solidFill>
                <a:effectLst/>
                <a:latin typeface="Palatino Linotype" panose="02040502050505030304" pitchFamily="18" charset="0"/>
              </a:rPr>
              <a:t>Are goals </a:t>
            </a:r>
            <a:r>
              <a:rPr lang="en-US" b="1" i="0" u="none" strike="noStrike" dirty="0">
                <a:solidFill>
                  <a:srgbClr val="404040"/>
                </a:solidFill>
                <a:effectLst/>
                <a:latin typeface="Palatino Linotype" panose="02040502050505030304" pitchFamily="18" charset="0"/>
              </a:rPr>
              <a:t>specific to reasons for identification? </a:t>
            </a:r>
          </a:p>
          <a:p>
            <a:pPr marL="0" indent="0" algn="l" rtl="0" fontAlgn="base">
              <a:buNone/>
            </a:pPr>
            <a:r>
              <a:rPr lang="en-US" sz="1800" b="0" i="0" dirty="0">
                <a:solidFill>
                  <a:srgbClr val="C00000"/>
                </a:solidFill>
                <a:effectLst/>
                <a:highlight>
                  <a:srgbClr val="FFFF00"/>
                </a:highlight>
                <a:latin typeface="Palatino Linotype" panose="02040502050505030304" pitchFamily="18" charset="0"/>
              </a:rPr>
              <a:t>e.g., By June 2024, 90% of K-3rd grade English Learners are reaching proficiency in grade level reading fluency, as measured by Decoding Inventories &amp; Oral Reading Fluency Assessments.</a:t>
            </a:r>
            <a:endParaRPr lang="en-US" b="0" i="0" dirty="0">
              <a:solidFill>
                <a:srgbClr val="C00000"/>
              </a:solidFill>
              <a:effectLst/>
              <a:highlight>
                <a:srgbClr val="FFFF00"/>
              </a:highlight>
              <a:latin typeface="Segoe UI" panose="020B0502040204020203" pitchFamily="34" charset="0"/>
            </a:endParaRPr>
          </a:p>
          <a:p>
            <a:pPr marL="0" indent="0" algn="l" rtl="0">
              <a:spcBef>
                <a:spcPts val="1200"/>
              </a:spcBef>
              <a:spcAft>
                <a:spcPts val="200"/>
              </a:spcAft>
              <a:buNone/>
            </a:pPr>
            <a:r>
              <a:rPr lang="en-US" sz="1800" b="0" i="0" dirty="0">
                <a:solidFill>
                  <a:srgbClr val="C00000"/>
                </a:solidFill>
                <a:effectLst/>
                <a:highlight>
                  <a:srgbClr val="FFFF00"/>
                </a:highlight>
                <a:latin typeface="Palatino Linotype" panose="02040502050505030304" pitchFamily="18" charset="0"/>
              </a:rPr>
              <a:t>e.g., By June 2024 we will reduce the math/literacy performance gap for English Learners and their peers by 20%</a:t>
            </a:r>
            <a:endParaRPr lang="en-US" b="0" i="0" dirty="0">
              <a:solidFill>
                <a:srgbClr val="C00000"/>
              </a:solidFill>
              <a:effectLst/>
              <a:highlight>
                <a:srgbClr val="FFFF00"/>
              </a:highlight>
              <a:latin typeface="Segoe UI" panose="020B0502040204020203" pitchFamily="34" charset="0"/>
            </a:endParaRPr>
          </a:p>
          <a:p>
            <a:pPr algn="l" rtl="0" fontAlgn="base">
              <a:buFont typeface="Arial" panose="020B0604020202020204" pitchFamily="34" charset="0"/>
              <a:buChar char="•"/>
            </a:pPr>
            <a:endParaRPr lang="en-US" sz="1600" b="0" i="0" dirty="0">
              <a:solidFill>
                <a:srgbClr val="000000"/>
              </a:solidFill>
              <a:effectLst/>
              <a:latin typeface="Arial" panose="020B0604020202020204" pitchFamily="34" charset="0"/>
            </a:endParaRPr>
          </a:p>
          <a:p>
            <a:pPr marL="0" indent="0">
              <a:buNone/>
            </a:pPr>
            <a:endParaRPr lang="en-US" sz="1800" dirty="0">
              <a:latin typeface="+mn-lt"/>
            </a:endParaRPr>
          </a:p>
          <a:p>
            <a:endParaRPr lang="en-US" sz="1800" dirty="0"/>
          </a:p>
          <a:p>
            <a:endParaRPr lang="en-US" dirty="0"/>
          </a:p>
        </p:txBody>
      </p:sp>
    </p:spTree>
    <p:extLst>
      <p:ext uri="{BB962C8B-B14F-4D97-AF65-F5344CB8AC3E}">
        <p14:creationId xmlns:p14="http://schemas.microsoft.com/office/powerpoint/2010/main" val="2438132188"/>
      </p:ext>
    </p:extLst>
  </p:cSld>
  <p:clrMapOvr>
    <a:masterClrMapping/>
  </p:clrMapOvr>
  <mc:AlternateContent xmlns:mc="http://schemas.openxmlformats.org/markup-compatibility/2006" xmlns:p14="http://schemas.microsoft.com/office/powerpoint/2010/main">
    <mc:Choice Requires="p14">
      <p:transition spd="slow" p14:dur="2000" advTm="64806"/>
    </mc:Choice>
    <mc:Fallback xmlns="">
      <p:transition spd="slow" advTm="6480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57296-702F-1972-B841-13C1FF757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CF5A6-262C-2905-CDBF-E3A7DB8BECCF}"/>
              </a:ext>
            </a:extLst>
          </p:cNvPr>
          <p:cNvSpPr>
            <a:spLocks noGrp="1"/>
          </p:cNvSpPr>
          <p:nvPr>
            <p:ph type="title"/>
          </p:nvPr>
        </p:nvSpPr>
        <p:spPr/>
        <p:txBody>
          <a:bodyPr>
            <a:normAutofit/>
          </a:bodyPr>
          <a:lstStyle/>
          <a:p>
            <a:r>
              <a:rPr lang="en-US" sz="2800" dirty="0">
                <a:latin typeface="Franklin Gothic Demi Cond"/>
              </a:rPr>
              <a:t>Identify Underlying Systemic Causes of Challenges</a:t>
            </a:r>
            <a:br>
              <a:rPr lang="en-US" sz="2800" dirty="0">
                <a:latin typeface="Franklin Gothic Demi Cond"/>
              </a:rPr>
            </a:br>
            <a:endParaRPr lang="en-US" sz="2800" dirty="0"/>
          </a:p>
        </p:txBody>
      </p:sp>
      <p:sp>
        <p:nvSpPr>
          <p:cNvPr id="11" name="TextBox 10">
            <a:extLst>
              <a:ext uri="{FF2B5EF4-FFF2-40B4-BE49-F238E27FC236}">
                <a16:creationId xmlns:a16="http://schemas.microsoft.com/office/drawing/2014/main" id="{6151880E-8CA4-0516-9F13-05E09C3D34DD}"/>
              </a:ext>
            </a:extLst>
          </p:cNvPr>
          <p:cNvSpPr txBox="1"/>
          <p:nvPr/>
        </p:nvSpPr>
        <p:spPr>
          <a:xfrm>
            <a:off x="2282555" y="913427"/>
            <a:ext cx="8122397" cy="923330"/>
          </a:xfrm>
          <a:prstGeom prst="rect">
            <a:avLst/>
          </a:prstGeom>
          <a:noFill/>
        </p:spPr>
        <p:txBody>
          <a:bodyPr wrap="square" rtlCol="0">
            <a:spAutoFit/>
          </a:bodyPr>
          <a:lstStyle/>
          <a:p>
            <a:pPr algn="ctr"/>
            <a:r>
              <a:rPr lang="en-US" sz="1800" b="1" i="1" u="sng" dirty="0">
                <a:solidFill>
                  <a:srgbClr val="C00000"/>
                </a:solidFill>
                <a:highlight>
                  <a:srgbClr val="FFFF00"/>
                </a:highlight>
                <a:latin typeface="+mn-lt"/>
              </a:rPr>
              <a:t>Problem of Practice: </a:t>
            </a:r>
            <a:r>
              <a:rPr lang="en-US" sz="1800" dirty="0">
                <a:solidFill>
                  <a:srgbClr val="C00000"/>
                </a:solidFill>
                <a:highlight>
                  <a:srgbClr val="FFFF00"/>
                </a:highlight>
                <a:latin typeface="+mn-lt"/>
              </a:rPr>
              <a:t>Most of our English Learners in grades K-3 are not meeting reading proficiency levels</a:t>
            </a:r>
          </a:p>
          <a:p>
            <a:endParaRPr lang="en-US" dirty="0"/>
          </a:p>
        </p:txBody>
      </p:sp>
      <p:grpSp>
        <p:nvGrpSpPr>
          <p:cNvPr id="7" name="Group 6" descr="fishbone diagram">
            <a:extLst>
              <a:ext uri="{FF2B5EF4-FFF2-40B4-BE49-F238E27FC236}">
                <a16:creationId xmlns:a16="http://schemas.microsoft.com/office/drawing/2014/main" id="{4C34261E-F7FE-71EF-02AA-FE9E078346C0}"/>
              </a:ext>
            </a:extLst>
          </p:cNvPr>
          <p:cNvGrpSpPr/>
          <p:nvPr/>
        </p:nvGrpSpPr>
        <p:grpSpPr>
          <a:xfrm>
            <a:off x="2485755" y="1651857"/>
            <a:ext cx="7220489" cy="3885479"/>
            <a:chOff x="1164955" y="1597428"/>
            <a:chExt cx="7220489" cy="3885479"/>
          </a:xfrm>
        </p:grpSpPr>
        <p:pic>
          <p:nvPicPr>
            <p:cNvPr id="5" name="Picture 4" descr="Fishbone Cause-Effect Diagram">
              <a:extLst>
                <a:ext uri="{FF2B5EF4-FFF2-40B4-BE49-F238E27FC236}">
                  <a16:creationId xmlns:a16="http://schemas.microsoft.com/office/drawing/2014/main" id="{7282B9D8-35E2-F80B-0725-6C2593668383}"/>
                </a:ext>
              </a:extLst>
            </p:cNvPr>
            <p:cNvPicPr>
              <a:picLocks noChangeAspect="1"/>
            </p:cNvPicPr>
            <p:nvPr/>
          </p:nvPicPr>
          <p:blipFill>
            <a:blip r:embed="rId3"/>
            <a:stretch>
              <a:fillRect/>
            </a:stretch>
          </p:blipFill>
          <p:spPr>
            <a:xfrm>
              <a:off x="1164955" y="1597428"/>
              <a:ext cx="7220489" cy="3885479"/>
            </a:xfrm>
            <a:prstGeom prst="rect">
              <a:avLst/>
            </a:prstGeom>
          </p:spPr>
        </p:pic>
        <p:sp>
          <p:nvSpPr>
            <p:cNvPr id="4" name="Rectangle 3">
              <a:extLst>
                <a:ext uri="{FF2B5EF4-FFF2-40B4-BE49-F238E27FC236}">
                  <a16:creationId xmlns:a16="http://schemas.microsoft.com/office/drawing/2014/main" id="{74EF659F-664B-4BED-B9EF-113665C1C27E}"/>
                </a:ext>
              </a:extLst>
            </p:cNvPr>
            <p:cNvSpPr/>
            <p:nvPr/>
          </p:nvSpPr>
          <p:spPr>
            <a:xfrm>
              <a:off x="6647380" y="3329547"/>
              <a:ext cx="1500027" cy="4102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8F7E2B86-4CF2-2B52-53F7-4379D5606EAD}"/>
              </a:ext>
            </a:extLst>
          </p:cNvPr>
          <p:cNvSpPr txBox="1"/>
          <p:nvPr/>
        </p:nvSpPr>
        <p:spPr>
          <a:xfrm>
            <a:off x="3956637" y="5660786"/>
            <a:ext cx="4718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alatino Linotype"/>
                <a:cs typeface="Arial"/>
                <a:hlinkClick r:id="rId4"/>
              </a:rPr>
              <a:t>Vermont Continuous Improvement Website</a:t>
            </a:r>
            <a:endParaRPr lang="en-US" dirty="0"/>
          </a:p>
        </p:txBody>
      </p:sp>
    </p:spTree>
    <p:extLst>
      <p:ext uri="{BB962C8B-B14F-4D97-AF65-F5344CB8AC3E}">
        <p14:creationId xmlns:p14="http://schemas.microsoft.com/office/powerpoint/2010/main" val="288566844"/>
      </p:ext>
    </p:extLst>
  </p:cSld>
  <p:clrMapOvr>
    <a:masterClrMapping/>
  </p:clrMapOvr>
  <mc:AlternateContent xmlns:mc="http://schemas.openxmlformats.org/markup-compatibility/2006" xmlns:p14="http://schemas.microsoft.com/office/powerpoint/2010/main">
    <mc:Choice Requires="p14">
      <p:transition spd="slow" p14:dur="2000" advTm="31625"/>
    </mc:Choice>
    <mc:Fallback xmlns="">
      <p:transition spd="slow" advTm="3162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D183-8605-0062-1F89-92BF075D19FB}"/>
              </a:ext>
            </a:extLst>
          </p:cNvPr>
          <p:cNvSpPr>
            <a:spLocks noGrp="1"/>
          </p:cNvSpPr>
          <p:nvPr>
            <p:ph type="title" idx="4294967295"/>
          </p:nvPr>
        </p:nvSpPr>
        <p:spPr>
          <a:xfrm>
            <a:off x="2682411" y="-362307"/>
            <a:ext cx="7543800" cy="1449387"/>
          </a:xfrm>
        </p:spPr>
        <p:txBody>
          <a:bodyPr/>
          <a:lstStyle/>
          <a:p>
            <a:r>
              <a:rPr lang="en-US" dirty="0"/>
              <a:t>Sample Causal Analysis</a:t>
            </a:r>
          </a:p>
        </p:txBody>
      </p:sp>
      <p:sp>
        <p:nvSpPr>
          <p:cNvPr id="3" name="Content Placeholder 2">
            <a:extLst>
              <a:ext uri="{FF2B5EF4-FFF2-40B4-BE49-F238E27FC236}">
                <a16:creationId xmlns:a16="http://schemas.microsoft.com/office/drawing/2014/main" id="{20A06701-4B24-2D21-5898-3C25C928EE3F}"/>
              </a:ext>
            </a:extLst>
          </p:cNvPr>
          <p:cNvSpPr>
            <a:spLocks noGrp="1"/>
          </p:cNvSpPr>
          <p:nvPr>
            <p:ph idx="4294967295"/>
          </p:nvPr>
        </p:nvSpPr>
        <p:spPr>
          <a:xfrm>
            <a:off x="2067247" y="1118898"/>
            <a:ext cx="6309617" cy="4024313"/>
          </a:xfrm>
        </p:spPr>
        <p:txBody>
          <a:bodyPr>
            <a:normAutofit fontScale="47500" lnSpcReduction="20000"/>
          </a:bodyPr>
          <a:lstStyle/>
          <a:p>
            <a:pPr marL="0" indent="0">
              <a:buNone/>
            </a:pPr>
            <a:endParaRPr lang="en-US" dirty="0"/>
          </a:p>
          <a:p>
            <a:pPr marL="0" indent="0">
              <a:buNone/>
            </a:pPr>
            <a:r>
              <a:rPr lang="en-US" b="1" dirty="0"/>
              <a:t>Potential causes:</a:t>
            </a:r>
          </a:p>
          <a:p>
            <a:r>
              <a:rPr lang="en-US" dirty="0"/>
              <a:t>Newly arrived families with very little experience in using English language</a:t>
            </a:r>
          </a:p>
          <a:p>
            <a:r>
              <a:rPr lang="en-US" dirty="0"/>
              <a:t>Absenteeism is limiting exposure to instruction</a:t>
            </a:r>
          </a:p>
          <a:p>
            <a:r>
              <a:rPr lang="en-US" dirty="0"/>
              <a:t>Lack of strong systematic phonics instruction in early grades</a:t>
            </a:r>
          </a:p>
          <a:p>
            <a:r>
              <a:rPr lang="en-US" dirty="0"/>
              <a:t>Insufficient time with practicing (reading and fluency exercises)</a:t>
            </a:r>
          </a:p>
          <a:p>
            <a:r>
              <a:rPr lang="en-US" dirty="0"/>
              <a:t>Minimal if any small group instruction &amp; interventions</a:t>
            </a:r>
          </a:p>
          <a:p>
            <a:r>
              <a:rPr lang="en-US" dirty="0"/>
              <a:t>Inconsistency with instructional and intervention practices</a:t>
            </a:r>
          </a:p>
          <a:p>
            <a:r>
              <a:rPr lang="en-US" dirty="0"/>
              <a:t>Lack of structure from EST</a:t>
            </a:r>
          </a:p>
          <a:p>
            <a:r>
              <a:rPr lang="en-US" dirty="0"/>
              <a:t>Teacher confidence in content knowledge &amp; pedagogical practice in SOR</a:t>
            </a:r>
          </a:p>
          <a:p>
            <a:pPr marL="0" indent="0">
              <a:buNone/>
            </a:pPr>
            <a:endParaRPr lang="en-US" dirty="0"/>
          </a:p>
        </p:txBody>
      </p:sp>
      <p:pic>
        <p:nvPicPr>
          <p:cNvPr id="4" name="Picture 3" descr="driver diagram">
            <a:extLst>
              <a:ext uri="{FF2B5EF4-FFF2-40B4-BE49-F238E27FC236}">
                <a16:creationId xmlns:a16="http://schemas.microsoft.com/office/drawing/2014/main" id="{902A14E9-2E5D-2D01-496D-6D7273DBDAEC}"/>
              </a:ext>
            </a:extLst>
          </p:cNvPr>
          <p:cNvPicPr>
            <a:picLocks noChangeAspect="1"/>
          </p:cNvPicPr>
          <p:nvPr/>
        </p:nvPicPr>
        <p:blipFill>
          <a:blip r:embed="rId2"/>
          <a:stretch>
            <a:fillRect/>
          </a:stretch>
        </p:blipFill>
        <p:spPr>
          <a:xfrm>
            <a:off x="7570047" y="4200506"/>
            <a:ext cx="2918451" cy="1837544"/>
          </a:xfrm>
          <a:prstGeom prst="rect">
            <a:avLst/>
          </a:prstGeom>
        </p:spPr>
      </p:pic>
      <p:sp>
        <p:nvSpPr>
          <p:cNvPr id="5" name="Arrow: Down 4">
            <a:extLst>
              <a:ext uri="{FF2B5EF4-FFF2-40B4-BE49-F238E27FC236}">
                <a16:creationId xmlns:a16="http://schemas.microsoft.com/office/drawing/2014/main" id="{CC17D664-3CBA-8DC7-549C-3B51CA83E78A}"/>
              </a:ext>
              <a:ext uri="{C183D7F6-B498-43B3-948B-1728B52AA6E4}">
                <adec:decorative xmlns:adec="http://schemas.microsoft.com/office/drawing/2017/decorative" val="1"/>
              </a:ext>
            </a:extLst>
          </p:cNvPr>
          <p:cNvSpPr/>
          <p:nvPr/>
        </p:nvSpPr>
        <p:spPr>
          <a:xfrm>
            <a:off x="8859747" y="2968241"/>
            <a:ext cx="339048" cy="120044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3320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A0560-3B6B-B440-72BD-7E61F6087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6A64C-C028-6100-2670-0A9CF000E86B}"/>
              </a:ext>
            </a:extLst>
          </p:cNvPr>
          <p:cNvSpPr>
            <a:spLocks noGrp="1"/>
          </p:cNvSpPr>
          <p:nvPr>
            <p:ph type="title"/>
          </p:nvPr>
        </p:nvSpPr>
        <p:spPr/>
        <p:txBody>
          <a:bodyPr>
            <a:normAutofit/>
          </a:bodyPr>
          <a:lstStyle/>
          <a:p>
            <a:r>
              <a:rPr lang="en-US" b="0" dirty="0">
                <a:latin typeface="Franklin Gothic Demi Cond" panose="020B0706030402020204" pitchFamily="34" charset="0"/>
              </a:rPr>
              <a:t>Model for Improvement and EB Change Ideas</a:t>
            </a:r>
          </a:p>
        </p:txBody>
      </p:sp>
      <p:pic>
        <p:nvPicPr>
          <p:cNvPr id="4" name="Picture 2" descr="Model for improvement highlighting the question related to evidence-based change ideas: &quot;what change can we make that will result in improvement?&quot;">
            <a:extLst>
              <a:ext uri="{FF2B5EF4-FFF2-40B4-BE49-F238E27FC236}">
                <a16:creationId xmlns:a16="http://schemas.microsoft.com/office/drawing/2014/main" id="{5EA2AC30-F1CF-4472-3ADC-30E358F17D54}"/>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1639958" y="1434142"/>
            <a:ext cx="3500546" cy="44958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81FACEC7-FB83-C9A7-4574-BD1D6C2CB469}"/>
              </a:ext>
              <a:ext uri="{C183D7F6-B498-43B3-948B-1728B52AA6E4}">
                <adec:decorative xmlns:adec="http://schemas.microsoft.com/office/drawing/2017/decorative" val="1"/>
              </a:ext>
            </a:extLst>
          </p:cNvPr>
          <p:cNvCxnSpPr>
            <a:cxnSpLocks/>
          </p:cNvCxnSpPr>
          <p:nvPr/>
        </p:nvCxnSpPr>
        <p:spPr>
          <a:xfrm>
            <a:off x="4788582" y="3283200"/>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0E4D168-525C-DDF3-F2D2-F3933C905767}"/>
              </a:ext>
            </a:extLst>
          </p:cNvPr>
          <p:cNvSpPr txBox="1"/>
          <p:nvPr/>
        </p:nvSpPr>
        <p:spPr>
          <a:xfrm>
            <a:off x="5538625" y="2759980"/>
            <a:ext cx="4541027" cy="523220"/>
          </a:xfrm>
          <a:prstGeom prst="rect">
            <a:avLst/>
          </a:prstGeom>
          <a:noFill/>
        </p:spPr>
        <p:txBody>
          <a:bodyPr wrap="square" rtlCol="0">
            <a:spAutoFit/>
          </a:bodyPr>
          <a:lstStyle/>
          <a:p>
            <a:r>
              <a:rPr lang="en-US" sz="2800" dirty="0">
                <a:latin typeface="+mj-lt"/>
              </a:rPr>
              <a:t>Evidence-based Change Ideas</a:t>
            </a:r>
          </a:p>
        </p:txBody>
      </p:sp>
      <p:pic>
        <p:nvPicPr>
          <p:cNvPr id="8" name="Picture 7">
            <a:extLst>
              <a:ext uri="{FF2B5EF4-FFF2-40B4-BE49-F238E27FC236}">
                <a16:creationId xmlns:a16="http://schemas.microsoft.com/office/drawing/2014/main" id="{A5FDCAF2-C4A1-41EE-5B62-04C76E2C00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60075" y="3003038"/>
            <a:ext cx="219578" cy="679003"/>
          </a:xfrm>
          <a:prstGeom prst="rect">
            <a:avLst/>
          </a:prstGeom>
        </p:spPr>
      </p:pic>
      <p:pic>
        <p:nvPicPr>
          <p:cNvPr id="7" name="Picture 6" descr="driver diagram">
            <a:extLst>
              <a:ext uri="{FF2B5EF4-FFF2-40B4-BE49-F238E27FC236}">
                <a16:creationId xmlns:a16="http://schemas.microsoft.com/office/drawing/2014/main" id="{0AEC949A-4848-0B8B-1147-7B1467976965}"/>
              </a:ext>
            </a:extLst>
          </p:cNvPr>
          <p:cNvPicPr>
            <a:picLocks noChangeAspect="1"/>
          </p:cNvPicPr>
          <p:nvPr/>
        </p:nvPicPr>
        <p:blipFill>
          <a:blip r:embed="rId5"/>
          <a:stretch>
            <a:fillRect/>
          </a:stretch>
        </p:blipFill>
        <p:spPr>
          <a:xfrm>
            <a:off x="7051497" y="3788659"/>
            <a:ext cx="3413656" cy="2149340"/>
          </a:xfrm>
          <a:prstGeom prst="rect">
            <a:avLst/>
          </a:prstGeom>
        </p:spPr>
      </p:pic>
    </p:spTree>
    <p:extLst>
      <p:ext uri="{BB962C8B-B14F-4D97-AF65-F5344CB8AC3E}">
        <p14:creationId xmlns:p14="http://schemas.microsoft.com/office/powerpoint/2010/main" val="1051382215"/>
      </p:ext>
    </p:extLst>
  </p:cSld>
  <p:clrMapOvr>
    <a:masterClrMapping/>
  </p:clrMapOvr>
  <mc:AlternateContent xmlns:mc="http://schemas.openxmlformats.org/markup-compatibility/2006" xmlns:p14="http://schemas.microsoft.com/office/powerpoint/2010/main">
    <mc:Choice Requires="p14">
      <p:transition spd="slow" p14:dur="2000" advTm="20038"/>
    </mc:Choice>
    <mc:Fallback xmlns="">
      <p:transition spd="slow" advTm="2003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62B1-A5AA-B214-17F5-E0F3E936B94E}"/>
              </a:ext>
            </a:extLst>
          </p:cNvPr>
          <p:cNvSpPr>
            <a:spLocks noGrp="1"/>
          </p:cNvSpPr>
          <p:nvPr>
            <p:ph type="title"/>
          </p:nvPr>
        </p:nvSpPr>
        <p:spPr/>
        <p:txBody>
          <a:bodyPr/>
          <a:lstStyle/>
          <a:p>
            <a:r>
              <a:rPr lang="en-US" b="0" dirty="0">
                <a:latin typeface="Franklin Gothic Demi Cond"/>
              </a:rPr>
              <a:t>Change Ideas</a:t>
            </a:r>
            <a:endParaRPr lang="en-US" b="0" dirty="0"/>
          </a:p>
        </p:txBody>
      </p:sp>
      <p:sp>
        <p:nvSpPr>
          <p:cNvPr id="3" name="Text Placeholder 2">
            <a:extLst>
              <a:ext uri="{FF2B5EF4-FFF2-40B4-BE49-F238E27FC236}">
                <a16:creationId xmlns:a16="http://schemas.microsoft.com/office/drawing/2014/main" id="{F93A0AE2-4569-FE40-FFDE-3C412FC68123}"/>
              </a:ext>
            </a:extLst>
          </p:cNvPr>
          <p:cNvSpPr>
            <a:spLocks noGrp="1"/>
          </p:cNvSpPr>
          <p:nvPr>
            <p:ph type="body" sz="quarter" idx="10"/>
          </p:nvPr>
        </p:nvSpPr>
        <p:spPr/>
        <p:txBody>
          <a:bodyPr>
            <a:normAutofit/>
          </a:bodyPr>
          <a:lstStyle/>
          <a:p>
            <a:pPr marL="0" indent="0">
              <a:buNone/>
            </a:pPr>
            <a:r>
              <a:rPr lang="en-US" sz="2000" b="1" dirty="0">
                <a:ea typeface="+mn-lt"/>
                <a:cs typeface="+mn-lt"/>
              </a:rPr>
              <a:t>Operationalize for Implementation:</a:t>
            </a:r>
            <a:endParaRPr lang="en-US" sz="2000" dirty="0"/>
          </a:p>
          <a:p>
            <a:pPr marL="342900" indent="-342900">
              <a:buFont typeface="Arial" panose="020B0604020202020204" pitchFamily="34" charset="0"/>
              <a:buChar char="•"/>
            </a:pPr>
            <a:r>
              <a:rPr lang="en-US" sz="2000" dirty="0">
                <a:ea typeface="+mn-lt"/>
                <a:cs typeface="+mn-lt"/>
              </a:rPr>
              <a:t>Can you describe what will happen when the practice/program/process is implemented?</a:t>
            </a:r>
            <a:endParaRPr lang="en-US" sz="2000" dirty="0"/>
          </a:p>
          <a:p>
            <a:pPr marL="342900" indent="-342900">
              <a:buFont typeface="Arial" panose="020B0604020202020204" pitchFamily="34" charset="0"/>
              <a:buChar char="•"/>
            </a:pPr>
            <a:r>
              <a:rPr lang="en-US" sz="2000" dirty="0">
                <a:ea typeface="+mn-lt"/>
                <a:cs typeface="+mn-lt"/>
              </a:rPr>
              <a:t>Can you describe the who, what, when, where, why, and how elements related to implementation</a:t>
            </a:r>
          </a:p>
          <a:p>
            <a:endParaRPr lang="en-US" sz="2000" dirty="0"/>
          </a:p>
          <a:p>
            <a:pPr marL="0" indent="0">
              <a:buNone/>
            </a:pPr>
            <a:r>
              <a:rPr lang="en-US" sz="2000" b="1" dirty="0">
                <a:ea typeface="+mn-lt"/>
                <a:cs typeface="+mn-lt"/>
              </a:rPr>
              <a:t>Actionable and Feasible: </a:t>
            </a:r>
            <a:endParaRPr lang="en-US" sz="2000" dirty="0"/>
          </a:p>
          <a:p>
            <a:pPr marL="342900" indent="-342900">
              <a:buFont typeface="Arial" panose="020B0604020202020204" pitchFamily="34" charset="0"/>
              <a:buChar char="•"/>
            </a:pPr>
            <a:r>
              <a:rPr lang="en-US" sz="2000" dirty="0">
                <a:ea typeface="+mn-lt"/>
                <a:cs typeface="+mn-lt"/>
              </a:rPr>
              <a:t>Can you envision implementing the practice/program/process with current technology resources, and authority?</a:t>
            </a:r>
          </a:p>
          <a:p>
            <a:pPr marL="0" indent="0">
              <a:buNone/>
            </a:pPr>
            <a:r>
              <a:rPr lang="en-US" sz="2000" dirty="0">
                <a:highlight>
                  <a:srgbClr val="FFFF00"/>
                </a:highlight>
              </a:rPr>
              <a:t>e.g., Using recommended practices within the </a:t>
            </a:r>
            <a:r>
              <a:rPr lang="en-US" sz="2000" dirty="0">
                <a:highlight>
                  <a:srgbClr val="FFFF00"/>
                </a:highlight>
                <a:hlinkClick r:id="rId3"/>
              </a:rPr>
              <a:t>IES practice guides</a:t>
            </a:r>
            <a:r>
              <a:rPr lang="en-US" sz="2000" dirty="0">
                <a:highlight>
                  <a:srgbClr val="FFFF00"/>
                </a:highlight>
              </a:rPr>
              <a:t>, we will integrate </a:t>
            </a:r>
            <a:r>
              <a:rPr lang="en-US" sz="2000" b="1" i="1" dirty="0">
                <a:highlight>
                  <a:srgbClr val="FFFF00"/>
                </a:highlight>
              </a:rPr>
              <a:t>intensive, small group reading interventions, extensive vocabulary instruction, and peer assisted learning </a:t>
            </a:r>
            <a:r>
              <a:rPr lang="en-US" sz="2000" dirty="0">
                <a:highlight>
                  <a:srgbClr val="FFFF00"/>
                </a:highlight>
              </a:rPr>
              <a:t>opportunities for EL students, monitoring progress every 3 weeks </a:t>
            </a:r>
            <a:r>
              <a:rPr lang="en-US" sz="2000" i="1" dirty="0">
                <a:highlight>
                  <a:srgbClr val="FFFF00"/>
                </a:highlight>
              </a:rPr>
              <a:t>(ESSA Evidence Level 3)</a:t>
            </a:r>
          </a:p>
        </p:txBody>
      </p:sp>
    </p:spTree>
    <p:extLst>
      <p:ext uri="{BB962C8B-B14F-4D97-AF65-F5344CB8AC3E}">
        <p14:creationId xmlns:p14="http://schemas.microsoft.com/office/powerpoint/2010/main" val="2386636236"/>
      </p:ext>
    </p:extLst>
  </p:cSld>
  <p:clrMapOvr>
    <a:masterClrMapping/>
  </p:clrMapOvr>
  <mc:AlternateContent xmlns:mc="http://schemas.openxmlformats.org/markup-compatibility/2006" xmlns:p14="http://schemas.microsoft.com/office/powerpoint/2010/main">
    <mc:Choice Requires="p14">
      <p:transition spd="slow" p14:dur="2000" advTm="51316"/>
    </mc:Choice>
    <mc:Fallback xmlns="">
      <p:transition spd="slow" advTm="5131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10B3C-7ADD-4F7C-909A-DF9935F16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E63D7-5272-9C6A-886A-092F3E3E60F7}"/>
              </a:ext>
            </a:extLst>
          </p:cNvPr>
          <p:cNvSpPr>
            <a:spLocks noGrp="1"/>
          </p:cNvSpPr>
          <p:nvPr>
            <p:ph type="title"/>
          </p:nvPr>
        </p:nvSpPr>
        <p:spPr/>
        <p:txBody>
          <a:bodyPr>
            <a:normAutofit/>
          </a:bodyPr>
          <a:lstStyle/>
          <a:p>
            <a:r>
              <a:rPr lang="en-US" b="0" dirty="0">
                <a:latin typeface="Franklin Gothic Demi Cond" panose="020B0706030402020204" pitchFamily="34" charset="0"/>
              </a:rPr>
              <a:t>Model for Improvement and Measures</a:t>
            </a:r>
          </a:p>
        </p:txBody>
      </p:sp>
      <p:pic>
        <p:nvPicPr>
          <p:cNvPr id="4" name="Picture 2">
            <a:extLst>
              <a:ext uri="{FF2B5EF4-FFF2-40B4-BE49-F238E27FC236}">
                <a16:creationId xmlns:a16="http://schemas.microsoft.com/office/drawing/2014/main" id="{7D28FBB9-F0A5-C0E8-4CC6-42582446E898}"/>
              </a:ext>
              <a:ext uri="{C183D7F6-B498-43B3-948B-1728B52AA6E4}">
                <adec:decorative xmlns:adec="http://schemas.microsoft.com/office/drawing/2017/decorative" val="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1461012" y="1568126"/>
            <a:ext cx="3500546" cy="44958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36DB547-122F-57AA-E77C-77625797BEA2}"/>
              </a:ext>
              <a:ext uri="{C183D7F6-B498-43B3-948B-1728B52AA6E4}">
                <adec:decorative xmlns:adec="http://schemas.microsoft.com/office/drawing/2017/decorative" val="1"/>
              </a:ext>
            </a:extLst>
          </p:cNvPr>
          <p:cNvCxnSpPr>
            <a:cxnSpLocks/>
          </p:cNvCxnSpPr>
          <p:nvPr/>
        </p:nvCxnSpPr>
        <p:spPr>
          <a:xfrm>
            <a:off x="4736524" y="2465295"/>
            <a:ext cx="571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EFB3A18-E98D-CE1C-89A0-2442AADA6215}"/>
              </a:ext>
            </a:extLst>
          </p:cNvPr>
          <p:cNvSpPr txBox="1"/>
          <p:nvPr/>
        </p:nvSpPr>
        <p:spPr>
          <a:xfrm>
            <a:off x="5528749" y="2066480"/>
            <a:ext cx="2907679"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Measures</a:t>
            </a:r>
          </a:p>
        </p:txBody>
      </p:sp>
      <p:sp>
        <p:nvSpPr>
          <p:cNvPr id="7" name="TextBox 6">
            <a:extLst>
              <a:ext uri="{FF2B5EF4-FFF2-40B4-BE49-F238E27FC236}">
                <a16:creationId xmlns:a16="http://schemas.microsoft.com/office/drawing/2014/main" id="{1154117B-B361-0397-1342-85916163F437}"/>
              </a:ext>
            </a:extLst>
          </p:cNvPr>
          <p:cNvSpPr txBox="1"/>
          <p:nvPr/>
        </p:nvSpPr>
        <p:spPr>
          <a:xfrm>
            <a:off x="5572293" y="2871172"/>
            <a:ext cx="4875222" cy="2585323"/>
          </a:xfrm>
          <a:prstGeom prst="rect">
            <a:avLst/>
          </a:prstGeom>
          <a:noFill/>
        </p:spPr>
        <p:txBody>
          <a:bodyPr wrap="square" lIns="91440" tIns="45720" rIns="91440" bIns="45720" rtlCol="0" anchor="t">
            <a:spAutoFit/>
          </a:bodyPr>
          <a:lstStyle/>
          <a:p>
            <a:r>
              <a:rPr lang="en-US" b="1" dirty="0">
                <a:solidFill>
                  <a:srgbClr val="C00000"/>
                </a:solidFill>
                <a:latin typeface="Palatino Linotype"/>
                <a:cs typeface="Arial"/>
              </a:rPr>
              <a:t>Process Measures</a:t>
            </a:r>
            <a:r>
              <a:rPr lang="en-US" dirty="0">
                <a:latin typeface="Palatino Linotype"/>
                <a:cs typeface="Arial"/>
              </a:rPr>
              <a:t>—</a:t>
            </a:r>
            <a:r>
              <a:rPr lang="en-US" i="1" dirty="0">
                <a:latin typeface="Palatino Linotype"/>
                <a:cs typeface="Arial"/>
              </a:rPr>
              <a:t>measure implementation of the changes/practices</a:t>
            </a:r>
            <a:r>
              <a:rPr lang="en-US" dirty="0">
                <a:latin typeface="Palatino Linotype"/>
                <a:cs typeface="Arial"/>
              </a:rPr>
              <a:t> (teacher surveys of implementation, lesson plan artifacts; learning walk observation checklist data)</a:t>
            </a:r>
          </a:p>
          <a:p>
            <a:endParaRPr lang="en-US" dirty="0"/>
          </a:p>
          <a:p>
            <a:r>
              <a:rPr lang="en-US" b="1" dirty="0">
                <a:solidFill>
                  <a:srgbClr val="C00000"/>
                </a:solidFill>
                <a:latin typeface="Palatino Linotype"/>
                <a:cs typeface="Arial"/>
              </a:rPr>
              <a:t>Outcome Measures</a:t>
            </a:r>
            <a:r>
              <a:rPr lang="en-US" dirty="0">
                <a:latin typeface="Palatino Linotype"/>
                <a:cs typeface="Arial"/>
              </a:rPr>
              <a:t>—</a:t>
            </a:r>
            <a:r>
              <a:rPr lang="en-US" i="1" dirty="0">
                <a:latin typeface="Palatino Linotype"/>
                <a:cs typeface="Arial"/>
              </a:rPr>
              <a:t>short and long-term</a:t>
            </a:r>
            <a:r>
              <a:rPr lang="en-US" dirty="0">
                <a:latin typeface="Palatino Linotype"/>
                <a:cs typeface="Arial"/>
              </a:rPr>
              <a:t> (VT CAP; Oral Reading Fluency and Informal Decoding Inventory assessments-formative, interim &amp; summative local assessments)</a:t>
            </a:r>
            <a:endParaRPr lang="en-US" dirty="0"/>
          </a:p>
        </p:txBody>
      </p:sp>
    </p:spTree>
    <p:extLst>
      <p:ext uri="{BB962C8B-B14F-4D97-AF65-F5344CB8AC3E}">
        <p14:creationId xmlns:p14="http://schemas.microsoft.com/office/powerpoint/2010/main" val="460066324"/>
      </p:ext>
    </p:extLst>
  </p:cSld>
  <p:clrMapOvr>
    <a:masterClrMapping/>
  </p:clrMapOvr>
  <mc:AlternateContent xmlns:mc="http://schemas.openxmlformats.org/markup-compatibility/2006" xmlns:p14="http://schemas.microsoft.com/office/powerpoint/2010/main">
    <mc:Choice Requires="p14">
      <p:transition spd="slow" p14:dur="2000" advTm="20038"/>
    </mc:Choice>
    <mc:Fallback xmlns="">
      <p:transition spd="slow" advTm="2003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209E-5444-154F-AACC-CA692C368C04}"/>
              </a:ext>
            </a:extLst>
          </p:cNvPr>
          <p:cNvSpPr>
            <a:spLocks noGrp="1"/>
          </p:cNvSpPr>
          <p:nvPr>
            <p:ph type="title" idx="4294967295"/>
          </p:nvPr>
        </p:nvSpPr>
        <p:spPr>
          <a:xfrm>
            <a:off x="257176" y="-6292"/>
            <a:ext cx="11598475" cy="680167"/>
          </a:xfrm>
        </p:spPr>
        <p:txBody>
          <a:bodyPr>
            <a:noAutofit/>
          </a:bodyPr>
          <a:lstStyle/>
          <a:p>
            <a:pPr algn="ctr"/>
            <a:r>
              <a:rPr lang="en-US" sz="4000" dirty="0"/>
              <a:t>Theory of Improvement/Driver Diagram </a:t>
            </a:r>
            <a:endParaRPr lang="en-US" dirty="0"/>
          </a:p>
        </p:txBody>
      </p:sp>
      <p:graphicFrame>
        <p:nvGraphicFramePr>
          <p:cNvPr id="4" name="Table 4">
            <a:extLst>
              <a:ext uri="{FF2B5EF4-FFF2-40B4-BE49-F238E27FC236}">
                <a16:creationId xmlns:a16="http://schemas.microsoft.com/office/drawing/2014/main" id="{D8147D31-7312-F1D5-5F57-71E0F9498A4E}"/>
              </a:ext>
            </a:extLst>
          </p:cNvPr>
          <p:cNvGraphicFramePr>
            <a:graphicFrameLocks noGrp="1"/>
          </p:cNvGraphicFramePr>
          <p:nvPr>
            <p:ph idx="4294967295"/>
            <p:extLst>
              <p:ext uri="{D42A27DB-BD31-4B8C-83A1-F6EECF244321}">
                <p14:modId xmlns:p14="http://schemas.microsoft.com/office/powerpoint/2010/main" val="4020281468"/>
              </p:ext>
            </p:extLst>
          </p:nvPr>
        </p:nvGraphicFramePr>
        <p:xfrm>
          <a:off x="361507" y="776617"/>
          <a:ext cx="11494144" cy="5220146"/>
        </p:xfrm>
        <a:graphic>
          <a:graphicData uri="http://schemas.openxmlformats.org/drawingml/2006/table">
            <a:tbl>
              <a:tblPr firstRow="1" bandRow="1">
                <a:tableStyleId>{5C22544A-7EE6-4342-B048-85BDC9FD1C3A}</a:tableStyleId>
              </a:tblPr>
              <a:tblGrid>
                <a:gridCol w="2805617">
                  <a:extLst>
                    <a:ext uri="{9D8B030D-6E8A-4147-A177-3AD203B41FA5}">
                      <a16:colId xmlns:a16="http://schemas.microsoft.com/office/drawing/2014/main" val="1619177345"/>
                    </a:ext>
                  </a:extLst>
                </a:gridCol>
                <a:gridCol w="2185138">
                  <a:extLst>
                    <a:ext uri="{9D8B030D-6E8A-4147-A177-3AD203B41FA5}">
                      <a16:colId xmlns:a16="http://schemas.microsoft.com/office/drawing/2014/main" val="1122159105"/>
                    </a:ext>
                  </a:extLst>
                </a:gridCol>
                <a:gridCol w="2601356">
                  <a:extLst>
                    <a:ext uri="{9D8B030D-6E8A-4147-A177-3AD203B41FA5}">
                      <a16:colId xmlns:a16="http://schemas.microsoft.com/office/drawing/2014/main" val="1805392333"/>
                    </a:ext>
                  </a:extLst>
                </a:gridCol>
                <a:gridCol w="3902033">
                  <a:extLst>
                    <a:ext uri="{9D8B030D-6E8A-4147-A177-3AD203B41FA5}">
                      <a16:colId xmlns:a16="http://schemas.microsoft.com/office/drawing/2014/main" val="1655457080"/>
                    </a:ext>
                  </a:extLst>
                </a:gridCol>
              </a:tblGrid>
              <a:tr h="6079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GOAL/AIM &amp; MEASURES</a:t>
                      </a:r>
                    </a:p>
                    <a:p>
                      <a:pPr algn="ctr"/>
                      <a:endParaRPr lang="en-US" dirty="0"/>
                    </a:p>
                  </a:txBody>
                  <a:tcPr/>
                </a:tc>
                <a:tc>
                  <a:txBody>
                    <a:bodyPr/>
                    <a:lstStyle/>
                    <a:p>
                      <a:pPr algn="ctr"/>
                      <a:r>
                        <a:rPr lang="en-US" dirty="0"/>
                        <a:t>PRIMARY DRIVERS</a:t>
                      </a:r>
                    </a:p>
                  </a:txBody>
                  <a:tcPr/>
                </a:tc>
                <a:tc>
                  <a:txBody>
                    <a:bodyPr/>
                    <a:lstStyle/>
                    <a:p>
                      <a:pPr algn="ctr"/>
                      <a:r>
                        <a:rPr lang="en-US" dirty="0"/>
                        <a:t>SECONDARY DRIVERS</a:t>
                      </a:r>
                    </a:p>
                  </a:txBody>
                  <a:tcPr/>
                </a:tc>
                <a:tc>
                  <a:txBody>
                    <a:bodyPr/>
                    <a:lstStyle/>
                    <a:p>
                      <a:pPr algn="ctr"/>
                      <a:r>
                        <a:rPr lang="en-US" dirty="0"/>
                        <a:t>CHANGE IDEAS</a:t>
                      </a:r>
                    </a:p>
                  </a:txBody>
                  <a:tcPr/>
                </a:tc>
                <a:extLst>
                  <a:ext uri="{0D108BD9-81ED-4DB2-BD59-A6C34878D82A}">
                    <a16:rowId xmlns:a16="http://schemas.microsoft.com/office/drawing/2014/main" val="626338874"/>
                  </a:ext>
                </a:extLst>
              </a:tr>
              <a:tr h="1836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By June 2024 </a:t>
                      </a:r>
                      <a:r>
                        <a:rPr lang="en-US" sz="1400" b="1" dirty="0">
                          <a:solidFill>
                            <a:schemeClr val="tx1"/>
                          </a:solidFill>
                          <a:latin typeface="+mn-lt"/>
                        </a:rPr>
                        <a:t>90</a:t>
                      </a:r>
                      <a:r>
                        <a:rPr lang="en-US" sz="1400" dirty="0">
                          <a:latin typeface="+mn-lt"/>
                        </a:rPr>
                        <a:t>% of K-3</a:t>
                      </a:r>
                      <a:r>
                        <a:rPr lang="en-US" sz="1400" baseline="30000" dirty="0">
                          <a:latin typeface="+mn-lt"/>
                        </a:rPr>
                        <a:t>rd</a:t>
                      </a:r>
                      <a:r>
                        <a:rPr lang="en-US" sz="1400" dirty="0">
                          <a:latin typeface="+mn-lt"/>
                        </a:rPr>
                        <a:t> grade English Learners are reaching proficiency in grade level fluency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n-lt"/>
                      </a:endParaRPr>
                    </a:p>
                    <a:p>
                      <a:r>
                        <a:rPr lang="en-US" sz="1400" b="1" dirty="0">
                          <a:highlight>
                            <a:srgbClr val="FFFF00"/>
                          </a:highlight>
                        </a:rPr>
                        <a:t>Measures: </a:t>
                      </a:r>
                      <a:r>
                        <a:rPr lang="en-US" sz="1400" b="0" dirty="0">
                          <a:highlight>
                            <a:srgbClr val="FFFF00"/>
                          </a:highlight>
                        </a:rPr>
                        <a:t>VT CAP </a:t>
                      </a:r>
                      <a:r>
                        <a:rPr lang="en-US" sz="1400" dirty="0">
                          <a:highlight>
                            <a:srgbClr val="FFFF00"/>
                          </a:highlight>
                        </a:rPr>
                        <a:t>DIBELS Oral Reading Fluency Weekly formative assessments</a:t>
                      </a:r>
                    </a:p>
                  </a:txBody>
                  <a:tcPr/>
                </a:tc>
                <a:tc>
                  <a:txBody>
                    <a:bodyPr/>
                    <a:lstStyle/>
                    <a:p>
                      <a:r>
                        <a:rPr lang="en-US" sz="1400" dirty="0"/>
                        <a:t>Family Engagement </a:t>
                      </a:r>
                      <a:r>
                        <a:rPr lang="en-US" sz="1400" i="1" dirty="0"/>
                        <a:t>(to address the perceptions and attendance data)</a:t>
                      </a:r>
                    </a:p>
                  </a:txBody>
                  <a:tcPr/>
                </a:tc>
                <a:tc>
                  <a:txBody>
                    <a:bodyPr/>
                    <a:lstStyle/>
                    <a:p>
                      <a:pPr marL="285750" indent="-285750">
                        <a:buFont typeface="Arial" panose="020B0604020202020204" pitchFamily="34" charset="0"/>
                        <a:buChar char="•"/>
                      </a:pPr>
                      <a:r>
                        <a:rPr lang="en-US" sz="1400" dirty="0"/>
                        <a:t>Outreach </a:t>
                      </a:r>
                      <a:r>
                        <a:rPr lang="en-US" sz="1400" i="1" dirty="0"/>
                        <a:t>(newly arrived families)</a:t>
                      </a:r>
                    </a:p>
                    <a:p>
                      <a:pPr marL="285750" indent="-285750">
                        <a:buFont typeface="Arial" panose="020B0604020202020204" pitchFamily="34" charset="0"/>
                        <a:buChar char="•"/>
                      </a:pPr>
                      <a:r>
                        <a:rPr lang="en-US" sz="1400" dirty="0"/>
                        <a:t>Support </a:t>
                      </a:r>
                      <a:r>
                        <a:rPr lang="en-US" sz="1400" i="1" dirty="0"/>
                        <a:t>(absenteeism)</a:t>
                      </a:r>
                    </a:p>
                  </a:txBody>
                  <a:tcPr/>
                </a:tc>
                <a:tc>
                  <a:txBody>
                    <a:bodyPr/>
                    <a:lstStyle/>
                    <a:p>
                      <a:pPr marL="285750" indent="-285750">
                        <a:buFont typeface="Arial" panose="020B0604020202020204" pitchFamily="34" charset="0"/>
                        <a:buChar char="•"/>
                      </a:pPr>
                      <a:r>
                        <a:rPr lang="en-US" sz="1400" dirty="0"/>
                        <a:t>School social worker outreach and transportation support</a:t>
                      </a:r>
                    </a:p>
                  </a:txBody>
                  <a:tcPr/>
                </a:tc>
                <a:extLst>
                  <a:ext uri="{0D108BD9-81ED-4DB2-BD59-A6C34878D82A}">
                    <a16:rowId xmlns:a16="http://schemas.microsoft.com/office/drawing/2014/main" val="967240939"/>
                  </a:ext>
                </a:extLst>
              </a:tr>
              <a:tr h="1707945">
                <a:tc>
                  <a:txBody>
                    <a:bodyPr/>
                    <a:lstStyle/>
                    <a:p>
                      <a:endParaRPr lang="en-US" sz="1400" i="1" dirty="0"/>
                    </a:p>
                  </a:txBody>
                  <a:tcPr/>
                </a:tc>
                <a:tc>
                  <a:txBody>
                    <a:bodyPr/>
                    <a:lstStyle/>
                    <a:p>
                      <a:r>
                        <a:rPr lang="en-US" sz="1400" dirty="0"/>
                        <a:t>Curriculum &amp; Instruction </a:t>
                      </a:r>
                      <a:r>
                        <a:rPr lang="en-US" sz="1400" i="1" dirty="0"/>
                        <a:t>(to address the school process and achievement data)</a:t>
                      </a:r>
                    </a:p>
                  </a:txBody>
                  <a:tcPr/>
                </a:tc>
                <a:tc>
                  <a:txBody>
                    <a:bodyPr/>
                    <a:lstStyle/>
                    <a:p>
                      <a:pPr marL="285750" indent="-285750">
                        <a:buFont typeface="Arial" panose="020B0604020202020204" pitchFamily="34" charset="0"/>
                        <a:buChar char="•"/>
                      </a:pPr>
                      <a:r>
                        <a:rPr lang="en-US" sz="1400" dirty="0"/>
                        <a:t>Intervention</a:t>
                      </a:r>
                    </a:p>
                    <a:p>
                      <a:pPr marL="285750" indent="-285750">
                        <a:buFont typeface="Arial" panose="020B0604020202020204" pitchFamily="34" charset="0"/>
                        <a:buChar char="•"/>
                      </a:pPr>
                      <a:r>
                        <a:rPr lang="en-US" sz="1400" dirty="0"/>
                        <a:t>Classroom Instructional practices </a:t>
                      </a:r>
                      <a:r>
                        <a:rPr lang="en-US" sz="1400" i="1" dirty="0"/>
                        <a:t>(small group, differentiation)</a:t>
                      </a:r>
                    </a:p>
                    <a:p>
                      <a:pPr marL="285750" indent="-285750">
                        <a:buFont typeface="Arial" panose="020B0604020202020204" pitchFamily="34" charset="0"/>
                        <a:buChar char="•"/>
                      </a:pPr>
                      <a:r>
                        <a:rPr lang="en-US" sz="1400" dirty="0"/>
                        <a:t>Curriculum modifications </a:t>
                      </a:r>
                      <a:r>
                        <a:rPr lang="en-US" sz="1400" i="1" dirty="0"/>
                        <a:t>(systematic phonics &amp; vocabulary)</a:t>
                      </a:r>
                    </a:p>
                    <a:p>
                      <a:pPr marL="285750" indent="-285750">
                        <a:buFont typeface="Arial" panose="020B0604020202020204" pitchFamily="34" charset="0"/>
                        <a:buChar char="•"/>
                      </a:pPr>
                      <a:r>
                        <a:rPr lang="en-US" sz="1400" i="0" dirty="0"/>
                        <a:t>Professional Development</a:t>
                      </a:r>
                    </a:p>
                  </a:txBody>
                  <a:tcPr/>
                </a:tc>
                <a:tc>
                  <a:txBody>
                    <a:bodyPr/>
                    <a:lstStyle/>
                    <a:p>
                      <a:pPr marL="285750" indent="-285750">
                        <a:buFont typeface="Arial" panose="020B0604020202020204" pitchFamily="34" charset="0"/>
                        <a:buChar char="•"/>
                      </a:pPr>
                      <a:r>
                        <a:rPr lang="en-US" sz="1400" dirty="0">
                          <a:highlight>
                            <a:srgbClr val="FFFF00"/>
                          </a:highlight>
                        </a:rPr>
                        <a:t>Systematic phonics instructional materials, </a:t>
                      </a:r>
                      <a:r>
                        <a:rPr lang="en-US" sz="1400" dirty="0">
                          <a:highlight>
                            <a:srgbClr val="FFFF00"/>
                          </a:highlight>
                          <a:hlinkClick r:id="rId2"/>
                        </a:rPr>
                        <a:t>essential practices</a:t>
                      </a:r>
                      <a:r>
                        <a:rPr lang="en-US" sz="1400" dirty="0">
                          <a:highlight>
                            <a:srgbClr val="FFFF00"/>
                          </a:highlight>
                        </a:rPr>
                        <a:t>,  aligned formative assessments </a:t>
                      </a:r>
                    </a:p>
                    <a:p>
                      <a:pPr marL="285750" indent="-285750">
                        <a:buFont typeface="Arial" panose="020B0604020202020204" pitchFamily="34" charset="0"/>
                        <a:buChar char="•"/>
                      </a:pPr>
                      <a:r>
                        <a:rPr lang="en-US" sz="1400" dirty="0">
                          <a:highlight>
                            <a:srgbClr val="FFFF00"/>
                          </a:highlight>
                        </a:rPr>
                        <a:t>Daily small group, intensive  differentiated instruction, including intensive vocabulary instruction</a:t>
                      </a:r>
                    </a:p>
                    <a:p>
                      <a:pPr marL="285750" indent="-285750">
                        <a:buFont typeface="Arial" panose="020B0604020202020204" pitchFamily="34" charset="0"/>
                        <a:buChar char="•"/>
                      </a:pPr>
                      <a:r>
                        <a:rPr lang="en-US" sz="1400" dirty="0">
                          <a:highlight>
                            <a:srgbClr val="FFFF00"/>
                          </a:highlight>
                        </a:rPr>
                        <a:t>Teacher professional development in SOR</a:t>
                      </a:r>
                    </a:p>
                  </a:txBody>
                  <a:tcPr/>
                </a:tc>
                <a:extLst>
                  <a:ext uri="{0D108BD9-81ED-4DB2-BD59-A6C34878D82A}">
                    <a16:rowId xmlns:a16="http://schemas.microsoft.com/office/drawing/2014/main" val="3935132287"/>
                  </a:ext>
                </a:extLst>
              </a:tr>
              <a:tr h="897395">
                <a:tc>
                  <a:txBody>
                    <a:bodyPr/>
                    <a:lstStyle/>
                    <a:p>
                      <a:endParaRPr lang="en-US" sz="1400" i="1" dirty="0"/>
                    </a:p>
                  </a:txBody>
                  <a:tcPr/>
                </a:tc>
                <a:tc>
                  <a:txBody>
                    <a:bodyPr/>
                    <a:lstStyle/>
                    <a:p>
                      <a:r>
                        <a:rPr lang="en-US" sz="1400" dirty="0"/>
                        <a:t>MTSS framework </a:t>
                      </a:r>
                      <a:r>
                        <a:rPr lang="en-US" sz="1400" i="1" dirty="0"/>
                        <a:t>(to address the school process data)</a:t>
                      </a:r>
                    </a:p>
                  </a:txBody>
                  <a:tcPr/>
                </a:tc>
                <a:tc>
                  <a:txBody>
                    <a:bodyPr/>
                    <a:lstStyle/>
                    <a:p>
                      <a:pPr marL="285750" indent="-285750">
                        <a:buFont typeface="Arial" panose="020B0604020202020204" pitchFamily="34" charset="0"/>
                        <a:buChar char="•"/>
                      </a:pPr>
                      <a:r>
                        <a:rPr lang="en-US" sz="1400" dirty="0"/>
                        <a:t>EST (</a:t>
                      </a:r>
                      <a:r>
                        <a:rPr lang="en-US" sz="1400" i="1" dirty="0"/>
                        <a:t>structure)</a:t>
                      </a:r>
                    </a:p>
                    <a:p>
                      <a:pPr marL="285750" indent="-285750">
                        <a:buFont typeface="Arial" panose="020B0604020202020204" pitchFamily="34" charset="0"/>
                        <a:buChar char="•"/>
                      </a:pPr>
                      <a:r>
                        <a:rPr lang="en-US" sz="1400" dirty="0"/>
                        <a:t>Educator expertise </a:t>
                      </a:r>
                      <a:r>
                        <a:rPr lang="en-US" sz="1400" i="1" dirty="0"/>
                        <a:t>(content &amp; pedagogy)</a:t>
                      </a:r>
                    </a:p>
                  </a:txBody>
                  <a:tcPr/>
                </a:tc>
                <a:tc>
                  <a:txBody>
                    <a:bodyPr/>
                    <a:lstStyle/>
                    <a:p>
                      <a:pPr marL="285750" indent="-285750">
                        <a:buFont typeface="Arial" panose="020B0604020202020204" pitchFamily="34" charset="0"/>
                        <a:buChar char="•"/>
                      </a:pPr>
                      <a:r>
                        <a:rPr lang="en-US" sz="1400" dirty="0"/>
                        <a:t>EST meeting Schedule &amp; Protocol + attendance expectations</a:t>
                      </a:r>
                    </a:p>
                    <a:p>
                      <a:pPr marL="285750" indent="-285750">
                        <a:buFont typeface="Arial" panose="020B0604020202020204" pitchFamily="34" charset="0"/>
                        <a:buChar char="•"/>
                      </a:pPr>
                      <a:r>
                        <a:rPr lang="en-US" sz="1400" dirty="0"/>
                        <a:t>Needs-based professional learning plan for DI &amp; tier 2 interventions</a:t>
                      </a:r>
                    </a:p>
                  </a:txBody>
                  <a:tcPr/>
                </a:tc>
                <a:extLst>
                  <a:ext uri="{0D108BD9-81ED-4DB2-BD59-A6C34878D82A}">
                    <a16:rowId xmlns:a16="http://schemas.microsoft.com/office/drawing/2014/main" val="2233095902"/>
                  </a:ext>
                </a:extLst>
              </a:tr>
            </a:tbl>
          </a:graphicData>
        </a:graphic>
      </p:graphicFrame>
    </p:spTree>
    <p:extLst>
      <p:ext uri="{BB962C8B-B14F-4D97-AF65-F5344CB8AC3E}">
        <p14:creationId xmlns:p14="http://schemas.microsoft.com/office/powerpoint/2010/main" val="1602314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3CBD9-6468-9D49-0547-836BE770F3A1}"/>
              </a:ext>
            </a:extLst>
          </p:cNvPr>
          <p:cNvSpPr>
            <a:spLocks noGrp="1"/>
          </p:cNvSpPr>
          <p:nvPr>
            <p:ph type="title"/>
          </p:nvPr>
        </p:nvSpPr>
        <p:spPr/>
        <p:txBody>
          <a:bodyPr vert="horz" wrap="square" lIns="68580" tIns="34290" rIns="68580" bIns="34290" numCol="1" rtlCol="0" anchor="b" anchorCtr="0" compatLnSpc="1">
            <a:prstTxWarp prst="textNoShape">
              <a:avLst/>
            </a:prstTxWarp>
            <a:noAutofit/>
          </a:bodyPr>
          <a:lstStyle/>
          <a:p>
            <a:pPr algn="ctr"/>
            <a:r>
              <a:rPr lang="en-US" sz="3900" b="0" dirty="0"/>
              <a:t>Implementing the Change in PDSA Cycles</a:t>
            </a:r>
          </a:p>
        </p:txBody>
      </p:sp>
      <p:pic>
        <p:nvPicPr>
          <p:cNvPr id="1027" name="Picture 3" descr="Driver diagram displaying how the change idea connects to the model for improvement question: &quot;what change can we make that will result in improvement?&quot;">
            <a:extLst>
              <a:ext uri="{FF2B5EF4-FFF2-40B4-BE49-F238E27FC236}">
                <a16:creationId xmlns:a16="http://schemas.microsoft.com/office/drawing/2014/main" id="{F5759250-375E-62A3-A4D7-1FAFFE7183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8615" y="1981200"/>
            <a:ext cx="3956126" cy="27056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del for improvement connecting the question, &quot;what change can we make that will result in improvement?&quot; to the driver diagram change idea component">
            <a:extLst>
              <a:ext uri="{FF2B5EF4-FFF2-40B4-BE49-F238E27FC236}">
                <a16:creationId xmlns:a16="http://schemas.microsoft.com/office/drawing/2014/main" id="{CF8F0509-6EC2-F7A3-6051-3F489A012E5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99200" y="1981201"/>
            <a:ext cx="2710184" cy="3485769"/>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A91A829B-C8C8-3A5A-A32A-C753742E2209}"/>
              </a:ext>
              <a:ext uri="{C183D7F6-B498-43B3-948B-1728B52AA6E4}">
                <adec:decorative xmlns:adec="http://schemas.microsoft.com/office/drawing/2017/decorative" val="1"/>
              </a:ext>
            </a:extLst>
          </p:cNvPr>
          <p:cNvSpPr/>
          <p:nvPr/>
        </p:nvSpPr>
        <p:spPr>
          <a:xfrm>
            <a:off x="5892800" y="4400239"/>
            <a:ext cx="811658" cy="2746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descr="Reflection and Action">
            <a:extLst>
              <a:ext uri="{FF2B5EF4-FFF2-40B4-BE49-F238E27FC236}">
                <a16:creationId xmlns:a16="http://schemas.microsoft.com/office/drawing/2014/main" id="{2A312326-0B27-E2BA-F43E-5350581042F5}"/>
              </a:ext>
            </a:extLst>
          </p:cNvPr>
          <p:cNvPicPr>
            <a:picLocks noChangeAspect="1"/>
          </p:cNvPicPr>
          <p:nvPr/>
        </p:nvPicPr>
        <p:blipFill>
          <a:blip r:embed="rId5"/>
          <a:stretch>
            <a:fillRect/>
          </a:stretch>
        </p:blipFill>
        <p:spPr>
          <a:xfrm>
            <a:off x="8329665" y="4287590"/>
            <a:ext cx="2676376" cy="499915"/>
          </a:xfrm>
          <a:prstGeom prst="rect">
            <a:avLst/>
          </a:prstGeom>
        </p:spPr>
      </p:pic>
    </p:spTree>
    <p:extLst>
      <p:ext uri="{BB962C8B-B14F-4D97-AF65-F5344CB8AC3E}">
        <p14:creationId xmlns:p14="http://schemas.microsoft.com/office/powerpoint/2010/main" val="364286913"/>
      </p:ext>
    </p:extLst>
  </p:cSld>
  <p:clrMapOvr>
    <a:masterClrMapping/>
  </p:clrMapOvr>
  <mc:AlternateContent xmlns:mc="http://schemas.openxmlformats.org/markup-compatibility/2006" xmlns:p14="http://schemas.microsoft.com/office/powerpoint/2010/main">
    <mc:Choice Requires="p14">
      <p:transition spd="slow" p14:dur="2000" advTm="67871"/>
    </mc:Choice>
    <mc:Fallback xmlns="">
      <p:transition spd="slow" advTm="6787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663C-D4C5-5F23-FCCF-29A4DFD07D2D}"/>
              </a:ext>
            </a:extLst>
          </p:cNvPr>
          <p:cNvSpPr>
            <a:spLocks noGrp="1"/>
          </p:cNvSpPr>
          <p:nvPr>
            <p:ph type="title"/>
          </p:nvPr>
        </p:nvSpPr>
        <p:spPr/>
        <p:txBody>
          <a:bodyPr/>
          <a:lstStyle/>
          <a:p>
            <a:r>
              <a:rPr lang="en-US" b="0" dirty="0"/>
              <a:t>Iterative Cycles of Trial &amp; Learning</a:t>
            </a:r>
          </a:p>
        </p:txBody>
      </p:sp>
      <p:pic>
        <p:nvPicPr>
          <p:cNvPr id="2050" name="Picture 2" descr="Plan-do-study-act cycle components including Plan (decide the change, make predictions, and conduct the test), Do (execute the test and collect data) Study (compare results to prediction and reflect on learning) and Act (decide on next steps and whether to adapt, adopt or abandon the change idea).">
            <a:extLst>
              <a:ext uri="{FF2B5EF4-FFF2-40B4-BE49-F238E27FC236}">
                <a16:creationId xmlns:a16="http://schemas.microsoft.com/office/drawing/2014/main" id="{6F9B4971-FF5E-2DA4-FE61-66AC0F92A9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38400" y="1524001"/>
            <a:ext cx="7315200" cy="433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179354"/>
      </p:ext>
    </p:extLst>
  </p:cSld>
  <p:clrMapOvr>
    <a:masterClrMapping/>
  </p:clrMapOvr>
  <mc:AlternateContent xmlns:mc="http://schemas.openxmlformats.org/markup-compatibility/2006" xmlns:p14="http://schemas.microsoft.com/office/powerpoint/2010/main">
    <mc:Choice Requires="p14">
      <p:transition spd="slow" p14:dur="2000" advTm="60093"/>
    </mc:Choice>
    <mc:Fallback xmlns="">
      <p:transition spd="slow" advTm="6009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C40D-33B2-E3E8-289A-BED591A094A7}"/>
              </a:ext>
            </a:extLst>
          </p:cNvPr>
          <p:cNvSpPr>
            <a:spLocks noGrp="1"/>
          </p:cNvSpPr>
          <p:nvPr>
            <p:ph type="title"/>
          </p:nvPr>
        </p:nvSpPr>
        <p:spPr/>
        <p:txBody>
          <a:bodyPr/>
          <a:lstStyle/>
          <a:p>
            <a:r>
              <a:rPr lang="en-US" dirty="0"/>
              <a:t>Change Ideas &amp; Measures</a:t>
            </a:r>
          </a:p>
        </p:txBody>
      </p:sp>
      <p:graphicFrame>
        <p:nvGraphicFramePr>
          <p:cNvPr id="3" name="Table 2">
            <a:extLst>
              <a:ext uri="{FF2B5EF4-FFF2-40B4-BE49-F238E27FC236}">
                <a16:creationId xmlns:a16="http://schemas.microsoft.com/office/drawing/2014/main" id="{C16B9DE7-5256-4F1C-9B3F-75A8821BE64D}"/>
              </a:ext>
            </a:extLst>
          </p:cNvPr>
          <p:cNvGraphicFramePr>
            <a:graphicFrameLocks noGrp="1"/>
          </p:cNvGraphicFramePr>
          <p:nvPr>
            <p:extLst>
              <p:ext uri="{D42A27DB-BD31-4B8C-83A1-F6EECF244321}">
                <p14:modId xmlns:p14="http://schemas.microsoft.com/office/powerpoint/2010/main" val="752919148"/>
              </p:ext>
            </p:extLst>
          </p:nvPr>
        </p:nvGraphicFramePr>
        <p:xfrm>
          <a:off x="1062991" y="1188721"/>
          <a:ext cx="10225495" cy="4554314"/>
        </p:xfrm>
        <a:graphic>
          <a:graphicData uri="http://schemas.openxmlformats.org/drawingml/2006/table">
            <a:tbl>
              <a:tblPr firstRow="1" bandRow="1">
                <a:tableStyleId>{5C22544A-7EE6-4342-B048-85BDC9FD1C3A}</a:tableStyleId>
              </a:tblPr>
              <a:tblGrid>
                <a:gridCol w="4142524">
                  <a:extLst>
                    <a:ext uri="{9D8B030D-6E8A-4147-A177-3AD203B41FA5}">
                      <a16:colId xmlns:a16="http://schemas.microsoft.com/office/drawing/2014/main" val="3230646092"/>
                    </a:ext>
                  </a:extLst>
                </a:gridCol>
                <a:gridCol w="6082971">
                  <a:extLst>
                    <a:ext uri="{9D8B030D-6E8A-4147-A177-3AD203B41FA5}">
                      <a16:colId xmlns:a16="http://schemas.microsoft.com/office/drawing/2014/main" val="1240477305"/>
                    </a:ext>
                  </a:extLst>
                </a:gridCol>
              </a:tblGrid>
              <a:tr h="492241">
                <a:tc>
                  <a:txBody>
                    <a:bodyPr/>
                    <a:lstStyle/>
                    <a:p>
                      <a:pPr algn="ctr"/>
                      <a:r>
                        <a:rPr lang="en-US" sz="1600" dirty="0"/>
                        <a:t>Change Ideas from Driver Diagram (CIP)</a:t>
                      </a:r>
                    </a:p>
                  </a:txBody>
                  <a:tcPr/>
                </a:tc>
                <a:tc>
                  <a:txBody>
                    <a:bodyPr/>
                    <a:lstStyle/>
                    <a:p>
                      <a:pPr algn="ctr"/>
                      <a:r>
                        <a:rPr lang="en-US" sz="1600" dirty="0"/>
                        <a:t>Measures</a:t>
                      </a:r>
                    </a:p>
                  </a:txBody>
                  <a:tcPr/>
                </a:tc>
                <a:extLst>
                  <a:ext uri="{0D108BD9-81ED-4DB2-BD59-A6C34878D82A}">
                    <a16:rowId xmlns:a16="http://schemas.microsoft.com/office/drawing/2014/main" val="3959745548"/>
                  </a:ext>
                </a:extLst>
              </a:tr>
              <a:tr h="1673993">
                <a:tc>
                  <a:txBody>
                    <a:bodyPr/>
                    <a:lstStyle/>
                    <a:p>
                      <a:pPr marL="0" indent="0">
                        <a:buFont typeface="Arial" panose="020B0604020202020204" pitchFamily="34" charset="0"/>
                        <a:buNone/>
                      </a:pPr>
                      <a:r>
                        <a:rPr lang="en-US" sz="1600" dirty="0">
                          <a:highlight>
                            <a:srgbClr val="FFFF00"/>
                          </a:highlight>
                        </a:rPr>
                        <a:t>Systematic phonics instructional materials, </a:t>
                      </a:r>
                      <a:r>
                        <a:rPr lang="en-US" sz="1600" dirty="0">
                          <a:highlight>
                            <a:srgbClr val="FFFF00"/>
                          </a:highlight>
                          <a:hlinkClick r:id="rId2"/>
                        </a:rPr>
                        <a:t>essential practices</a:t>
                      </a:r>
                      <a:r>
                        <a:rPr lang="en-US" sz="1600" dirty="0">
                          <a:highlight>
                            <a:srgbClr val="FFFF00"/>
                          </a:highlight>
                        </a:rPr>
                        <a:t>,  aligned formative assessments </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Process Measure: </a:t>
                      </a:r>
                      <a:r>
                        <a:rPr lang="en-US" sz="1600" b="0" dirty="0"/>
                        <a:t>Lesson Plans; </a:t>
                      </a:r>
                      <a:r>
                        <a:rPr lang="en-US" sz="1600" dirty="0"/>
                        <a:t>Observational checklists/walkthrough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p>
                    <a:p>
                      <a:r>
                        <a:rPr lang="en-US" sz="1600" b="1" dirty="0"/>
                        <a:t>Outcome Measure: </a:t>
                      </a:r>
                      <a:r>
                        <a:rPr lang="en-US" sz="1600" dirty="0"/>
                        <a:t>DIBELS Oral Reading Fluency Measures (3 times)</a:t>
                      </a:r>
                    </a:p>
                    <a:p>
                      <a:r>
                        <a:rPr lang="en-US" sz="1600" dirty="0"/>
                        <a:t>Informal Decoding Inventory (3 times)</a:t>
                      </a:r>
                    </a:p>
                    <a:p>
                      <a:r>
                        <a:rPr lang="en-US" sz="1600" dirty="0"/>
                        <a:t>Weekly formative assessments</a:t>
                      </a:r>
                    </a:p>
                  </a:txBody>
                  <a:tcPr/>
                </a:tc>
                <a:extLst>
                  <a:ext uri="{0D108BD9-81ED-4DB2-BD59-A6C34878D82A}">
                    <a16:rowId xmlns:a16="http://schemas.microsoft.com/office/drawing/2014/main" val="1799651135"/>
                  </a:ext>
                </a:extLst>
              </a:tr>
              <a:tr h="993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ighlight>
                            <a:srgbClr val="FFFF00"/>
                          </a:highlight>
                        </a:rPr>
                        <a:t>Daily small group, intensive  differentiated instruction, including intensive vocabulary instruction</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Process Measure: </a:t>
                      </a:r>
                      <a:r>
                        <a:rPr lang="en-US" sz="1600" b="0" dirty="0"/>
                        <a:t>Lesson Plans; </a:t>
                      </a:r>
                      <a:r>
                        <a:rPr lang="en-US" sz="1600" dirty="0"/>
                        <a:t>Observational checklists/walkthrough</a:t>
                      </a:r>
                      <a:endParaRPr lang="en-US" sz="1600" b="1" dirty="0"/>
                    </a:p>
                    <a:p>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Outcome Measure: </a:t>
                      </a:r>
                      <a:r>
                        <a:rPr lang="en-US" sz="1600" dirty="0"/>
                        <a:t>Weekly formative assessments</a:t>
                      </a:r>
                    </a:p>
                  </a:txBody>
                  <a:tcPr/>
                </a:tc>
                <a:extLst>
                  <a:ext uri="{0D108BD9-81ED-4DB2-BD59-A6C34878D82A}">
                    <a16:rowId xmlns:a16="http://schemas.microsoft.com/office/drawing/2014/main" val="670578134"/>
                  </a:ext>
                </a:extLst>
              </a:tr>
              <a:tr h="1321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ighlight>
                            <a:srgbClr val="FFFF00"/>
                          </a:highlight>
                        </a:rPr>
                        <a:t>Teacher professional development in SOR</a:t>
                      </a:r>
                    </a:p>
                    <a:p>
                      <a:endParaRPr lang="en-US" sz="1600" dirty="0"/>
                    </a:p>
                  </a:txBody>
                  <a:tcPr/>
                </a:tc>
                <a:tc>
                  <a:txBody>
                    <a:bodyPr/>
                    <a:lstStyle/>
                    <a:p>
                      <a:r>
                        <a:rPr lang="en-US" sz="1600" b="1" dirty="0"/>
                        <a:t>Process Measure: </a:t>
                      </a:r>
                      <a:r>
                        <a:rPr lang="en-US" sz="1600" dirty="0"/>
                        <a:t>scope, sequence, and frequency of delivery</a:t>
                      </a:r>
                    </a:p>
                    <a:p>
                      <a:endParaRPr lang="en-US" sz="1600" dirty="0"/>
                    </a:p>
                    <a:p>
                      <a:r>
                        <a:rPr lang="en-US" sz="1600" b="1" dirty="0"/>
                        <a:t>Outcome Measure: </a:t>
                      </a:r>
                      <a:r>
                        <a:rPr lang="en-US" sz="1600" dirty="0"/>
                        <a:t>Educator judgments on learning survey</a:t>
                      </a:r>
                    </a:p>
                    <a:p>
                      <a:r>
                        <a:rPr lang="en-US" sz="1600" dirty="0"/>
                        <a:t>Observational checklists/walkthrough</a:t>
                      </a:r>
                    </a:p>
                  </a:txBody>
                  <a:tcPr/>
                </a:tc>
                <a:extLst>
                  <a:ext uri="{0D108BD9-81ED-4DB2-BD59-A6C34878D82A}">
                    <a16:rowId xmlns:a16="http://schemas.microsoft.com/office/drawing/2014/main" val="3745426318"/>
                  </a:ext>
                </a:extLst>
              </a:tr>
            </a:tbl>
          </a:graphicData>
        </a:graphic>
      </p:graphicFrame>
    </p:spTree>
    <p:extLst>
      <p:ext uri="{BB962C8B-B14F-4D97-AF65-F5344CB8AC3E}">
        <p14:creationId xmlns:p14="http://schemas.microsoft.com/office/powerpoint/2010/main" val="912106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1C9D-E0B0-B9AA-D9B2-FBC2B11F3A2E}"/>
              </a:ext>
            </a:extLst>
          </p:cNvPr>
          <p:cNvSpPr>
            <a:spLocks noGrp="1"/>
          </p:cNvSpPr>
          <p:nvPr>
            <p:ph type="ctrTitle"/>
          </p:nvPr>
        </p:nvSpPr>
        <p:spPr>
          <a:xfrm>
            <a:off x="0" y="457200"/>
            <a:ext cx="12188952" cy="741680"/>
          </a:xfrm>
        </p:spPr>
        <p:txBody>
          <a:bodyPr/>
          <a:lstStyle/>
          <a:p>
            <a:r>
              <a:rPr lang="en-US" dirty="0">
                <a:latin typeface="Arial"/>
                <a:cs typeface="Arial"/>
              </a:rPr>
              <a:t>Day One Agenda</a:t>
            </a:r>
            <a:endParaRPr lang="en-US" dirty="0"/>
          </a:p>
        </p:txBody>
      </p:sp>
      <p:sp>
        <p:nvSpPr>
          <p:cNvPr id="3" name="Subtitle 2">
            <a:extLst>
              <a:ext uri="{FF2B5EF4-FFF2-40B4-BE49-F238E27FC236}">
                <a16:creationId xmlns:a16="http://schemas.microsoft.com/office/drawing/2014/main" id="{65CDEA94-25BE-C5AE-012E-E81EE6DC5DF8}"/>
              </a:ext>
            </a:extLst>
          </p:cNvPr>
          <p:cNvSpPr>
            <a:spLocks noGrp="1"/>
          </p:cNvSpPr>
          <p:nvPr>
            <p:ph type="subTitle" idx="1"/>
          </p:nvPr>
        </p:nvSpPr>
        <p:spPr>
          <a:xfrm>
            <a:off x="594446" y="1724272"/>
            <a:ext cx="10937499" cy="4188848"/>
          </a:xfrm>
        </p:spPr>
        <p:txBody>
          <a:bodyPr/>
          <a:lstStyle/>
          <a:p>
            <a:pPr marL="342900" indent="-342900" algn="l">
              <a:buFont typeface="Wingdings" panose="020B0604020202020204" pitchFamily="34" charset="0"/>
              <a:buChar char="§"/>
            </a:pPr>
            <a:r>
              <a:rPr lang="en-US" b="0" dirty="0">
                <a:latin typeface="Arial"/>
                <a:cs typeface="Arial"/>
              </a:rPr>
              <a:t>Overview of Comprehensive Needs Assessment</a:t>
            </a:r>
          </a:p>
          <a:p>
            <a:pPr marL="342900" indent="-342900" algn="l">
              <a:buFont typeface="Wingdings" panose="020B0604020202020204" pitchFamily="34" charset="0"/>
              <a:buChar char="§"/>
            </a:pPr>
            <a:r>
              <a:rPr lang="en-US" b="0" dirty="0">
                <a:latin typeface="Arial"/>
                <a:cs typeface="Arial"/>
              </a:rPr>
              <a:t>High level overview of Plan-Do-Study-Act (PDSA)</a:t>
            </a:r>
          </a:p>
          <a:p>
            <a:pPr marL="342900" indent="-342900" algn="l">
              <a:buFont typeface="Wingdings" panose="020B0604020202020204" pitchFamily="34" charset="0"/>
              <a:buChar char="§"/>
            </a:pPr>
            <a:r>
              <a:rPr lang="en-US" b="0" dirty="0">
                <a:latin typeface="Arial"/>
                <a:cs typeface="Arial"/>
              </a:rPr>
              <a:t>PDSA Activity</a:t>
            </a:r>
            <a:endParaRPr lang="en-US" b="0" dirty="0"/>
          </a:p>
          <a:p>
            <a:pPr marL="342900" indent="-342900" algn="l">
              <a:buFont typeface="Wingdings" panose="020B0604020202020204" pitchFamily="34" charset="0"/>
              <a:buChar char="§"/>
            </a:pPr>
            <a:r>
              <a:rPr lang="en-US" b="0" dirty="0">
                <a:latin typeface="Arial"/>
                <a:cs typeface="Arial"/>
              </a:rPr>
              <a:t>Improvement Projects</a:t>
            </a:r>
            <a:endParaRPr lang="en-US" b="0" dirty="0"/>
          </a:p>
          <a:p>
            <a:pPr marL="342900" indent="-342900" algn="l">
              <a:buFont typeface="Wingdings" panose="020B0604020202020204" pitchFamily="34" charset="0"/>
              <a:buChar char="§"/>
            </a:pPr>
            <a:r>
              <a:rPr lang="en-US" b="0" dirty="0">
                <a:latin typeface="Arial"/>
                <a:cs typeface="Arial"/>
              </a:rPr>
              <a:t>Homework and Exit Tickets</a:t>
            </a:r>
            <a:endParaRPr lang="en-US" b="0" dirty="0"/>
          </a:p>
          <a:p>
            <a:pPr marL="342900" indent="-342900" algn="l">
              <a:buFont typeface="Wingdings" panose="020B0604020202020204" pitchFamily="34" charset="0"/>
              <a:buChar char="§"/>
            </a:pPr>
            <a:endParaRPr lang="en-US" dirty="0"/>
          </a:p>
        </p:txBody>
      </p:sp>
    </p:spTree>
    <p:extLst>
      <p:ext uri="{BB962C8B-B14F-4D97-AF65-F5344CB8AC3E}">
        <p14:creationId xmlns:p14="http://schemas.microsoft.com/office/powerpoint/2010/main" val="2011065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0BDCB-DB5D-474D-EA79-774ECE99A9E0}"/>
              </a:ext>
            </a:extLst>
          </p:cNvPr>
          <p:cNvSpPr>
            <a:spLocks noGrp="1"/>
          </p:cNvSpPr>
          <p:nvPr>
            <p:ph type="title"/>
          </p:nvPr>
        </p:nvSpPr>
        <p:spPr/>
        <p:txBody>
          <a:bodyPr/>
          <a:lstStyle/>
          <a:p>
            <a:r>
              <a:rPr lang="en-US" b="0" dirty="0">
                <a:latin typeface="Franklin Gothic Demi Cond" panose="020B0706030402020204" pitchFamily="34" charset="0"/>
              </a:rPr>
              <a:t>Protocol for PDSA Cycle Inquiry</a:t>
            </a:r>
          </a:p>
        </p:txBody>
      </p:sp>
      <p:graphicFrame>
        <p:nvGraphicFramePr>
          <p:cNvPr id="7" name="Content Placeholder 6">
            <a:extLst>
              <a:ext uri="{FF2B5EF4-FFF2-40B4-BE49-F238E27FC236}">
                <a16:creationId xmlns:a16="http://schemas.microsoft.com/office/drawing/2014/main" id="{182DFBFE-51F4-F521-DFEB-5C34706961CB}"/>
              </a:ext>
            </a:extLst>
          </p:cNvPr>
          <p:cNvGraphicFramePr>
            <a:graphicFrameLocks noGrp="1"/>
          </p:cNvGraphicFramePr>
          <p:nvPr>
            <p:ph sz="quarter" idx="10"/>
            <p:extLst>
              <p:ext uri="{D42A27DB-BD31-4B8C-83A1-F6EECF244321}">
                <p14:modId xmlns:p14="http://schemas.microsoft.com/office/powerpoint/2010/main" val="2713170845"/>
              </p:ext>
            </p:extLst>
          </p:nvPr>
        </p:nvGraphicFramePr>
        <p:xfrm>
          <a:off x="1207008" y="1443319"/>
          <a:ext cx="9902952" cy="4123765"/>
        </p:xfrm>
        <a:graphic>
          <a:graphicData uri="http://schemas.openxmlformats.org/drawingml/2006/table">
            <a:tbl>
              <a:tblPr firstRow="1" bandRow="1">
                <a:tableStyleId>{616DA210-FB5B-4158-B5E0-FEB733F419BA}</a:tableStyleId>
              </a:tblPr>
              <a:tblGrid>
                <a:gridCol w="2503472">
                  <a:extLst>
                    <a:ext uri="{9D8B030D-6E8A-4147-A177-3AD203B41FA5}">
                      <a16:colId xmlns:a16="http://schemas.microsoft.com/office/drawing/2014/main" val="3905417294"/>
                    </a:ext>
                  </a:extLst>
                </a:gridCol>
                <a:gridCol w="1669753">
                  <a:extLst>
                    <a:ext uri="{9D8B030D-6E8A-4147-A177-3AD203B41FA5}">
                      <a16:colId xmlns:a16="http://schemas.microsoft.com/office/drawing/2014/main" val="2048744453"/>
                    </a:ext>
                  </a:extLst>
                </a:gridCol>
                <a:gridCol w="2752074">
                  <a:extLst>
                    <a:ext uri="{9D8B030D-6E8A-4147-A177-3AD203B41FA5}">
                      <a16:colId xmlns:a16="http://schemas.microsoft.com/office/drawing/2014/main" val="3406343216"/>
                    </a:ext>
                  </a:extLst>
                </a:gridCol>
                <a:gridCol w="2977653">
                  <a:extLst>
                    <a:ext uri="{9D8B030D-6E8A-4147-A177-3AD203B41FA5}">
                      <a16:colId xmlns:a16="http://schemas.microsoft.com/office/drawing/2014/main" val="2582279857"/>
                    </a:ext>
                  </a:extLst>
                </a:gridCol>
              </a:tblGrid>
              <a:tr h="204475">
                <a:tc>
                  <a:txBody>
                    <a:bodyPr/>
                    <a:lstStyle/>
                    <a:p>
                      <a:pPr marL="0" marR="0" algn="ctr">
                        <a:lnSpc>
                          <a:spcPct val="115000"/>
                        </a:lnSpc>
                        <a:spcBef>
                          <a:spcPts val="0"/>
                        </a:spcBef>
                        <a:spcAft>
                          <a:spcPts val="0"/>
                        </a:spcAft>
                      </a:pPr>
                      <a:r>
                        <a:rPr lang="en-US" sz="1000" dirty="0">
                          <a:effectLst/>
                        </a:rPr>
                        <a:t>PLAN</a:t>
                      </a:r>
                      <a:endParaRPr lang="en-US" sz="1100" dirty="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000" dirty="0">
                          <a:effectLst/>
                        </a:rPr>
                        <a:t>DO</a:t>
                      </a:r>
                      <a:endParaRPr lang="en-US" sz="1100" dirty="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000" dirty="0">
                          <a:effectLst/>
                        </a:rPr>
                        <a:t>STUDY</a:t>
                      </a:r>
                      <a:endParaRPr lang="en-US" sz="1100" dirty="0">
                        <a:effectLst/>
                        <a:latin typeface="Arial" panose="020B0604020202020204" pitchFamily="34" charset="0"/>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000" dirty="0">
                          <a:effectLst/>
                        </a:rPr>
                        <a:t>ACT</a:t>
                      </a:r>
                      <a:endParaRPr lang="en-US" sz="11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4281490573"/>
                  </a:ext>
                </a:extLst>
              </a:tr>
              <a:tr h="3919290">
                <a:tc>
                  <a:txBody>
                    <a:bodyPr/>
                    <a:lstStyle/>
                    <a:p>
                      <a:pPr marL="0" marR="0">
                        <a:lnSpc>
                          <a:spcPct val="115000"/>
                        </a:lnSpc>
                        <a:spcBef>
                          <a:spcPts val="0"/>
                        </a:spcBef>
                        <a:spcAft>
                          <a:spcPts val="0"/>
                        </a:spcAft>
                      </a:pPr>
                      <a:r>
                        <a:rPr lang="en-US" sz="1200" b="1" dirty="0">
                          <a:effectLst/>
                        </a:rPr>
                        <a:t>Implementation plan: </a:t>
                      </a:r>
                      <a:r>
                        <a:rPr lang="en-US" sz="1200" dirty="0">
                          <a:effectLst/>
                        </a:rPr>
                        <a:t>how, where, when and with whom will the practice be implemented?</a:t>
                      </a:r>
                    </a:p>
                    <a:p>
                      <a:pPr marL="0" marR="0">
                        <a:lnSpc>
                          <a:spcPct val="115000"/>
                        </a:lnSpc>
                        <a:spcBef>
                          <a:spcPts val="0"/>
                        </a:spcBef>
                        <a:spcAft>
                          <a:spcPts val="0"/>
                        </a:spcAft>
                      </a:pPr>
                      <a:r>
                        <a:rPr lang="en-US" sz="1200" dirty="0">
                          <a:effectLst/>
                        </a:rPr>
                        <a:t> </a:t>
                      </a:r>
                    </a:p>
                    <a:p>
                      <a:pPr marL="0" marR="0">
                        <a:lnSpc>
                          <a:spcPct val="115000"/>
                        </a:lnSpc>
                        <a:spcBef>
                          <a:spcPts val="0"/>
                        </a:spcBef>
                        <a:spcAft>
                          <a:spcPts val="0"/>
                        </a:spcAft>
                      </a:pPr>
                      <a:r>
                        <a:rPr lang="en-US" sz="1200" dirty="0">
                          <a:effectLst/>
                        </a:rPr>
                        <a:t>What do you </a:t>
                      </a:r>
                      <a:r>
                        <a:rPr lang="en-US" sz="1200" b="1" dirty="0">
                          <a:effectLst/>
                        </a:rPr>
                        <a:t>predict</a:t>
                      </a:r>
                      <a:r>
                        <a:rPr lang="en-US" sz="1200" dirty="0">
                          <a:effectLst/>
                        </a:rPr>
                        <a:t> will happen as a result of implementing this practice?</a:t>
                      </a:r>
                    </a:p>
                    <a:p>
                      <a:pPr marL="0" marR="0">
                        <a:lnSpc>
                          <a:spcPct val="115000"/>
                        </a:lnSpc>
                        <a:spcBef>
                          <a:spcPts val="0"/>
                        </a:spcBef>
                        <a:spcAft>
                          <a:spcPts val="0"/>
                        </a:spcAft>
                      </a:pPr>
                      <a:endParaRPr lang="en-US" sz="1200" dirty="0">
                        <a:effectLst/>
                      </a:endParaRPr>
                    </a:p>
                    <a:p>
                      <a:pPr marL="0" marR="0">
                        <a:lnSpc>
                          <a:spcPct val="115000"/>
                        </a:lnSpc>
                        <a:spcBef>
                          <a:spcPts val="0"/>
                        </a:spcBef>
                        <a:spcAft>
                          <a:spcPts val="0"/>
                        </a:spcAft>
                      </a:pPr>
                      <a:r>
                        <a:rPr lang="en-US" sz="1200" dirty="0">
                          <a:effectLst/>
                        </a:rPr>
                        <a:t>How will you </a:t>
                      </a:r>
                      <a:r>
                        <a:rPr lang="en-US" sz="1200" b="1" dirty="0">
                          <a:effectLst/>
                        </a:rPr>
                        <a:t>measure</a:t>
                      </a:r>
                      <a:r>
                        <a:rPr lang="en-US" sz="1200" dirty="0">
                          <a:effectLst/>
                        </a:rPr>
                        <a:t> progress toward your goals [e.g., What do you expect to see in terms of students/teacher behaviors, practices, and achievement?]</a:t>
                      </a:r>
                    </a:p>
                    <a:p>
                      <a:pPr marL="0" marR="0">
                        <a:lnSpc>
                          <a:spcPct val="115000"/>
                        </a:lnSpc>
                        <a:spcBef>
                          <a:spcPts val="0"/>
                        </a:spcBef>
                        <a:spcAft>
                          <a:spcPts val="0"/>
                        </a:spcAft>
                      </a:pPr>
                      <a:r>
                        <a:rPr lang="en-US" sz="1200" dirty="0">
                          <a:effectLst/>
                        </a:rPr>
                        <a:t> </a:t>
                      </a:r>
                      <a:endParaRPr lang="en-US" sz="1200" dirty="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200" dirty="0">
                          <a:effectLst/>
                        </a:rPr>
                        <a:t>Carry out the practice, as planned, and collect relevant data/student work.</a:t>
                      </a:r>
                      <a:endParaRPr lang="en-US" sz="1200" dirty="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200" dirty="0">
                          <a:effectLst/>
                        </a:rPr>
                        <a:t>Was </a:t>
                      </a:r>
                      <a:r>
                        <a:rPr lang="en-US" sz="1200" b="1" dirty="0">
                          <a:effectLst/>
                        </a:rPr>
                        <a:t>implementation</a:t>
                      </a:r>
                      <a:r>
                        <a:rPr lang="en-US" sz="1200" dirty="0">
                          <a:effectLst/>
                        </a:rPr>
                        <a:t> of the practice carried out as planned?</a:t>
                      </a:r>
                    </a:p>
                    <a:p>
                      <a:pPr marL="0" marR="0">
                        <a:lnSpc>
                          <a:spcPct val="115000"/>
                        </a:lnSpc>
                        <a:spcBef>
                          <a:spcPts val="0"/>
                        </a:spcBef>
                        <a:spcAft>
                          <a:spcPts val="0"/>
                        </a:spcAft>
                      </a:pPr>
                      <a:r>
                        <a:rPr lang="en-US" sz="1200" dirty="0">
                          <a:effectLst/>
                        </a:rPr>
                        <a:t> </a:t>
                      </a:r>
                    </a:p>
                    <a:p>
                      <a:pPr marL="0" marR="0">
                        <a:lnSpc>
                          <a:spcPct val="115000"/>
                        </a:lnSpc>
                        <a:spcBef>
                          <a:spcPts val="0"/>
                        </a:spcBef>
                        <a:spcAft>
                          <a:spcPts val="0"/>
                        </a:spcAft>
                      </a:pPr>
                      <a:r>
                        <a:rPr lang="en-US" sz="1200" dirty="0">
                          <a:effectLst/>
                        </a:rPr>
                        <a:t>What have you learned and how are you making sense of the </a:t>
                      </a:r>
                      <a:r>
                        <a:rPr lang="en-US" sz="1200" b="1" dirty="0">
                          <a:effectLst/>
                        </a:rPr>
                        <a:t>results</a:t>
                      </a:r>
                      <a:r>
                        <a:rPr lang="en-US" sz="1200" dirty="0">
                          <a:effectLst/>
                        </a:rPr>
                        <a:t>?</a:t>
                      </a:r>
                    </a:p>
                    <a:p>
                      <a:pPr marL="0" marR="0">
                        <a:lnSpc>
                          <a:spcPct val="115000"/>
                        </a:lnSpc>
                        <a:spcBef>
                          <a:spcPts val="0"/>
                        </a:spcBef>
                        <a:spcAft>
                          <a:spcPts val="0"/>
                        </a:spcAft>
                      </a:pPr>
                      <a:r>
                        <a:rPr lang="en-US" sz="1200" dirty="0">
                          <a:effectLst/>
                        </a:rPr>
                        <a:t> </a:t>
                      </a:r>
                    </a:p>
                    <a:p>
                      <a:pPr marL="0" marR="0">
                        <a:lnSpc>
                          <a:spcPct val="115000"/>
                        </a:lnSpc>
                        <a:spcBef>
                          <a:spcPts val="0"/>
                        </a:spcBef>
                        <a:spcAft>
                          <a:spcPts val="0"/>
                        </a:spcAft>
                      </a:pPr>
                      <a:r>
                        <a:rPr lang="en-US" sz="1200" dirty="0">
                          <a:effectLst/>
                        </a:rPr>
                        <a:t>Do these results match your </a:t>
                      </a:r>
                      <a:r>
                        <a:rPr lang="en-US" sz="1200" b="1" dirty="0">
                          <a:effectLst/>
                        </a:rPr>
                        <a:t>predictions</a:t>
                      </a:r>
                      <a:r>
                        <a:rPr lang="en-US" sz="1200" dirty="0">
                          <a:effectLst/>
                        </a:rPr>
                        <a:t>? </a:t>
                      </a:r>
                    </a:p>
                    <a:p>
                      <a:pPr marL="0" marR="0">
                        <a:lnSpc>
                          <a:spcPct val="115000"/>
                        </a:lnSpc>
                        <a:spcBef>
                          <a:spcPts val="0"/>
                        </a:spcBef>
                        <a:spcAft>
                          <a:spcPts val="0"/>
                        </a:spcAft>
                      </a:pPr>
                      <a:r>
                        <a:rPr lang="en-US" sz="1200" dirty="0">
                          <a:effectLst/>
                        </a:rPr>
                        <a:t> </a:t>
                      </a:r>
                    </a:p>
                    <a:p>
                      <a:pPr marL="0" marR="0">
                        <a:lnSpc>
                          <a:spcPct val="115000"/>
                        </a:lnSpc>
                        <a:spcBef>
                          <a:spcPts val="0"/>
                        </a:spcBef>
                        <a:spcAft>
                          <a:spcPts val="0"/>
                        </a:spcAft>
                      </a:pPr>
                      <a:r>
                        <a:rPr lang="en-US" sz="1200" dirty="0">
                          <a:effectLst/>
                        </a:rPr>
                        <a:t>What did you </a:t>
                      </a:r>
                      <a:r>
                        <a:rPr lang="en-US" sz="1200" b="1" dirty="0">
                          <a:effectLst/>
                        </a:rPr>
                        <a:t>observe</a:t>
                      </a:r>
                      <a:r>
                        <a:rPr lang="en-US" sz="1200" dirty="0">
                          <a:effectLst/>
                        </a:rPr>
                        <a:t> that was surprising?</a:t>
                      </a:r>
                      <a:endParaRPr lang="en-US" sz="1200" dirty="0">
                        <a:effectLst/>
                        <a:latin typeface="Arial" panose="020B0604020202020204" pitchFamily="34" charset="0"/>
                        <a:ea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200" dirty="0">
                          <a:effectLst/>
                        </a:rPr>
                        <a:t>Regarding this change idea, how might you need to </a:t>
                      </a:r>
                      <a:r>
                        <a:rPr lang="en-US" sz="1200" b="1" dirty="0">
                          <a:effectLst/>
                        </a:rPr>
                        <a:t>adapt </a:t>
                      </a:r>
                      <a:r>
                        <a:rPr lang="en-US" sz="1200" dirty="0">
                          <a:effectLst/>
                        </a:rPr>
                        <a:t>or strengthen it to meet the needs of all students?</a:t>
                      </a:r>
                    </a:p>
                    <a:p>
                      <a:pPr marL="0" marR="0">
                        <a:lnSpc>
                          <a:spcPct val="115000"/>
                        </a:lnSpc>
                        <a:spcBef>
                          <a:spcPts val="0"/>
                        </a:spcBef>
                        <a:spcAft>
                          <a:spcPts val="0"/>
                        </a:spcAft>
                      </a:pPr>
                      <a:r>
                        <a:rPr lang="en-US" sz="1200" dirty="0">
                          <a:effectLst/>
                        </a:rPr>
                        <a:t> </a:t>
                      </a:r>
                    </a:p>
                    <a:p>
                      <a:pPr marL="0" marR="0">
                        <a:lnSpc>
                          <a:spcPct val="115000"/>
                        </a:lnSpc>
                        <a:spcBef>
                          <a:spcPts val="0"/>
                        </a:spcBef>
                        <a:spcAft>
                          <a:spcPts val="0"/>
                        </a:spcAft>
                      </a:pPr>
                      <a:r>
                        <a:rPr lang="en-US" sz="1200" dirty="0">
                          <a:effectLst/>
                        </a:rPr>
                        <a:t>Does your theory of improvement/Driver Diagram need to be refined? How so? </a:t>
                      </a:r>
                      <a:endParaRPr lang="en-US" sz="12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423309957"/>
                  </a:ext>
                </a:extLst>
              </a:tr>
            </a:tbl>
          </a:graphicData>
        </a:graphic>
      </p:graphicFrame>
    </p:spTree>
    <p:extLst>
      <p:ext uri="{BB962C8B-B14F-4D97-AF65-F5344CB8AC3E}">
        <p14:creationId xmlns:p14="http://schemas.microsoft.com/office/powerpoint/2010/main" val="2538683663"/>
      </p:ext>
    </p:extLst>
  </p:cSld>
  <p:clrMapOvr>
    <a:masterClrMapping/>
  </p:clrMapOvr>
  <mc:AlternateContent xmlns:mc="http://schemas.openxmlformats.org/markup-compatibility/2006" xmlns:p14="http://schemas.microsoft.com/office/powerpoint/2010/main">
    <mc:Choice Requires="p14">
      <p:transition spd="slow" p14:dur="2000" advTm="10425"/>
    </mc:Choice>
    <mc:Fallback xmlns="">
      <p:transition spd="slow" advTm="1042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B09E-DCE1-4BE3-564C-62BB030426B9}"/>
              </a:ext>
            </a:extLst>
          </p:cNvPr>
          <p:cNvSpPr>
            <a:spLocks noGrp="1"/>
          </p:cNvSpPr>
          <p:nvPr>
            <p:ph type="title"/>
          </p:nvPr>
        </p:nvSpPr>
        <p:spPr>
          <a:xfrm>
            <a:off x="609600" y="571500"/>
            <a:ext cx="10972800" cy="1143000"/>
          </a:xfrm>
        </p:spPr>
        <p:txBody>
          <a:bodyPr>
            <a:normAutofit/>
          </a:bodyPr>
          <a:lstStyle/>
          <a:p>
            <a:r>
              <a:rPr lang="en-US" sz="3600" dirty="0">
                <a:solidFill>
                  <a:srgbClr val="C00000"/>
                </a:solidFill>
                <a:latin typeface="Franklin Gothic Demi Cond"/>
                <a:cs typeface="Arial"/>
              </a:rPr>
              <a:t>Reflection &amp; Action: </a:t>
            </a:r>
            <a:r>
              <a:rPr lang="en-US" sz="3600" dirty="0">
                <a:latin typeface="Franklin Gothic Demi Cond"/>
                <a:cs typeface="Arial"/>
              </a:rPr>
              <a:t>Embedding an Inquiry Approach in PLCs</a:t>
            </a:r>
          </a:p>
        </p:txBody>
      </p:sp>
      <p:sp>
        <p:nvSpPr>
          <p:cNvPr id="3" name="Text Placeholder 2">
            <a:extLst>
              <a:ext uri="{FF2B5EF4-FFF2-40B4-BE49-F238E27FC236}">
                <a16:creationId xmlns:a16="http://schemas.microsoft.com/office/drawing/2014/main" id="{78B8B3C7-BEEE-9C7A-A2A4-2E145D721E08}"/>
              </a:ext>
            </a:extLst>
          </p:cNvPr>
          <p:cNvSpPr>
            <a:spLocks noGrp="1"/>
          </p:cNvSpPr>
          <p:nvPr>
            <p:ph type="body" sz="quarter" idx="10"/>
          </p:nvPr>
        </p:nvSpPr>
        <p:spPr>
          <a:xfrm>
            <a:off x="342900" y="1994647"/>
            <a:ext cx="11582400" cy="4343400"/>
          </a:xfrm>
        </p:spPr>
        <p:txBody>
          <a:bodyPr/>
          <a:lstStyle/>
          <a:p>
            <a:pPr marL="342900" indent="-342900">
              <a:buChar char="•"/>
            </a:pPr>
            <a:r>
              <a:rPr lang="en-US" sz="2400" dirty="0">
                <a:latin typeface="Arial"/>
                <a:cs typeface="Arial"/>
              </a:rPr>
              <a:t>Time</a:t>
            </a:r>
            <a:endParaRPr lang="en-US" dirty="0"/>
          </a:p>
          <a:p>
            <a:pPr marL="342900" indent="-342900">
              <a:buChar char="•"/>
            </a:pPr>
            <a:r>
              <a:rPr lang="en-US" sz="2400" dirty="0">
                <a:latin typeface="Arial"/>
                <a:cs typeface="Arial"/>
              </a:rPr>
              <a:t>Space/Format</a:t>
            </a:r>
          </a:p>
          <a:p>
            <a:pPr marL="342900" indent="-342900">
              <a:buChar char="•"/>
            </a:pPr>
            <a:r>
              <a:rPr lang="en-US" sz="2400" dirty="0">
                <a:latin typeface="Arial"/>
                <a:cs typeface="Arial"/>
              </a:rPr>
              <a:t>Data-focus (formative &amp; benchmark data; student work)</a:t>
            </a:r>
          </a:p>
          <a:p>
            <a:pPr marL="342900" indent="-342900">
              <a:buChar char="•"/>
            </a:pPr>
            <a:r>
              <a:rPr lang="en-US" sz="2400" dirty="0">
                <a:latin typeface="Arial"/>
                <a:cs typeface="Arial"/>
              </a:rPr>
              <a:t>Student focus (standards, skills, student work, formative assessment)</a:t>
            </a:r>
          </a:p>
          <a:p>
            <a:pPr marL="342900" indent="-342900">
              <a:buChar char="•"/>
            </a:pPr>
            <a:r>
              <a:rPr lang="en-US" sz="2400" dirty="0">
                <a:latin typeface="Arial"/>
                <a:cs typeface="Arial"/>
                <a:hlinkClick r:id="rId3"/>
              </a:rPr>
              <a:t>Inquiry focus </a:t>
            </a:r>
            <a:r>
              <a:rPr lang="en-US" sz="2400" dirty="0">
                <a:latin typeface="Arial"/>
                <a:cs typeface="Arial"/>
              </a:rPr>
              <a:t>(PDSA cycle goals, questions, inquiry, and reflections)</a:t>
            </a:r>
          </a:p>
          <a:p>
            <a:pPr marL="342900" indent="-342900">
              <a:buChar char="•"/>
            </a:pPr>
            <a:r>
              <a:rPr lang="en-US" sz="2400" dirty="0">
                <a:latin typeface="Arial"/>
                <a:cs typeface="Arial"/>
              </a:rPr>
              <a:t>Agendas &amp; facilitation</a:t>
            </a:r>
          </a:p>
          <a:p>
            <a:endParaRPr lang="en-US" dirty="0"/>
          </a:p>
        </p:txBody>
      </p:sp>
    </p:spTree>
    <p:extLst>
      <p:ext uri="{BB962C8B-B14F-4D97-AF65-F5344CB8AC3E}">
        <p14:creationId xmlns:p14="http://schemas.microsoft.com/office/powerpoint/2010/main" val="532628902"/>
      </p:ext>
    </p:extLst>
  </p:cSld>
  <p:clrMapOvr>
    <a:masterClrMapping/>
  </p:clrMapOvr>
  <mc:AlternateContent xmlns:mc="http://schemas.openxmlformats.org/markup-compatibility/2006" xmlns:p14="http://schemas.microsoft.com/office/powerpoint/2010/main">
    <mc:Choice Requires="p14">
      <p:transition spd="slow" p14:dur="2000" advTm="31788"/>
    </mc:Choice>
    <mc:Fallback xmlns="">
      <p:transition spd="slow" advTm="3178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38F3-93E5-D31F-E4C4-B8B649A0DB74}"/>
              </a:ext>
            </a:extLst>
          </p:cNvPr>
          <p:cNvSpPr>
            <a:spLocks noGrp="1"/>
          </p:cNvSpPr>
          <p:nvPr>
            <p:ph type="ctrTitle"/>
          </p:nvPr>
        </p:nvSpPr>
        <p:spPr>
          <a:xfrm>
            <a:off x="0" y="457200"/>
            <a:ext cx="12188952" cy="762753"/>
          </a:xfrm>
        </p:spPr>
        <p:txBody>
          <a:bodyPr/>
          <a:lstStyle/>
          <a:p>
            <a:r>
              <a:rPr lang="en-US" dirty="0">
                <a:latin typeface="Arial"/>
                <a:cs typeface="Arial"/>
              </a:rPr>
              <a:t>Coin Spin Activity</a:t>
            </a:r>
            <a:endParaRPr lang="en-US" dirty="0"/>
          </a:p>
        </p:txBody>
      </p:sp>
      <p:sp>
        <p:nvSpPr>
          <p:cNvPr id="3" name="Subtitle 2">
            <a:extLst>
              <a:ext uri="{FF2B5EF4-FFF2-40B4-BE49-F238E27FC236}">
                <a16:creationId xmlns:a16="http://schemas.microsoft.com/office/drawing/2014/main" id="{213F837D-A4EA-2ECB-099F-2AF51ADF7174}"/>
              </a:ext>
            </a:extLst>
          </p:cNvPr>
          <p:cNvSpPr>
            <a:spLocks noGrp="1"/>
          </p:cNvSpPr>
          <p:nvPr>
            <p:ph type="subTitle" idx="1"/>
          </p:nvPr>
        </p:nvSpPr>
        <p:spPr>
          <a:xfrm>
            <a:off x="0" y="1394404"/>
            <a:ext cx="12188952" cy="4018844"/>
          </a:xfrm>
        </p:spPr>
        <p:txBody>
          <a:bodyPr/>
          <a:lstStyle/>
          <a:p>
            <a:endParaRPr lang="en-US" dirty="0"/>
          </a:p>
        </p:txBody>
      </p:sp>
      <p:pic>
        <p:nvPicPr>
          <p:cNvPr id="4" name="Online Media 3" title="IHI Quality Improvement Games: Learn How to Use PDSA Cycles by Spinning Coins">
            <a:hlinkClick r:id="" action="ppaction://media"/>
            <a:extLst>
              <a:ext uri="{FF2B5EF4-FFF2-40B4-BE49-F238E27FC236}">
                <a16:creationId xmlns:a16="http://schemas.microsoft.com/office/drawing/2014/main" id="{70F073E1-9C16-28BF-1FF1-D494E7A49F12}"/>
              </a:ext>
            </a:extLst>
          </p:cNvPr>
          <p:cNvPicPr>
            <a:picLocks noRot="1" noChangeAspect="1"/>
          </p:cNvPicPr>
          <p:nvPr>
            <a:videoFile r:link="rId1"/>
          </p:nvPr>
        </p:nvPicPr>
        <p:blipFill>
          <a:blip r:embed="rId4"/>
          <a:stretch>
            <a:fillRect/>
          </a:stretch>
        </p:blipFill>
        <p:spPr>
          <a:xfrm>
            <a:off x="1881129" y="1391355"/>
            <a:ext cx="8440738" cy="4743215"/>
          </a:xfrm>
          <a:prstGeom prst="rect">
            <a:avLst/>
          </a:prstGeom>
        </p:spPr>
      </p:pic>
    </p:spTree>
    <p:extLst>
      <p:ext uri="{BB962C8B-B14F-4D97-AF65-F5344CB8AC3E}">
        <p14:creationId xmlns:p14="http://schemas.microsoft.com/office/powerpoint/2010/main" val="3814397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74C1-2541-5305-38CF-C6E46B5E7D2D}"/>
              </a:ext>
            </a:extLst>
          </p:cNvPr>
          <p:cNvSpPr>
            <a:spLocks noGrp="1"/>
          </p:cNvSpPr>
          <p:nvPr>
            <p:ph type="ctrTitle"/>
          </p:nvPr>
        </p:nvSpPr>
        <p:spPr>
          <a:xfrm>
            <a:off x="0" y="457200"/>
            <a:ext cx="12188952" cy="792480"/>
          </a:xfrm>
        </p:spPr>
        <p:txBody>
          <a:bodyPr/>
          <a:lstStyle/>
          <a:p>
            <a:r>
              <a:rPr lang="en-US" dirty="0">
                <a:latin typeface="Arial"/>
                <a:cs typeface="Arial"/>
              </a:rPr>
              <a:t>Coin Spin Learning Objectives</a:t>
            </a:r>
            <a:endParaRPr lang="en-US" dirty="0"/>
          </a:p>
        </p:txBody>
      </p:sp>
      <p:sp>
        <p:nvSpPr>
          <p:cNvPr id="3" name="Subtitle 2">
            <a:extLst>
              <a:ext uri="{FF2B5EF4-FFF2-40B4-BE49-F238E27FC236}">
                <a16:creationId xmlns:a16="http://schemas.microsoft.com/office/drawing/2014/main" id="{88BB0280-1B7F-E438-96BC-EBB03119B938}"/>
              </a:ext>
            </a:extLst>
          </p:cNvPr>
          <p:cNvSpPr>
            <a:spLocks noGrp="1"/>
          </p:cNvSpPr>
          <p:nvPr>
            <p:ph type="subTitle" idx="1"/>
          </p:nvPr>
        </p:nvSpPr>
        <p:spPr>
          <a:xfrm>
            <a:off x="355600" y="1745488"/>
            <a:ext cx="11498072" cy="4124960"/>
          </a:xfrm>
        </p:spPr>
        <p:txBody>
          <a:bodyPr/>
          <a:lstStyle/>
          <a:p>
            <a:pPr marL="457200" indent="-457200" algn="l">
              <a:buAutoNum type="arabicPeriod"/>
            </a:pPr>
            <a:r>
              <a:rPr lang="en-US" b="0" dirty="0">
                <a:latin typeface="Arial"/>
                <a:cs typeface="Arial"/>
              </a:rPr>
              <a:t>Understand rapid cycle PDSA testing</a:t>
            </a:r>
            <a:endParaRPr lang="en-US" dirty="0"/>
          </a:p>
          <a:p>
            <a:pPr marL="457200" indent="-457200" algn="l">
              <a:buAutoNum type="arabicPeriod"/>
            </a:pPr>
            <a:r>
              <a:rPr lang="en-US" b="0" dirty="0">
                <a:latin typeface="Arial"/>
                <a:cs typeface="Arial"/>
              </a:rPr>
              <a:t>Understand how theory and prediction help you learn</a:t>
            </a:r>
            <a:endParaRPr lang="en-US" b="0" dirty="0"/>
          </a:p>
          <a:p>
            <a:pPr marL="457200" indent="-457200" algn="l">
              <a:buAutoNum type="arabicPeriod"/>
            </a:pPr>
            <a:r>
              <a:rPr lang="en-US" b="0" dirty="0">
                <a:latin typeface="Arial"/>
                <a:cs typeface="Arial"/>
              </a:rPr>
              <a:t>Collect real time data for measurement</a:t>
            </a:r>
            <a:endParaRPr lang="en-US" b="0" dirty="0"/>
          </a:p>
          <a:p>
            <a:pPr marL="457200" indent="-457200" algn="l">
              <a:buAutoNum type="arabicPeriod"/>
            </a:pPr>
            <a:r>
              <a:rPr lang="en-US" b="0" dirty="0">
                <a:latin typeface="Arial"/>
                <a:cs typeface="Arial"/>
              </a:rPr>
              <a:t>Practice learning as a team</a:t>
            </a:r>
            <a:endParaRPr lang="en-US" b="0" dirty="0"/>
          </a:p>
          <a:p>
            <a:pPr marL="457200" indent="-457200" algn="l">
              <a:buAutoNum type="arabicPeriod"/>
            </a:pPr>
            <a:endParaRPr lang="en-US" dirty="0"/>
          </a:p>
          <a:p>
            <a:pPr algn="l"/>
            <a:endParaRPr lang="en-US" dirty="0"/>
          </a:p>
          <a:p>
            <a:pPr marL="457200" indent="-457200" algn="l">
              <a:buAutoNum type="arabicPeriod"/>
            </a:pPr>
            <a:endParaRPr lang="en-US" dirty="0"/>
          </a:p>
        </p:txBody>
      </p:sp>
    </p:spTree>
    <p:extLst>
      <p:ext uri="{BB962C8B-B14F-4D97-AF65-F5344CB8AC3E}">
        <p14:creationId xmlns:p14="http://schemas.microsoft.com/office/powerpoint/2010/main" val="168819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D9CE6-D936-9C11-2EFA-916D60267E76}"/>
              </a:ext>
            </a:extLst>
          </p:cNvPr>
          <p:cNvSpPr>
            <a:spLocks noGrp="1"/>
          </p:cNvSpPr>
          <p:nvPr>
            <p:ph type="ctrTitle"/>
          </p:nvPr>
        </p:nvSpPr>
        <p:spPr>
          <a:xfrm>
            <a:off x="0" y="457200"/>
            <a:ext cx="12188952" cy="914400"/>
          </a:xfrm>
        </p:spPr>
        <p:txBody>
          <a:bodyPr/>
          <a:lstStyle/>
          <a:p>
            <a:r>
              <a:rPr lang="en-US" dirty="0">
                <a:latin typeface="Arial"/>
                <a:cs typeface="Arial"/>
              </a:rPr>
              <a:t>Coin Spin Activity Materials and Roles</a:t>
            </a:r>
            <a:endParaRPr lang="en-US" dirty="0"/>
          </a:p>
        </p:txBody>
      </p:sp>
      <p:sp>
        <p:nvSpPr>
          <p:cNvPr id="3" name="Subtitle 2">
            <a:extLst>
              <a:ext uri="{FF2B5EF4-FFF2-40B4-BE49-F238E27FC236}">
                <a16:creationId xmlns:a16="http://schemas.microsoft.com/office/drawing/2014/main" id="{7F07B137-D051-DA8A-E78E-4D5E098688C4}"/>
              </a:ext>
            </a:extLst>
          </p:cNvPr>
          <p:cNvSpPr>
            <a:spLocks noGrp="1"/>
          </p:cNvSpPr>
          <p:nvPr>
            <p:ph type="subTitle" idx="1"/>
          </p:nvPr>
        </p:nvSpPr>
        <p:spPr>
          <a:xfrm>
            <a:off x="355600" y="2060448"/>
            <a:ext cx="11518392" cy="3352800"/>
          </a:xfrm>
        </p:spPr>
        <p:txBody>
          <a:bodyPr/>
          <a:lstStyle/>
          <a:p>
            <a:pPr marL="457200" indent="-457200" algn="l">
              <a:buAutoNum type="arabicPeriod"/>
            </a:pPr>
            <a:r>
              <a:rPr lang="en-US" b="0" dirty="0">
                <a:latin typeface="Arial"/>
                <a:cs typeface="Arial"/>
              </a:rPr>
              <a:t>Four coins</a:t>
            </a:r>
            <a:endParaRPr lang="en-US" b="0" dirty="0"/>
          </a:p>
          <a:p>
            <a:pPr marL="457200" indent="-457200" algn="l">
              <a:buAutoNum type="arabicPeriod"/>
            </a:pPr>
            <a:r>
              <a:rPr lang="en-US" b="0" dirty="0">
                <a:latin typeface="Arial"/>
                <a:cs typeface="Arial"/>
              </a:rPr>
              <a:t>Time piece</a:t>
            </a:r>
            <a:endParaRPr lang="en-US" b="0" dirty="0"/>
          </a:p>
          <a:p>
            <a:pPr marL="457200" indent="-457200" algn="l">
              <a:buAutoNum type="arabicPeriod"/>
            </a:pPr>
            <a:r>
              <a:rPr lang="en-US" b="0" dirty="0">
                <a:latin typeface="Arial"/>
                <a:cs typeface="Arial"/>
              </a:rPr>
              <a:t>Assign and timekeeper</a:t>
            </a:r>
            <a:endParaRPr lang="en-US" b="0" dirty="0"/>
          </a:p>
          <a:p>
            <a:pPr marL="457200" indent="-457200" algn="l">
              <a:buAutoNum type="arabicPeriod"/>
            </a:pPr>
            <a:r>
              <a:rPr lang="en-US" b="0" dirty="0">
                <a:latin typeface="Arial"/>
                <a:cs typeface="Arial"/>
              </a:rPr>
              <a:t>Assign a spinner</a:t>
            </a:r>
          </a:p>
          <a:p>
            <a:pPr marL="457200" indent="-457200" algn="l">
              <a:buAutoNum type="arabicPeriod"/>
            </a:pPr>
            <a:r>
              <a:rPr lang="en-US" b="0" dirty="0">
                <a:latin typeface="Arial"/>
                <a:cs typeface="Arial"/>
              </a:rPr>
              <a:t>Assign a recorder</a:t>
            </a:r>
          </a:p>
          <a:p>
            <a:pPr marL="457200" indent="-457200" algn="l">
              <a:buAutoNum type="arabicPeriod"/>
            </a:pPr>
            <a:r>
              <a:rPr lang="en-US" b="0" dirty="0">
                <a:latin typeface="Arial"/>
                <a:cs typeface="Arial"/>
              </a:rPr>
              <a:t>PDSA tracker</a:t>
            </a:r>
            <a:endParaRPr lang="en-US" b="0" dirty="0"/>
          </a:p>
          <a:p>
            <a:pPr marL="457200" indent="-457200" algn="l">
              <a:buAutoNum type="arabicPeriod"/>
            </a:pPr>
            <a:endParaRPr lang="en-US" dirty="0"/>
          </a:p>
        </p:txBody>
      </p:sp>
    </p:spTree>
    <p:extLst>
      <p:ext uri="{BB962C8B-B14F-4D97-AF65-F5344CB8AC3E}">
        <p14:creationId xmlns:p14="http://schemas.microsoft.com/office/powerpoint/2010/main" val="2205114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EDC8-7E85-33CD-6D99-BF59409DCEB5}"/>
              </a:ext>
            </a:extLst>
          </p:cNvPr>
          <p:cNvSpPr>
            <a:spLocks noGrp="1"/>
          </p:cNvSpPr>
          <p:nvPr>
            <p:ph type="ctrTitle"/>
          </p:nvPr>
        </p:nvSpPr>
        <p:spPr>
          <a:xfrm>
            <a:off x="0" y="457200"/>
            <a:ext cx="12188952" cy="924560"/>
          </a:xfrm>
        </p:spPr>
        <p:txBody>
          <a:bodyPr/>
          <a:lstStyle/>
          <a:p>
            <a:r>
              <a:rPr lang="en-US" dirty="0">
                <a:latin typeface="Arial"/>
                <a:cs typeface="Arial"/>
              </a:rPr>
              <a:t>Coin Spin Activity Directions</a:t>
            </a:r>
            <a:endParaRPr lang="en-US" dirty="0"/>
          </a:p>
        </p:txBody>
      </p:sp>
      <p:sp>
        <p:nvSpPr>
          <p:cNvPr id="3" name="Subtitle 2">
            <a:extLst>
              <a:ext uri="{FF2B5EF4-FFF2-40B4-BE49-F238E27FC236}">
                <a16:creationId xmlns:a16="http://schemas.microsoft.com/office/drawing/2014/main" id="{B0135C50-5BE4-D7EB-5B01-5CB4AC6EE101}"/>
              </a:ext>
            </a:extLst>
          </p:cNvPr>
          <p:cNvSpPr>
            <a:spLocks noGrp="1"/>
          </p:cNvSpPr>
          <p:nvPr>
            <p:ph type="subTitle" idx="1"/>
          </p:nvPr>
        </p:nvSpPr>
        <p:spPr>
          <a:xfrm>
            <a:off x="518160" y="2172208"/>
            <a:ext cx="11172952" cy="3241040"/>
          </a:xfrm>
        </p:spPr>
        <p:txBody>
          <a:bodyPr/>
          <a:lstStyle/>
          <a:p>
            <a:endParaRPr lang="en-US" b="0" dirty="0"/>
          </a:p>
          <a:p>
            <a:pPr marL="457200" indent="-457200" algn="l">
              <a:buAutoNum type="arabicPeriod"/>
            </a:pPr>
            <a:r>
              <a:rPr lang="en-US" b="0" dirty="0">
                <a:latin typeface="Arial"/>
                <a:cs typeface="Arial"/>
              </a:rPr>
              <a:t>Write the problem you are trying to solve, change idea, and prediction</a:t>
            </a:r>
            <a:endParaRPr lang="en-US" b="0" dirty="0"/>
          </a:p>
          <a:p>
            <a:pPr marL="457200" indent="-457200" algn="l">
              <a:buAutoNum type="arabicPeriod"/>
            </a:pPr>
            <a:r>
              <a:rPr lang="en-US" b="0" dirty="0">
                <a:latin typeface="Arial"/>
                <a:cs typeface="Arial"/>
              </a:rPr>
              <a:t>Spin as many times as you can in 15 minutes</a:t>
            </a:r>
          </a:p>
          <a:p>
            <a:pPr marL="457200" indent="-457200" algn="l">
              <a:buAutoNum type="arabicPeriod"/>
            </a:pPr>
            <a:r>
              <a:rPr lang="en-US" b="0" dirty="0">
                <a:latin typeface="Arial"/>
                <a:cs typeface="Arial"/>
              </a:rPr>
              <a:t>Use any of the 4 coins. Use any technique. Use any surface</a:t>
            </a:r>
            <a:endParaRPr lang="en-US" dirty="0"/>
          </a:p>
          <a:p>
            <a:pPr marL="457200" indent="-457200" algn="l">
              <a:buAutoNum type="arabicPeriod"/>
            </a:pPr>
            <a:r>
              <a:rPr lang="en-US" b="0" dirty="0">
                <a:latin typeface="Arial"/>
                <a:cs typeface="Arial"/>
              </a:rPr>
              <a:t>Time starts when you begin your spin and ends when the coin stops</a:t>
            </a:r>
            <a:endParaRPr lang="en-US" b="0" dirty="0"/>
          </a:p>
          <a:p>
            <a:pPr marL="457200" indent="-457200" algn="l">
              <a:buAutoNum type="arabicPeriod"/>
            </a:pPr>
            <a:r>
              <a:rPr lang="en-US" b="0" dirty="0">
                <a:latin typeface="Arial"/>
                <a:cs typeface="Arial"/>
              </a:rPr>
              <a:t>Observe, record, test again</a:t>
            </a:r>
            <a:endParaRPr lang="en-US" b="0" dirty="0"/>
          </a:p>
          <a:p>
            <a:pPr marL="457200" indent="-457200">
              <a:buAutoNum type="arabicPeriod"/>
            </a:pPr>
            <a:endParaRPr lang="en-US" dirty="0"/>
          </a:p>
          <a:p>
            <a:pPr marL="457200" indent="-457200">
              <a:buAutoNum type="arabicPeriod"/>
            </a:pPr>
            <a:endParaRPr lang="en-US" dirty="0"/>
          </a:p>
        </p:txBody>
      </p:sp>
    </p:spTree>
    <p:extLst>
      <p:ext uri="{BB962C8B-B14F-4D97-AF65-F5344CB8AC3E}">
        <p14:creationId xmlns:p14="http://schemas.microsoft.com/office/powerpoint/2010/main" val="3909722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9220-30F8-1E0C-6C2C-614550C106BF}"/>
              </a:ext>
            </a:extLst>
          </p:cNvPr>
          <p:cNvSpPr>
            <a:spLocks noGrp="1"/>
          </p:cNvSpPr>
          <p:nvPr>
            <p:ph type="ctrTitle"/>
          </p:nvPr>
        </p:nvSpPr>
        <p:spPr>
          <a:xfrm>
            <a:off x="0" y="457200"/>
            <a:ext cx="12188952" cy="894080"/>
          </a:xfrm>
        </p:spPr>
        <p:txBody>
          <a:bodyPr/>
          <a:lstStyle/>
          <a:p>
            <a:r>
              <a:rPr lang="en-US" dirty="0">
                <a:latin typeface="Arial"/>
                <a:cs typeface="Arial"/>
              </a:rPr>
              <a:t>Coin Spin Activity Examples</a:t>
            </a:r>
          </a:p>
        </p:txBody>
      </p:sp>
      <p:sp>
        <p:nvSpPr>
          <p:cNvPr id="3" name="Subtitle 2">
            <a:extLst>
              <a:ext uri="{FF2B5EF4-FFF2-40B4-BE49-F238E27FC236}">
                <a16:creationId xmlns:a16="http://schemas.microsoft.com/office/drawing/2014/main" id="{DBE8CF3B-20F5-7F67-E343-47D73E2B8F6E}"/>
              </a:ext>
            </a:extLst>
          </p:cNvPr>
          <p:cNvSpPr>
            <a:spLocks noGrp="1"/>
          </p:cNvSpPr>
          <p:nvPr>
            <p:ph type="subTitle" idx="1"/>
          </p:nvPr>
        </p:nvSpPr>
        <p:spPr>
          <a:xfrm>
            <a:off x="487680" y="1715008"/>
            <a:ext cx="11305032" cy="3698240"/>
          </a:xfrm>
        </p:spPr>
        <p:txBody>
          <a:bodyPr/>
          <a:lstStyle/>
          <a:p>
            <a:pPr algn="l"/>
            <a:r>
              <a:rPr lang="en-US" dirty="0">
                <a:solidFill>
                  <a:srgbClr val="001D35"/>
                </a:solidFill>
                <a:latin typeface="Arial"/>
                <a:cs typeface="Arial"/>
              </a:rPr>
              <a:t>Question:</a:t>
            </a:r>
            <a:r>
              <a:rPr lang="en-US" b="0" dirty="0">
                <a:solidFill>
                  <a:srgbClr val="001D35"/>
                </a:solidFill>
                <a:latin typeface="Arial"/>
                <a:cs typeface="Arial"/>
              </a:rPr>
              <a:t> What is the optimal surface for spinning a coin? </a:t>
            </a:r>
            <a:endParaRPr lang="en-US" dirty="0">
              <a:latin typeface="Arial"/>
              <a:cs typeface="Arial"/>
            </a:endParaRPr>
          </a:p>
          <a:p>
            <a:pPr algn="l"/>
            <a:r>
              <a:rPr lang="en-US" dirty="0">
                <a:solidFill>
                  <a:srgbClr val="001D35"/>
                </a:solidFill>
                <a:latin typeface="Arial"/>
                <a:cs typeface="Arial"/>
              </a:rPr>
              <a:t>Theory:</a:t>
            </a:r>
            <a:r>
              <a:rPr lang="en-US" b="0" dirty="0">
                <a:solidFill>
                  <a:srgbClr val="001D35"/>
                </a:solidFill>
                <a:latin typeface="Arial"/>
                <a:cs typeface="Arial"/>
              </a:rPr>
              <a:t> A smoother surface will allow the coin to spin longer. </a:t>
            </a:r>
            <a:endParaRPr lang="en-US" dirty="0">
              <a:latin typeface="Arial"/>
              <a:cs typeface="Arial"/>
            </a:endParaRPr>
          </a:p>
          <a:p>
            <a:pPr algn="l"/>
            <a:r>
              <a:rPr lang="en-US" dirty="0">
                <a:solidFill>
                  <a:srgbClr val="001D35"/>
                </a:solidFill>
                <a:latin typeface="Arial"/>
                <a:cs typeface="Arial"/>
              </a:rPr>
              <a:t>Prediction:</a:t>
            </a:r>
            <a:r>
              <a:rPr lang="en-US" b="0" dirty="0">
                <a:solidFill>
                  <a:srgbClr val="001D35"/>
                </a:solidFill>
                <a:latin typeface="Arial"/>
                <a:cs typeface="Arial"/>
              </a:rPr>
              <a:t> A polished table surface will yield a longer spin time than a rug. </a:t>
            </a:r>
            <a:endParaRPr lang="en-US" dirty="0">
              <a:latin typeface="Arial"/>
              <a:cs typeface="Arial"/>
            </a:endParaRPr>
          </a:p>
          <a:p>
            <a:pPr algn="l"/>
            <a:r>
              <a:rPr lang="en-US" dirty="0">
                <a:solidFill>
                  <a:srgbClr val="001D35"/>
                </a:solidFill>
                <a:latin typeface="Arial"/>
                <a:cs typeface="Arial"/>
              </a:rPr>
              <a:t>Observation:</a:t>
            </a:r>
            <a:r>
              <a:rPr lang="en-US" b="0" dirty="0">
                <a:solidFill>
                  <a:srgbClr val="001D35"/>
                </a:solidFill>
                <a:latin typeface="Arial"/>
                <a:cs typeface="Arial"/>
              </a:rPr>
              <a:t> A polished table yielded a 10-second spin, while the rug yielded a 5-second spin. </a:t>
            </a:r>
            <a:endParaRPr lang="en-US" dirty="0">
              <a:latin typeface="Arial"/>
              <a:cs typeface="Arial"/>
            </a:endParaRPr>
          </a:p>
          <a:p>
            <a:pPr algn="l"/>
            <a:r>
              <a:rPr lang="en-US" dirty="0">
                <a:solidFill>
                  <a:srgbClr val="001D35"/>
                </a:solidFill>
                <a:latin typeface="Arial"/>
                <a:cs typeface="Arial"/>
              </a:rPr>
              <a:t>Adapt:</a:t>
            </a:r>
            <a:r>
              <a:rPr lang="en-US" b="0" dirty="0">
                <a:solidFill>
                  <a:srgbClr val="001D35"/>
                </a:solidFill>
                <a:latin typeface="Arial"/>
                <a:cs typeface="Arial"/>
              </a:rPr>
              <a:t> A different surface (e.g., glass, metal) will be tested to see if it yields a longer spin. </a:t>
            </a:r>
            <a:endParaRPr lang="en-US" dirty="0">
              <a:latin typeface="Arial"/>
              <a:cs typeface="Arial"/>
            </a:endParaRPr>
          </a:p>
          <a:p>
            <a:endParaRPr lang="en-US" dirty="0"/>
          </a:p>
        </p:txBody>
      </p:sp>
    </p:spTree>
    <p:extLst>
      <p:ext uri="{BB962C8B-B14F-4D97-AF65-F5344CB8AC3E}">
        <p14:creationId xmlns:p14="http://schemas.microsoft.com/office/powerpoint/2010/main" val="1860003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389B-A205-2062-65F0-F412AE53BD93}"/>
              </a:ext>
            </a:extLst>
          </p:cNvPr>
          <p:cNvSpPr>
            <a:spLocks noGrp="1"/>
          </p:cNvSpPr>
          <p:nvPr>
            <p:ph type="ctrTitle"/>
          </p:nvPr>
        </p:nvSpPr>
        <p:spPr>
          <a:xfrm>
            <a:off x="0" y="457200"/>
            <a:ext cx="12188952" cy="762000"/>
          </a:xfrm>
        </p:spPr>
        <p:txBody>
          <a:bodyPr/>
          <a:lstStyle/>
          <a:p>
            <a:r>
              <a:rPr lang="en-US" dirty="0">
                <a:latin typeface="Arial"/>
                <a:cs typeface="Arial"/>
              </a:rPr>
              <a:t>Coin Spin Activity </a:t>
            </a:r>
            <a:endParaRPr lang="en-US" dirty="0"/>
          </a:p>
        </p:txBody>
      </p:sp>
      <p:sp>
        <p:nvSpPr>
          <p:cNvPr id="3" name="Subtitle 2">
            <a:extLst>
              <a:ext uri="{FF2B5EF4-FFF2-40B4-BE49-F238E27FC236}">
                <a16:creationId xmlns:a16="http://schemas.microsoft.com/office/drawing/2014/main" id="{EE96AE30-FBC8-D33C-7F0A-5E29327F81D8}"/>
              </a:ext>
            </a:extLst>
          </p:cNvPr>
          <p:cNvSpPr>
            <a:spLocks noGrp="1"/>
          </p:cNvSpPr>
          <p:nvPr>
            <p:ph type="subTitle" idx="1"/>
          </p:nvPr>
        </p:nvSpPr>
        <p:spPr>
          <a:xfrm>
            <a:off x="426720" y="1867408"/>
            <a:ext cx="11386312" cy="3545840"/>
          </a:xfrm>
        </p:spPr>
        <p:txBody>
          <a:bodyPr/>
          <a:lstStyle/>
          <a:p>
            <a:pPr marL="457200" indent="-457200" algn="l">
              <a:buAutoNum type="arabicPeriod"/>
            </a:pPr>
            <a:r>
              <a:rPr lang="en-US" b="0" dirty="0">
                <a:latin typeface="Arial"/>
                <a:cs typeface="Arial"/>
              </a:rPr>
              <a:t>What initial theories did you have?</a:t>
            </a:r>
            <a:endParaRPr lang="en-US" b="0" dirty="0"/>
          </a:p>
          <a:p>
            <a:pPr marL="457200" indent="-457200" algn="l">
              <a:buAutoNum type="arabicPeriod"/>
            </a:pPr>
            <a:r>
              <a:rPr lang="en-US" b="0" dirty="0">
                <a:latin typeface="Arial"/>
                <a:cs typeface="Arial"/>
              </a:rPr>
              <a:t>What were the results of initial tests and how did you adjust for additional tests?</a:t>
            </a:r>
          </a:p>
          <a:p>
            <a:pPr marL="457200" indent="-457200" algn="l">
              <a:buAutoNum type="arabicPeriod"/>
            </a:pPr>
            <a:r>
              <a:rPr lang="en-US" b="0" dirty="0">
                <a:latin typeface="Arial"/>
                <a:cs typeface="Arial"/>
              </a:rPr>
              <a:t>What are final theories about what made the coin spin longer?</a:t>
            </a:r>
          </a:p>
          <a:p>
            <a:pPr marL="457200" indent="-457200" algn="l">
              <a:buAutoNum type="arabicPeriod"/>
            </a:pPr>
            <a:r>
              <a:rPr lang="en-US" b="0" dirty="0">
                <a:latin typeface="Arial"/>
                <a:cs typeface="Arial"/>
              </a:rPr>
              <a:t>What would you have done differently?</a:t>
            </a:r>
          </a:p>
        </p:txBody>
      </p:sp>
    </p:spTree>
    <p:extLst>
      <p:ext uri="{BB962C8B-B14F-4D97-AF65-F5344CB8AC3E}">
        <p14:creationId xmlns:p14="http://schemas.microsoft.com/office/powerpoint/2010/main" val="3925918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5807-0323-DE52-A521-32DC2082E80F}"/>
              </a:ext>
            </a:extLst>
          </p:cNvPr>
          <p:cNvSpPr>
            <a:spLocks noGrp="1"/>
          </p:cNvSpPr>
          <p:nvPr>
            <p:ph type="ctrTitle"/>
          </p:nvPr>
        </p:nvSpPr>
        <p:spPr>
          <a:xfrm>
            <a:off x="0" y="457200"/>
            <a:ext cx="12188952" cy="904240"/>
          </a:xfrm>
        </p:spPr>
        <p:txBody>
          <a:bodyPr/>
          <a:lstStyle/>
          <a:p>
            <a:r>
              <a:rPr lang="en-US" dirty="0">
                <a:latin typeface="Arial"/>
                <a:cs typeface="Arial"/>
              </a:rPr>
              <a:t>Coin Spin Activity – PDSA Cycles</a:t>
            </a:r>
            <a:endParaRPr lang="en-US" dirty="0"/>
          </a:p>
        </p:txBody>
      </p:sp>
      <p:sp>
        <p:nvSpPr>
          <p:cNvPr id="3" name="Subtitle 2">
            <a:extLst>
              <a:ext uri="{FF2B5EF4-FFF2-40B4-BE49-F238E27FC236}">
                <a16:creationId xmlns:a16="http://schemas.microsoft.com/office/drawing/2014/main" id="{7B2D304B-A8F3-52F2-1F7B-590F73001ACC}"/>
              </a:ext>
            </a:extLst>
          </p:cNvPr>
          <p:cNvSpPr>
            <a:spLocks noGrp="1"/>
          </p:cNvSpPr>
          <p:nvPr>
            <p:ph type="subTitle" idx="1"/>
          </p:nvPr>
        </p:nvSpPr>
        <p:spPr>
          <a:xfrm>
            <a:off x="477520" y="1715008"/>
            <a:ext cx="11274552" cy="4104640"/>
          </a:xfrm>
        </p:spPr>
        <p:txBody>
          <a:bodyPr/>
          <a:lstStyle/>
          <a:p>
            <a:r>
              <a:rPr lang="en-US" b="0" dirty="0">
                <a:latin typeface="Arial"/>
                <a:cs typeface="Arial"/>
              </a:rPr>
              <a:t>Like what we've learned today about PDSA cycles, during this activity you:</a:t>
            </a:r>
          </a:p>
          <a:p>
            <a:pPr algn="l"/>
            <a:endParaRPr lang="en-US" b="0" dirty="0">
              <a:solidFill>
                <a:srgbClr val="303030"/>
              </a:solidFill>
              <a:latin typeface="Arial"/>
              <a:cs typeface="Arial"/>
            </a:endParaRPr>
          </a:p>
          <a:p>
            <a:pPr marL="457200" indent="-457200" algn="l">
              <a:buAutoNum type="arabicPeriod"/>
            </a:pPr>
            <a:r>
              <a:rPr lang="en-US" b="0" dirty="0">
                <a:solidFill>
                  <a:srgbClr val="001D35"/>
                </a:solidFill>
                <a:latin typeface="Arial"/>
                <a:cs typeface="Arial"/>
              </a:rPr>
              <a:t>tested hypotheses</a:t>
            </a:r>
            <a:endParaRPr lang="en-US" b="0" dirty="0">
              <a:solidFill>
                <a:srgbClr val="303030"/>
              </a:solidFill>
              <a:latin typeface="Arial"/>
              <a:cs typeface="Arial"/>
            </a:endParaRPr>
          </a:p>
          <a:p>
            <a:pPr marL="457200" indent="-457200" algn="l">
              <a:buAutoNum type="arabicPeriod"/>
            </a:pPr>
            <a:r>
              <a:rPr lang="en-US" b="0" dirty="0">
                <a:solidFill>
                  <a:srgbClr val="001D35"/>
                </a:solidFill>
                <a:latin typeface="Arial"/>
                <a:cs typeface="Arial"/>
              </a:rPr>
              <a:t>collected data</a:t>
            </a:r>
            <a:endParaRPr lang="en-US" b="0" dirty="0">
              <a:solidFill>
                <a:srgbClr val="303030"/>
              </a:solidFill>
              <a:latin typeface="Arial"/>
              <a:cs typeface="Arial"/>
            </a:endParaRPr>
          </a:p>
          <a:p>
            <a:pPr marL="457200" indent="-457200" algn="l">
              <a:buAutoNum type="arabicPeriod"/>
            </a:pPr>
            <a:r>
              <a:rPr lang="en-US" b="0" dirty="0">
                <a:solidFill>
                  <a:srgbClr val="001D35"/>
                </a:solidFill>
                <a:latin typeface="Arial"/>
                <a:cs typeface="Arial"/>
              </a:rPr>
              <a:t>analyzed results</a:t>
            </a:r>
            <a:endParaRPr lang="en-US" b="0" dirty="0">
              <a:solidFill>
                <a:srgbClr val="303030"/>
              </a:solidFill>
              <a:latin typeface="Arial"/>
              <a:cs typeface="Arial"/>
            </a:endParaRPr>
          </a:p>
          <a:p>
            <a:pPr marL="457200" indent="-457200" algn="l">
              <a:buAutoNum type="arabicPeriod"/>
            </a:pPr>
            <a:r>
              <a:rPr lang="en-US" b="0" dirty="0">
                <a:solidFill>
                  <a:srgbClr val="001D35"/>
                </a:solidFill>
                <a:latin typeface="Arial"/>
                <a:cs typeface="Arial"/>
              </a:rPr>
              <a:t>adjusted your strategies to improve the outcome</a:t>
            </a:r>
            <a:endParaRPr lang="en-US" b="0" dirty="0">
              <a:latin typeface="Arial"/>
              <a:cs typeface="Arial"/>
            </a:endParaRPr>
          </a:p>
        </p:txBody>
      </p:sp>
    </p:spTree>
    <p:extLst>
      <p:ext uri="{BB962C8B-B14F-4D97-AF65-F5344CB8AC3E}">
        <p14:creationId xmlns:p14="http://schemas.microsoft.com/office/powerpoint/2010/main" val="2859044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99266-2A29-8A74-6782-33D9216F961C}"/>
              </a:ext>
            </a:extLst>
          </p:cNvPr>
          <p:cNvSpPr>
            <a:spLocks noGrp="1"/>
          </p:cNvSpPr>
          <p:nvPr>
            <p:ph type="ctrTitle"/>
          </p:nvPr>
        </p:nvSpPr>
        <p:spPr>
          <a:xfrm>
            <a:off x="0" y="457200"/>
            <a:ext cx="12188952" cy="919942"/>
          </a:xfrm>
        </p:spPr>
        <p:txBody>
          <a:bodyPr/>
          <a:lstStyle/>
          <a:p>
            <a:r>
              <a:rPr lang="en-US" dirty="0">
                <a:latin typeface="Arial"/>
                <a:cs typeface="Arial"/>
              </a:rPr>
              <a:t>Improvement Project</a:t>
            </a:r>
            <a:endParaRPr lang="en-US" dirty="0"/>
          </a:p>
        </p:txBody>
      </p:sp>
      <p:sp>
        <p:nvSpPr>
          <p:cNvPr id="3" name="Subtitle 2">
            <a:extLst>
              <a:ext uri="{FF2B5EF4-FFF2-40B4-BE49-F238E27FC236}">
                <a16:creationId xmlns:a16="http://schemas.microsoft.com/office/drawing/2014/main" id="{BAEBB9E5-9BF3-1D16-F306-2287F6B3BC3F}"/>
              </a:ext>
            </a:extLst>
          </p:cNvPr>
          <p:cNvSpPr>
            <a:spLocks noGrp="1"/>
          </p:cNvSpPr>
          <p:nvPr>
            <p:ph type="subTitle" idx="1"/>
          </p:nvPr>
        </p:nvSpPr>
        <p:spPr>
          <a:xfrm>
            <a:off x="443345" y="1575539"/>
            <a:ext cx="11357680" cy="4128654"/>
          </a:xfrm>
        </p:spPr>
        <p:txBody>
          <a:bodyPr/>
          <a:lstStyle/>
          <a:p>
            <a:pPr algn="l"/>
            <a:r>
              <a:rPr lang="en-US" dirty="0"/>
              <a:t>Apply the processes highlighted today, create a PPT presentation that summarizes:</a:t>
            </a:r>
          </a:p>
          <a:p>
            <a:pPr marL="342900" indent="-342900" algn="l">
              <a:buFont typeface="Arial" panose="020B0604020202020204" pitchFamily="34" charset="0"/>
              <a:buChar char="•"/>
            </a:pPr>
            <a:r>
              <a:rPr lang="en-US" dirty="0"/>
              <a:t>What do your data reveal about current state/challenges/effects you would like to address?</a:t>
            </a:r>
          </a:p>
          <a:p>
            <a:pPr marL="800100" lvl="1" indent="-342900" algn="l">
              <a:buFont typeface="Arial" panose="020B0604020202020204" pitchFamily="34" charset="0"/>
              <a:buChar char="•"/>
            </a:pPr>
            <a:r>
              <a:rPr lang="en-US" dirty="0"/>
              <a:t>What are the root causes of these effects?</a:t>
            </a:r>
          </a:p>
          <a:p>
            <a:pPr marL="342900" indent="-342900" algn="l">
              <a:buFont typeface="Arial" panose="020B0604020202020204" pitchFamily="34" charset="0"/>
              <a:buChar char="•"/>
            </a:pPr>
            <a:r>
              <a:rPr lang="en-US" dirty="0"/>
              <a:t>What are the clear, measurable goals you wish to accomplish?</a:t>
            </a:r>
          </a:p>
          <a:p>
            <a:pPr marL="800100" lvl="1" indent="-342900" algn="l">
              <a:buFont typeface="Arial" panose="020B0604020202020204" pitchFamily="34" charset="0"/>
              <a:buChar char="•"/>
            </a:pPr>
            <a:r>
              <a:rPr lang="en-US" dirty="0"/>
              <a:t>What, for whom, by when, by how much?</a:t>
            </a:r>
          </a:p>
          <a:p>
            <a:pPr marL="342900" indent="-342900" algn="l">
              <a:buFont typeface="Arial" panose="020B0604020202020204" pitchFamily="34" charset="0"/>
              <a:buChar char="•"/>
            </a:pPr>
            <a:r>
              <a:rPr lang="en-US" dirty="0"/>
              <a:t>What are the evidence-based change ideas you might select to implement?</a:t>
            </a:r>
          </a:p>
          <a:p>
            <a:pPr marL="342900" indent="-342900" algn="l">
              <a:buFont typeface="Arial" panose="020B0604020202020204" pitchFamily="34" charset="0"/>
              <a:buChar char="•"/>
            </a:pPr>
            <a:r>
              <a:rPr lang="en-US" dirty="0"/>
              <a:t>What is your [PDSA] plan for implementation, data collection, and frequent monitoring of your progress toward reaching your goal(s)? </a:t>
            </a:r>
          </a:p>
        </p:txBody>
      </p:sp>
    </p:spTree>
    <p:extLst>
      <p:ext uri="{BB962C8B-B14F-4D97-AF65-F5344CB8AC3E}">
        <p14:creationId xmlns:p14="http://schemas.microsoft.com/office/powerpoint/2010/main" val="110472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CFCF-CE45-F588-CF5B-EEA7A1A303A6}"/>
              </a:ext>
            </a:extLst>
          </p:cNvPr>
          <p:cNvSpPr>
            <a:spLocks noGrp="1"/>
          </p:cNvSpPr>
          <p:nvPr>
            <p:ph type="ctrTitle"/>
          </p:nvPr>
        </p:nvSpPr>
        <p:spPr>
          <a:xfrm>
            <a:off x="0" y="457200"/>
            <a:ext cx="12188952" cy="947651"/>
          </a:xfrm>
        </p:spPr>
        <p:txBody>
          <a:bodyPr/>
          <a:lstStyle/>
          <a:p>
            <a:r>
              <a:rPr lang="en-US" dirty="0">
                <a:latin typeface="Arial"/>
                <a:cs typeface="Arial"/>
              </a:rPr>
              <a:t>Day Two Agenda</a:t>
            </a:r>
            <a:endParaRPr lang="en-US" dirty="0"/>
          </a:p>
        </p:txBody>
      </p:sp>
      <p:sp>
        <p:nvSpPr>
          <p:cNvPr id="3" name="Subtitle 2">
            <a:extLst>
              <a:ext uri="{FF2B5EF4-FFF2-40B4-BE49-F238E27FC236}">
                <a16:creationId xmlns:a16="http://schemas.microsoft.com/office/drawing/2014/main" id="{9412520C-EDAC-A7AF-5C89-12BC744FC46B}"/>
              </a:ext>
            </a:extLst>
          </p:cNvPr>
          <p:cNvSpPr>
            <a:spLocks noGrp="1"/>
          </p:cNvSpPr>
          <p:nvPr>
            <p:ph type="subTitle" idx="1"/>
          </p:nvPr>
        </p:nvSpPr>
        <p:spPr>
          <a:xfrm>
            <a:off x="568036" y="1908048"/>
            <a:ext cx="11108298" cy="3505200"/>
          </a:xfrm>
        </p:spPr>
        <p:txBody>
          <a:bodyPr/>
          <a:lstStyle/>
          <a:p>
            <a:pPr marL="342900" indent="-342900" algn="l">
              <a:buFont typeface="Wingdings" panose="020B0604020202020204" pitchFamily="34" charset="0"/>
              <a:buChar char="§"/>
            </a:pPr>
            <a:r>
              <a:rPr lang="en-US" b="0" dirty="0">
                <a:latin typeface="Arial"/>
                <a:cs typeface="Arial"/>
              </a:rPr>
              <a:t>What we heard from exit tickets</a:t>
            </a:r>
            <a:endParaRPr lang="en-US" b="0" dirty="0"/>
          </a:p>
          <a:p>
            <a:pPr marL="342900" indent="-342900" algn="l">
              <a:buFont typeface="Wingdings" panose="020B0604020202020204" pitchFamily="34" charset="0"/>
              <a:buChar char="§"/>
            </a:pPr>
            <a:r>
              <a:rPr lang="en-US" b="0" dirty="0">
                <a:latin typeface="Arial"/>
                <a:cs typeface="Arial"/>
              </a:rPr>
              <a:t>Plan - Data and Root Cause/Causal Analysis</a:t>
            </a:r>
          </a:p>
          <a:p>
            <a:pPr marL="342900" indent="-342900" algn="l">
              <a:buFont typeface="Wingdings" panose="020B0604020202020204" pitchFamily="34" charset="0"/>
              <a:buChar char="§"/>
            </a:pPr>
            <a:r>
              <a:rPr lang="en-US" b="0" dirty="0">
                <a:latin typeface="Arial"/>
                <a:cs typeface="Arial"/>
              </a:rPr>
              <a:t>Plan – Problem of Practices and Clear Measurable Goals</a:t>
            </a:r>
            <a:endParaRPr lang="en-US" b="0" dirty="0"/>
          </a:p>
          <a:p>
            <a:pPr marL="342900" indent="-342900" algn="l">
              <a:buFont typeface="Wingdings" panose="020B0604020202020204" pitchFamily="34" charset="0"/>
              <a:buChar char="§"/>
            </a:pPr>
            <a:r>
              <a:rPr lang="en-US" b="0" dirty="0">
                <a:latin typeface="Arial"/>
                <a:cs typeface="Arial"/>
              </a:rPr>
              <a:t>Activity</a:t>
            </a:r>
            <a:endParaRPr lang="en-US" b="0" dirty="0"/>
          </a:p>
          <a:p>
            <a:pPr marL="342900" indent="-342900" algn="l">
              <a:buFont typeface="Wingdings" panose="020B0604020202020204" pitchFamily="34" charset="0"/>
              <a:buChar char="§"/>
            </a:pPr>
            <a:r>
              <a:rPr lang="en-US" b="0" dirty="0">
                <a:latin typeface="Arial"/>
                <a:cs typeface="Arial"/>
              </a:rPr>
              <a:t>Homework and Exit Ticket</a:t>
            </a:r>
            <a:endParaRPr lang="en-US" b="0" dirty="0"/>
          </a:p>
          <a:p>
            <a:pPr marL="342900" indent="-342900" algn="l">
              <a:buChar char="•"/>
            </a:pPr>
            <a:endParaRPr lang="en-US" dirty="0"/>
          </a:p>
          <a:p>
            <a:pPr marL="342900" indent="-342900" algn="l">
              <a:buChar char="•"/>
            </a:pPr>
            <a:endParaRPr lang="en-US" dirty="0"/>
          </a:p>
          <a:p>
            <a:pPr marL="342900" indent="-342900" algn="l">
              <a:buChar char="•"/>
            </a:pPr>
            <a:endParaRPr lang="en-US" dirty="0"/>
          </a:p>
          <a:p>
            <a:pPr marL="342900" indent="-342900" algn="l">
              <a:buChar char="•"/>
            </a:pPr>
            <a:endParaRPr lang="en-US" dirty="0"/>
          </a:p>
        </p:txBody>
      </p:sp>
    </p:spTree>
    <p:extLst>
      <p:ext uri="{BB962C8B-B14F-4D97-AF65-F5344CB8AC3E}">
        <p14:creationId xmlns:p14="http://schemas.microsoft.com/office/powerpoint/2010/main" val="3516532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9D17-E4E6-317F-7E90-95DD238CCEF0}"/>
              </a:ext>
            </a:extLst>
          </p:cNvPr>
          <p:cNvSpPr>
            <a:spLocks noGrp="1"/>
          </p:cNvSpPr>
          <p:nvPr>
            <p:ph type="ctrTitle"/>
          </p:nvPr>
        </p:nvSpPr>
        <p:spPr>
          <a:xfrm>
            <a:off x="0" y="457200"/>
            <a:ext cx="12188952" cy="933797"/>
          </a:xfrm>
        </p:spPr>
        <p:txBody>
          <a:bodyPr/>
          <a:lstStyle/>
          <a:p>
            <a:r>
              <a:rPr lang="en-US" dirty="0">
                <a:latin typeface="Arial"/>
                <a:cs typeface="Arial"/>
              </a:rPr>
              <a:t>Homework</a:t>
            </a:r>
            <a:endParaRPr lang="en-US" dirty="0"/>
          </a:p>
        </p:txBody>
      </p:sp>
      <p:sp>
        <p:nvSpPr>
          <p:cNvPr id="3" name="Subtitle 2">
            <a:extLst>
              <a:ext uri="{FF2B5EF4-FFF2-40B4-BE49-F238E27FC236}">
                <a16:creationId xmlns:a16="http://schemas.microsoft.com/office/drawing/2014/main" id="{A41F9BA5-3398-86DA-3CA2-F8C181EA0B05}"/>
              </a:ext>
            </a:extLst>
          </p:cNvPr>
          <p:cNvSpPr>
            <a:spLocks noGrp="1"/>
          </p:cNvSpPr>
          <p:nvPr>
            <p:ph type="subTitle" idx="1"/>
          </p:nvPr>
        </p:nvSpPr>
        <p:spPr>
          <a:xfrm>
            <a:off x="374072" y="1714084"/>
            <a:ext cx="11440808" cy="3990109"/>
          </a:xfrm>
        </p:spPr>
        <p:txBody>
          <a:bodyPr/>
          <a:lstStyle/>
          <a:p>
            <a:pPr algn="l"/>
            <a:r>
              <a:rPr lang="en-US" dirty="0">
                <a:latin typeface="Arial"/>
                <a:cs typeface="Arial"/>
              </a:rPr>
              <a:t>Brainstorm with your team:</a:t>
            </a:r>
            <a:endParaRPr lang="en-US" dirty="0"/>
          </a:p>
          <a:p>
            <a:pPr marL="342900" indent="-342900" algn="l">
              <a:buChar char="•"/>
            </a:pPr>
            <a:r>
              <a:rPr lang="en-US" b="0" dirty="0">
                <a:latin typeface="Arial"/>
                <a:cs typeface="Arial"/>
              </a:rPr>
              <a:t>Focus area for improvement project</a:t>
            </a:r>
          </a:p>
          <a:p>
            <a:pPr marL="342900" indent="-342900" algn="l">
              <a:buChar char="•"/>
            </a:pPr>
            <a:r>
              <a:rPr lang="en-US" b="0" dirty="0">
                <a:latin typeface="Arial"/>
                <a:cs typeface="Arial"/>
              </a:rPr>
              <a:t>Data to be analyzed</a:t>
            </a:r>
          </a:p>
          <a:p>
            <a:pPr marL="342900" indent="-342900" algn="l">
              <a:buChar char="•"/>
            </a:pPr>
            <a:r>
              <a:rPr lang="en-US" b="0" dirty="0">
                <a:latin typeface="Arial"/>
                <a:cs typeface="Arial"/>
              </a:rPr>
              <a:t>Roles and responsibilities for project tasks and presentation</a:t>
            </a:r>
          </a:p>
        </p:txBody>
      </p:sp>
    </p:spTree>
    <p:extLst>
      <p:ext uri="{BB962C8B-B14F-4D97-AF65-F5344CB8AC3E}">
        <p14:creationId xmlns:p14="http://schemas.microsoft.com/office/powerpoint/2010/main" val="3710443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5779-0239-5B68-C4F5-8AFD455BBD4D}"/>
              </a:ext>
            </a:extLst>
          </p:cNvPr>
          <p:cNvSpPr>
            <a:spLocks noGrp="1"/>
          </p:cNvSpPr>
          <p:nvPr>
            <p:ph type="ctrTitle"/>
          </p:nvPr>
        </p:nvSpPr>
        <p:spPr>
          <a:xfrm>
            <a:off x="0" y="457200"/>
            <a:ext cx="12188952" cy="933797"/>
          </a:xfrm>
        </p:spPr>
        <p:txBody>
          <a:bodyPr/>
          <a:lstStyle/>
          <a:p>
            <a:r>
              <a:rPr lang="en-US" dirty="0">
                <a:latin typeface="Arial"/>
                <a:cs typeface="Arial"/>
              </a:rPr>
              <a:t>Exit Ticket</a:t>
            </a:r>
            <a:endParaRPr lang="en-US" dirty="0"/>
          </a:p>
        </p:txBody>
      </p:sp>
      <p:pic>
        <p:nvPicPr>
          <p:cNvPr id="4" name="Picture 3" descr="Exit Ticket Template : 20+ Best and Free Templates in PDF - Demplates">
            <a:extLst>
              <a:ext uri="{FF2B5EF4-FFF2-40B4-BE49-F238E27FC236}">
                <a16:creationId xmlns:a16="http://schemas.microsoft.com/office/drawing/2014/main" id="{77518ED2-860F-2585-65F6-88D331174AAE}"/>
              </a:ext>
            </a:extLst>
          </p:cNvPr>
          <p:cNvPicPr>
            <a:picLocks noChangeAspect="1"/>
          </p:cNvPicPr>
          <p:nvPr/>
        </p:nvPicPr>
        <p:blipFill>
          <a:blip r:embed="rId3"/>
          <a:stretch>
            <a:fillRect/>
          </a:stretch>
        </p:blipFill>
        <p:spPr>
          <a:xfrm>
            <a:off x="3713018" y="2219922"/>
            <a:ext cx="4779818" cy="2418156"/>
          </a:xfrm>
          <a:prstGeom prst="rect">
            <a:avLst/>
          </a:prstGeom>
        </p:spPr>
      </p:pic>
    </p:spTree>
    <p:extLst>
      <p:ext uri="{BB962C8B-B14F-4D97-AF65-F5344CB8AC3E}">
        <p14:creationId xmlns:p14="http://schemas.microsoft.com/office/powerpoint/2010/main" val="804946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CF84A-D6C3-E0E1-E6E6-CC3FD1B09B82}"/>
              </a:ext>
            </a:extLst>
          </p:cNvPr>
          <p:cNvSpPr>
            <a:spLocks noGrp="1"/>
          </p:cNvSpPr>
          <p:nvPr>
            <p:ph type="ctrTitle"/>
          </p:nvPr>
        </p:nvSpPr>
        <p:spPr>
          <a:xfrm>
            <a:off x="0" y="457200"/>
            <a:ext cx="12188952" cy="906088"/>
          </a:xfrm>
        </p:spPr>
        <p:txBody>
          <a:bodyPr/>
          <a:lstStyle/>
          <a:p>
            <a:r>
              <a:rPr lang="en-US" dirty="0"/>
              <a:t>Day Two</a:t>
            </a:r>
          </a:p>
        </p:txBody>
      </p:sp>
      <p:sp>
        <p:nvSpPr>
          <p:cNvPr id="3" name="Subtitle 2">
            <a:extLst>
              <a:ext uri="{FF2B5EF4-FFF2-40B4-BE49-F238E27FC236}">
                <a16:creationId xmlns:a16="http://schemas.microsoft.com/office/drawing/2014/main" id="{2A1F40B0-DD9A-9CAA-0E4D-B1DBFF1CFB26}"/>
              </a:ext>
            </a:extLst>
          </p:cNvPr>
          <p:cNvSpPr>
            <a:spLocks noGrp="1"/>
          </p:cNvSpPr>
          <p:nvPr>
            <p:ph type="subTitle" idx="1"/>
          </p:nvPr>
        </p:nvSpPr>
        <p:spPr>
          <a:xfrm>
            <a:off x="0" y="1575539"/>
            <a:ext cx="12188952" cy="4197927"/>
          </a:xfrm>
        </p:spPr>
        <p:txBody>
          <a:bodyPr/>
          <a:lstStyle/>
          <a:p>
            <a:endParaRPr lang="en-US" dirty="0"/>
          </a:p>
        </p:txBody>
      </p:sp>
      <p:pic>
        <p:nvPicPr>
          <p:cNvPr id="5" name="Picture 4" descr="Welcome Cartoon Vector Art, Icons, and Graphics for Free Download">
            <a:extLst>
              <a:ext uri="{FF2B5EF4-FFF2-40B4-BE49-F238E27FC236}">
                <a16:creationId xmlns:a16="http://schemas.microsoft.com/office/drawing/2014/main" id="{344489D7-5E2C-288C-BBF3-C84DFDA4AAA1}"/>
              </a:ext>
            </a:extLst>
          </p:cNvPr>
          <p:cNvPicPr>
            <a:picLocks noChangeAspect="1"/>
          </p:cNvPicPr>
          <p:nvPr/>
        </p:nvPicPr>
        <p:blipFill>
          <a:blip r:embed="rId3"/>
          <a:stretch>
            <a:fillRect/>
          </a:stretch>
        </p:blipFill>
        <p:spPr>
          <a:xfrm>
            <a:off x="1413163" y="1569417"/>
            <a:ext cx="9379525" cy="4550438"/>
          </a:xfrm>
          <a:prstGeom prst="rect">
            <a:avLst/>
          </a:prstGeom>
        </p:spPr>
      </p:pic>
    </p:spTree>
    <p:extLst>
      <p:ext uri="{BB962C8B-B14F-4D97-AF65-F5344CB8AC3E}">
        <p14:creationId xmlns:p14="http://schemas.microsoft.com/office/powerpoint/2010/main" val="4206197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D55A7-C4B2-8D17-BFAF-8A7D5FA2F787}"/>
              </a:ext>
            </a:extLst>
          </p:cNvPr>
          <p:cNvSpPr>
            <a:spLocks noGrp="1"/>
          </p:cNvSpPr>
          <p:nvPr>
            <p:ph type="ctrTitle"/>
          </p:nvPr>
        </p:nvSpPr>
        <p:spPr>
          <a:xfrm>
            <a:off x="0" y="457200"/>
            <a:ext cx="12188952" cy="906088"/>
          </a:xfrm>
        </p:spPr>
        <p:txBody>
          <a:bodyPr/>
          <a:lstStyle/>
          <a:p>
            <a:r>
              <a:rPr lang="en-US" dirty="0">
                <a:latin typeface="Arial"/>
                <a:cs typeface="Arial"/>
              </a:rPr>
              <a:t>What We Heard From Exit Tickets from Day 1</a:t>
            </a:r>
            <a:endParaRPr lang="en-US" dirty="0"/>
          </a:p>
        </p:txBody>
      </p:sp>
      <p:sp>
        <p:nvSpPr>
          <p:cNvPr id="3" name="Subtitle 2">
            <a:extLst>
              <a:ext uri="{FF2B5EF4-FFF2-40B4-BE49-F238E27FC236}">
                <a16:creationId xmlns:a16="http://schemas.microsoft.com/office/drawing/2014/main" id="{D49A865E-BEBA-BD3E-AD42-F48A3D262133}"/>
              </a:ext>
            </a:extLst>
          </p:cNvPr>
          <p:cNvSpPr>
            <a:spLocks noGrp="1"/>
          </p:cNvSpPr>
          <p:nvPr>
            <p:ph type="subTitle" idx="1"/>
          </p:nvPr>
        </p:nvSpPr>
        <p:spPr>
          <a:xfrm>
            <a:off x="484909" y="1547830"/>
            <a:ext cx="11288407" cy="4073236"/>
          </a:xfrm>
        </p:spPr>
        <p:txBody>
          <a:bodyPr/>
          <a:lstStyle/>
          <a:p>
            <a:r>
              <a:rPr lang="en-US" dirty="0">
                <a:latin typeface="Arial"/>
                <a:cs typeface="Arial"/>
              </a:rPr>
              <a:t>Morning check in</a:t>
            </a:r>
          </a:p>
          <a:p>
            <a:r>
              <a:rPr lang="en-US" dirty="0">
                <a:latin typeface="Arial"/>
                <a:cs typeface="Arial"/>
              </a:rPr>
              <a:t>Questions</a:t>
            </a:r>
            <a:endParaRPr lang="en-US" dirty="0"/>
          </a:p>
        </p:txBody>
      </p:sp>
    </p:spTree>
    <p:extLst>
      <p:ext uri="{BB962C8B-B14F-4D97-AF65-F5344CB8AC3E}">
        <p14:creationId xmlns:p14="http://schemas.microsoft.com/office/powerpoint/2010/main" val="2029326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2EE35-D1C2-095E-1EA3-1D3240E2F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3D3E8-3C24-8277-6752-8E5A907FC583}"/>
              </a:ext>
            </a:extLst>
          </p:cNvPr>
          <p:cNvSpPr>
            <a:spLocks noGrp="1"/>
          </p:cNvSpPr>
          <p:nvPr>
            <p:ph type="ctrTitle"/>
          </p:nvPr>
        </p:nvSpPr>
        <p:spPr>
          <a:xfrm>
            <a:off x="0" y="457200"/>
            <a:ext cx="12188952" cy="947651"/>
          </a:xfrm>
        </p:spPr>
        <p:txBody>
          <a:bodyPr/>
          <a:lstStyle/>
          <a:p>
            <a:r>
              <a:rPr lang="en-US" dirty="0">
                <a:latin typeface="Arial"/>
                <a:cs typeface="Arial"/>
              </a:rPr>
              <a:t>Day Two Agenda</a:t>
            </a:r>
            <a:r>
              <a:rPr lang="en-US" sz="800" dirty="0">
                <a:latin typeface="Arial"/>
                <a:cs typeface="Arial"/>
              </a:rPr>
              <a:t>.</a:t>
            </a:r>
            <a:endParaRPr lang="en-US" sz="800" dirty="0"/>
          </a:p>
        </p:txBody>
      </p:sp>
      <p:sp>
        <p:nvSpPr>
          <p:cNvPr id="3" name="Subtitle 2">
            <a:extLst>
              <a:ext uri="{FF2B5EF4-FFF2-40B4-BE49-F238E27FC236}">
                <a16:creationId xmlns:a16="http://schemas.microsoft.com/office/drawing/2014/main" id="{F0D3D6DE-FFF8-9849-E829-56C933A2E2CD}"/>
              </a:ext>
            </a:extLst>
          </p:cNvPr>
          <p:cNvSpPr>
            <a:spLocks noGrp="1"/>
          </p:cNvSpPr>
          <p:nvPr>
            <p:ph type="subTitle" idx="1"/>
          </p:nvPr>
        </p:nvSpPr>
        <p:spPr>
          <a:xfrm>
            <a:off x="568036" y="1908048"/>
            <a:ext cx="11108298" cy="3505200"/>
          </a:xfrm>
        </p:spPr>
        <p:txBody>
          <a:bodyPr/>
          <a:lstStyle/>
          <a:p>
            <a:pPr marL="342900" indent="-342900" algn="l">
              <a:buFont typeface="Wingdings" panose="020B0604020202020204" pitchFamily="34" charset="0"/>
              <a:buChar char="§"/>
            </a:pPr>
            <a:r>
              <a:rPr lang="en-US" b="0" dirty="0">
                <a:latin typeface="Arial"/>
                <a:cs typeface="Arial"/>
              </a:rPr>
              <a:t>What we heard from exit tickets</a:t>
            </a:r>
            <a:endParaRPr lang="en-US" b="0" dirty="0"/>
          </a:p>
          <a:p>
            <a:pPr marL="342900" indent="-342900" algn="l">
              <a:buFont typeface="Wingdings" panose="020B0604020202020204" pitchFamily="34" charset="0"/>
              <a:buChar char="§"/>
            </a:pPr>
            <a:r>
              <a:rPr lang="en-US" b="0" dirty="0">
                <a:latin typeface="Arial"/>
                <a:cs typeface="Arial"/>
              </a:rPr>
              <a:t>Data and Root Cause/Causal Analysis</a:t>
            </a:r>
          </a:p>
          <a:p>
            <a:pPr marL="342900" indent="-342900" algn="l">
              <a:buFont typeface="Wingdings" panose="020B0604020202020204" pitchFamily="34" charset="0"/>
              <a:buChar char="§"/>
            </a:pPr>
            <a:r>
              <a:rPr lang="en-US" b="0" dirty="0">
                <a:latin typeface="Arial"/>
                <a:cs typeface="Arial"/>
              </a:rPr>
              <a:t>Problem of Practices and Clear Measurable Goals</a:t>
            </a:r>
            <a:endParaRPr lang="en-US" b="0" dirty="0"/>
          </a:p>
          <a:p>
            <a:pPr marL="342900" indent="-342900" algn="l">
              <a:buFont typeface="Wingdings" panose="020B0604020202020204" pitchFamily="34" charset="0"/>
              <a:buChar char="§"/>
            </a:pPr>
            <a:r>
              <a:rPr lang="en-US" b="0" dirty="0">
                <a:latin typeface="Arial"/>
                <a:cs typeface="Arial"/>
              </a:rPr>
              <a:t>Activity</a:t>
            </a:r>
            <a:endParaRPr lang="en-US" b="0" dirty="0"/>
          </a:p>
          <a:p>
            <a:pPr marL="342900" indent="-342900" algn="l">
              <a:buFont typeface="Wingdings" panose="020B0604020202020204" pitchFamily="34" charset="0"/>
              <a:buChar char="§"/>
            </a:pPr>
            <a:r>
              <a:rPr lang="en-US" b="0" dirty="0">
                <a:latin typeface="Arial"/>
                <a:cs typeface="Arial"/>
              </a:rPr>
              <a:t>Homework and Exit Ticket</a:t>
            </a:r>
            <a:endParaRPr lang="en-US" b="0" dirty="0"/>
          </a:p>
          <a:p>
            <a:pPr marL="342900" indent="-342900" algn="l">
              <a:buChar char="•"/>
            </a:pPr>
            <a:endParaRPr lang="en-US" dirty="0"/>
          </a:p>
          <a:p>
            <a:pPr marL="342900" indent="-342900" algn="l">
              <a:buChar char="•"/>
            </a:pPr>
            <a:endParaRPr lang="en-US" dirty="0"/>
          </a:p>
          <a:p>
            <a:pPr marL="342900" indent="-342900" algn="l">
              <a:buChar char="•"/>
            </a:pPr>
            <a:endParaRPr lang="en-US" dirty="0"/>
          </a:p>
          <a:p>
            <a:pPr marL="342900" indent="-342900" algn="l">
              <a:buChar char="•"/>
            </a:pPr>
            <a:endParaRPr lang="en-US" dirty="0"/>
          </a:p>
        </p:txBody>
      </p:sp>
    </p:spTree>
    <p:extLst>
      <p:ext uri="{BB962C8B-B14F-4D97-AF65-F5344CB8AC3E}">
        <p14:creationId xmlns:p14="http://schemas.microsoft.com/office/powerpoint/2010/main" val="31789671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B47D-02A4-DC34-6D54-1A21166A04AC}"/>
              </a:ext>
            </a:extLst>
          </p:cNvPr>
          <p:cNvSpPr>
            <a:spLocks noGrp="1"/>
          </p:cNvSpPr>
          <p:nvPr>
            <p:ph type="title"/>
          </p:nvPr>
        </p:nvSpPr>
        <p:spPr/>
        <p:txBody>
          <a:bodyPr/>
          <a:lstStyle/>
          <a:p>
            <a:r>
              <a:rPr lang="en-US" dirty="0"/>
              <a:t>Data Types</a:t>
            </a:r>
          </a:p>
        </p:txBody>
      </p:sp>
      <p:sp>
        <p:nvSpPr>
          <p:cNvPr id="3" name="Text Placeholder 2">
            <a:extLst>
              <a:ext uri="{FF2B5EF4-FFF2-40B4-BE49-F238E27FC236}">
                <a16:creationId xmlns:a16="http://schemas.microsoft.com/office/drawing/2014/main" id="{0F4C9942-C0E4-93CB-EE4C-29984173860E}"/>
              </a:ext>
            </a:extLst>
          </p:cNvPr>
          <p:cNvSpPr>
            <a:spLocks noGrp="1"/>
          </p:cNvSpPr>
          <p:nvPr>
            <p:ph type="body" sz="quarter" idx="10"/>
          </p:nvPr>
        </p:nvSpPr>
        <p:spPr/>
        <p:txBody>
          <a:bodyPr/>
          <a:lstStyle/>
          <a:p>
            <a:r>
              <a:rPr lang="en-US" sz="2800" dirty="0"/>
              <a:t>What are the four data types and some examples?</a:t>
            </a:r>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2644904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654F-042E-FD90-C2B9-82F880D97F13}"/>
              </a:ext>
            </a:extLst>
          </p:cNvPr>
          <p:cNvSpPr>
            <a:spLocks noGrp="1"/>
          </p:cNvSpPr>
          <p:nvPr>
            <p:ph type="title"/>
          </p:nvPr>
        </p:nvSpPr>
        <p:spPr/>
        <p:txBody>
          <a:bodyPr/>
          <a:lstStyle/>
          <a:p>
            <a:r>
              <a:rPr lang="en-US" dirty="0">
                <a:latin typeface="Franklin Gothic Demi Cond"/>
              </a:rPr>
              <a:t>Demographic Data</a:t>
            </a:r>
            <a:endParaRPr lang="en-US" dirty="0"/>
          </a:p>
        </p:txBody>
      </p:sp>
      <p:sp>
        <p:nvSpPr>
          <p:cNvPr id="3" name="Text Placeholder 2">
            <a:extLst>
              <a:ext uri="{FF2B5EF4-FFF2-40B4-BE49-F238E27FC236}">
                <a16:creationId xmlns:a16="http://schemas.microsoft.com/office/drawing/2014/main" id="{4EDAE74A-1E5F-C70A-0465-05BD0239E42F}"/>
              </a:ext>
            </a:extLst>
          </p:cNvPr>
          <p:cNvSpPr>
            <a:spLocks noGrp="1"/>
          </p:cNvSpPr>
          <p:nvPr>
            <p:ph type="body" sz="quarter" idx="10"/>
          </p:nvPr>
        </p:nvSpPr>
        <p:spPr/>
        <p:txBody>
          <a:bodyPr/>
          <a:lstStyle/>
          <a:p>
            <a:pPr marL="0" indent="0">
              <a:buNone/>
            </a:pPr>
            <a:r>
              <a:rPr lang="en-US" sz="2000" i="1" dirty="0"/>
              <a:t>Evidence</a:t>
            </a:r>
            <a:r>
              <a:rPr lang="en-US" sz="2000" dirty="0"/>
              <a:t> related to student ethnicity, race, gender, grade level, attendance, teacher retention and teacher experience. </a:t>
            </a:r>
          </a:p>
          <a:p>
            <a:pPr marL="0" indent="0">
              <a:buNone/>
            </a:pPr>
            <a:r>
              <a:rPr lang="en-US" sz="2000" i="1" dirty="0"/>
              <a:t>Tools/instruments </a:t>
            </a:r>
            <a:r>
              <a:rPr lang="en-US" sz="2000" dirty="0"/>
              <a:t>used to collect these data include, surveys, interviews, applications etc.</a:t>
            </a:r>
          </a:p>
          <a:p>
            <a:pPr marL="0" indent="0">
              <a:buNone/>
            </a:pPr>
            <a:endParaRPr lang="en-US" sz="2000" dirty="0"/>
          </a:p>
          <a:p>
            <a:pPr marL="0" indent="0">
              <a:buNone/>
            </a:pPr>
            <a:r>
              <a:rPr lang="en-US" sz="2000" b="1" dirty="0"/>
              <a:t>Sample guiding questions for analyzing demographic data:</a:t>
            </a:r>
          </a:p>
          <a:p>
            <a:pPr marL="342900" indent="-342900">
              <a:buFont typeface="Arial" panose="020B0604020202020204" pitchFamily="34" charset="0"/>
              <a:buChar char="•"/>
            </a:pPr>
            <a:r>
              <a:rPr lang="en-US" sz="2000" dirty="0"/>
              <a:t>Who are our students/teachers? </a:t>
            </a:r>
          </a:p>
          <a:p>
            <a:pPr marL="342900" indent="-342900">
              <a:buFont typeface="Arial" panose="020B0604020202020204" pitchFamily="34" charset="0"/>
              <a:buChar char="•"/>
            </a:pPr>
            <a:r>
              <a:rPr lang="en-US" sz="2000" dirty="0"/>
              <a:t>What trends do we see in our student population? </a:t>
            </a:r>
          </a:p>
          <a:p>
            <a:pPr marL="342900" indent="-342900">
              <a:buFont typeface="Arial" panose="020B0604020202020204" pitchFamily="34" charset="0"/>
              <a:buChar char="•"/>
            </a:pPr>
            <a:r>
              <a:rPr lang="en-US" sz="2000" dirty="0"/>
              <a:t>What factors outside the school may help us understand our students?</a:t>
            </a:r>
          </a:p>
          <a:p>
            <a:pPr marL="342900" indent="-342900">
              <a:buFont typeface="Arial" panose="020B0604020202020204" pitchFamily="34" charset="0"/>
              <a:buChar char="•"/>
            </a:pPr>
            <a:r>
              <a:rPr lang="en-US" sz="2000" dirty="0"/>
              <a:t>What trends do we see in teacher retention and experience?</a:t>
            </a:r>
          </a:p>
          <a:p>
            <a:pPr marL="0" indent="0">
              <a:buNone/>
            </a:pPr>
            <a:endParaRPr lang="en-US" dirty="0"/>
          </a:p>
        </p:txBody>
      </p:sp>
    </p:spTree>
    <p:extLst>
      <p:ext uri="{BB962C8B-B14F-4D97-AF65-F5344CB8AC3E}">
        <p14:creationId xmlns:p14="http://schemas.microsoft.com/office/powerpoint/2010/main" val="1389965762"/>
      </p:ext>
    </p:extLst>
  </p:cSld>
  <p:clrMapOvr>
    <a:masterClrMapping/>
  </p:clrMapOvr>
  <mc:AlternateContent xmlns:mc="http://schemas.openxmlformats.org/markup-compatibility/2006" xmlns:p14="http://schemas.microsoft.com/office/powerpoint/2010/main">
    <mc:Choice Requires="p14">
      <p:transition spd="slow" p14:dur="2000" advTm="40402"/>
    </mc:Choice>
    <mc:Fallback xmlns="">
      <p:transition spd="slow" advTm="40402"/>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AF3E-C887-11E4-74B1-33F62C91CF13}"/>
              </a:ext>
            </a:extLst>
          </p:cNvPr>
          <p:cNvSpPr>
            <a:spLocks noGrp="1"/>
          </p:cNvSpPr>
          <p:nvPr>
            <p:ph type="title"/>
          </p:nvPr>
        </p:nvSpPr>
        <p:spPr/>
        <p:txBody>
          <a:bodyPr/>
          <a:lstStyle/>
          <a:p>
            <a:r>
              <a:rPr lang="en-US" dirty="0">
                <a:latin typeface="Franklin Gothic Demi Cond"/>
              </a:rPr>
              <a:t>Student Learning Data</a:t>
            </a:r>
            <a:endParaRPr lang="en-US" dirty="0"/>
          </a:p>
        </p:txBody>
      </p:sp>
      <p:sp>
        <p:nvSpPr>
          <p:cNvPr id="3" name="Text Placeholder 2">
            <a:extLst>
              <a:ext uri="{FF2B5EF4-FFF2-40B4-BE49-F238E27FC236}">
                <a16:creationId xmlns:a16="http://schemas.microsoft.com/office/drawing/2014/main" id="{E49994A8-D33E-23C4-F3BD-6F54CD2754AF}"/>
              </a:ext>
            </a:extLst>
          </p:cNvPr>
          <p:cNvSpPr>
            <a:spLocks noGrp="1"/>
          </p:cNvSpPr>
          <p:nvPr>
            <p:ph type="body" sz="quarter" idx="10"/>
          </p:nvPr>
        </p:nvSpPr>
        <p:spPr/>
        <p:txBody>
          <a:bodyPr>
            <a:normAutofit fontScale="92500" lnSpcReduction="20000"/>
          </a:bodyPr>
          <a:lstStyle/>
          <a:p>
            <a:pPr>
              <a:lnSpc>
                <a:spcPct val="120000"/>
              </a:lnSpc>
              <a:buNone/>
            </a:pPr>
            <a:endParaRPr lang="en-US" sz="1800" i="1" dirty="0"/>
          </a:p>
          <a:p>
            <a:pPr>
              <a:lnSpc>
                <a:spcPct val="120000"/>
              </a:lnSpc>
              <a:buNone/>
            </a:pPr>
            <a:r>
              <a:rPr lang="en-US" sz="1800" i="1" dirty="0"/>
              <a:t>Evidence</a:t>
            </a:r>
            <a:r>
              <a:rPr lang="en-US" sz="1800" dirty="0"/>
              <a:t> related to students’ learning that shows: the knowledge, skills, and understandings students have achieved; the degree to which our students show the conceptual understandings and generalizations in our standards; and which students are/are not meeting or exceeding our achievement expectations.</a:t>
            </a:r>
          </a:p>
          <a:p>
            <a:pPr>
              <a:lnSpc>
                <a:spcPct val="120000"/>
              </a:lnSpc>
              <a:buNone/>
            </a:pPr>
            <a:r>
              <a:rPr lang="en-US" sz="1800" i="1" dirty="0"/>
              <a:t>Tools/Instruments </a:t>
            </a:r>
            <a:r>
              <a:rPr lang="en-US" sz="1800" dirty="0"/>
              <a:t>to collect these data include student work/products, as well as screening, diagnostic, progress monitoring, formative, benchmark, and summative assessment data.</a:t>
            </a:r>
          </a:p>
          <a:p>
            <a:pPr>
              <a:lnSpc>
                <a:spcPct val="120000"/>
              </a:lnSpc>
              <a:buNone/>
            </a:pPr>
            <a:endParaRPr lang="en-US" sz="1800" dirty="0"/>
          </a:p>
          <a:p>
            <a:pPr>
              <a:buNone/>
            </a:pPr>
            <a:r>
              <a:rPr lang="en-US" sz="1800" b="1" dirty="0"/>
              <a:t>Sample Guiding Questions for Analyzing Academic/Student Outcome Data:</a:t>
            </a:r>
            <a:endParaRPr lang="en-US" sz="1800" dirty="0"/>
          </a:p>
          <a:p>
            <a:pPr marL="285750" indent="-285750">
              <a:buFont typeface="Arial" panose="020B0604020202020204" pitchFamily="34" charset="0"/>
              <a:buChar char="•"/>
            </a:pPr>
            <a:r>
              <a:rPr lang="en-US" sz="1800" dirty="0"/>
              <a:t>What are the data telling us? </a:t>
            </a:r>
          </a:p>
          <a:p>
            <a:pPr marL="285750" indent="-285750">
              <a:buFont typeface="Arial" panose="020B0604020202020204" pitchFamily="34" charset="0"/>
              <a:buChar char="•"/>
            </a:pPr>
            <a:r>
              <a:rPr lang="en-US" sz="1800" dirty="0"/>
              <a:t>What do we know about how each individual student learns?</a:t>
            </a:r>
          </a:p>
          <a:p>
            <a:pPr marL="285750" indent="-285750">
              <a:buFont typeface="Arial" panose="020B0604020202020204" pitchFamily="34" charset="0"/>
              <a:buChar char="•"/>
            </a:pPr>
            <a:r>
              <a:rPr lang="en-US" sz="1800" dirty="0"/>
              <a:t>Are all subgroups of students performing at the optimal level? </a:t>
            </a:r>
          </a:p>
          <a:p>
            <a:pPr marL="285750" indent="-285750">
              <a:buFont typeface="Arial" panose="020B0604020202020204" pitchFamily="34" charset="0"/>
              <a:buChar char="•"/>
            </a:pPr>
            <a:r>
              <a:rPr lang="en-US" sz="1800" dirty="0"/>
              <a:t>What good news is there to celebrate? </a:t>
            </a:r>
          </a:p>
          <a:p>
            <a:pPr marL="285750" indent="-285750">
              <a:buFont typeface="Arial" panose="020B0604020202020204" pitchFamily="34" charset="0"/>
              <a:buChar char="•"/>
            </a:pPr>
            <a:r>
              <a:rPr lang="en-US" sz="1800" dirty="0"/>
              <a:t>What are the problems of practice suggested by the data? </a:t>
            </a:r>
          </a:p>
          <a:p>
            <a:pPr marL="0" indent="0">
              <a:buNone/>
            </a:pPr>
            <a:endParaRPr lang="en-US" dirty="0"/>
          </a:p>
        </p:txBody>
      </p:sp>
    </p:spTree>
    <p:extLst>
      <p:ext uri="{BB962C8B-B14F-4D97-AF65-F5344CB8AC3E}">
        <p14:creationId xmlns:p14="http://schemas.microsoft.com/office/powerpoint/2010/main" val="635102647"/>
      </p:ext>
    </p:extLst>
  </p:cSld>
  <p:clrMapOvr>
    <a:masterClrMapping/>
  </p:clrMapOvr>
  <mc:AlternateContent xmlns:mc="http://schemas.openxmlformats.org/markup-compatibility/2006" xmlns:p14="http://schemas.microsoft.com/office/powerpoint/2010/main">
    <mc:Choice Requires="p14">
      <p:transition spd="slow" p14:dur="2000" advTm="70890"/>
    </mc:Choice>
    <mc:Fallback xmlns="">
      <p:transition spd="slow" advTm="7089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18DE-A878-0E0D-FDE6-EC4F015AF5BD}"/>
              </a:ext>
            </a:extLst>
          </p:cNvPr>
          <p:cNvSpPr>
            <a:spLocks noGrp="1"/>
          </p:cNvSpPr>
          <p:nvPr>
            <p:ph type="title"/>
          </p:nvPr>
        </p:nvSpPr>
        <p:spPr/>
        <p:txBody>
          <a:bodyPr/>
          <a:lstStyle/>
          <a:p>
            <a:r>
              <a:rPr lang="en-US" dirty="0">
                <a:latin typeface="Franklin Gothic Demi Cond"/>
              </a:rPr>
              <a:t>School Process Data</a:t>
            </a:r>
            <a:endParaRPr lang="en-US" dirty="0"/>
          </a:p>
        </p:txBody>
      </p:sp>
      <p:sp>
        <p:nvSpPr>
          <p:cNvPr id="3" name="Text Placeholder 2">
            <a:extLst>
              <a:ext uri="{FF2B5EF4-FFF2-40B4-BE49-F238E27FC236}">
                <a16:creationId xmlns:a16="http://schemas.microsoft.com/office/drawing/2014/main" id="{02CBBAF8-F9BD-81EB-D65F-12EA7E342481}"/>
              </a:ext>
            </a:extLst>
          </p:cNvPr>
          <p:cNvSpPr>
            <a:spLocks noGrp="1"/>
          </p:cNvSpPr>
          <p:nvPr>
            <p:ph type="body" sz="quarter" idx="10"/>
          </p:nvPr>
        </p:nvSpPr>
        <p:spPr/>
        <p:txBody>
          <a:bodyPr>
            <a:noAutofit/>
          </a:bodyPr>
          <a:lstStyle/>
          <a:p>
            <a:pPr marL="0" indent="0">
              <a:lnSpc>
                <a:spcPct val="120000"/>
              </a:lnSpc>
              <a:buNone/>
            </a:pPr>
            <a:r>
              <a:rPr lang="en-US" sz="1800" i="1" dirty="0"/>
              <a:t>Evidence </a:t>
            </a:r>
            <a:r>
              <a:rPr lang="en-US" sz="1800" dirty="0"/>
              <a:t>related to quality of school processes and programs, including the use of evidence-based instructional practices; curriculum alignment; professional learning and participation; processes for staff evaluation, program effectiveness, MTSS implementation.</a:t>
            </a:r>
          </a:p>
          <a:p>
            <a:pPr marL="0" indent="0">
              <a:lnSpc>
                <a:spcPct val="120000"/>
              </a:lnSpc>
              <a:buNone/>
            </a:pPr>
            <a:r>
              <a:rPr lang="en-US" sz="1800" i="1" dirty="0"/>
              <a:t>Tools/instruments </a:t>
            </a:r>
            <a:r>
              <a:rPr lang="en-US" sz="1800" dirty="0"/>
              <a:t>to collect these data may include, observations, checklists, process maps, team records, curriculum maps, scope &amp; sequence documents, etc.</a:t>
            </a:r>
            <a:endParaRPr lang="en-US" sz="1800" b="1" dirty="0"/>
          </a:p>
          <a:p>
            <a:pPr marL="0" indent="0">
              <a:lnSpc>
                <a:spcPct val="120000"/>
              </a:lnSpc>
              <a:buNone/>
            </a:pPr>
            <a:r>
              <a:rPr lang="en-US" sz="1800" b="1" dirty="0"/>
              <a:t>Sample Guiding Questions for Analyzing System Process Data:</a:t>
            </a:r>
            <a:endParaRPr lang="en-US" sz="1800" dirty="0"/>
          </a:p>
          <a:p>
            <a:pPr marL="285750" indent="-285750">
              <a:lnSpc>
                <a:spcPct val="100000"/>
              </a:lnSpc>
              <a:spcBef>
                <a:spcPts val="0"/>
              </a:spcBef>
              <a:buFont typeface="Arial" panose="020B0604020202020204" pitchFamily="34" charset="0"/>
              <a:buChar char="•"/>
            </a:pPr>
            <a:r>
              <a:rPr lang="en-US" sz="1800" dirty="0"/>
              <a:t>How successful are our programs in bringing about the academic excellence articulated in our standards?</a:t>
            </a:r>
          </a:p>
          <a:p>
            <a:pPr marL="285750" indent="-285750">
              <a:lnSpc>
                <a:spcPct val="100000"/>
              </a:lnSpc>
              <a:spcBef>
                <a:spcPts val="0"/>
              </a:spcBef>
              <a:buFont typeface="Arial" panose="020B0604020202020204" pitchFamily="34" charset="0"/>
              <a:buChar char="•"/>
            </a:pPr>
            <a:r>
              <a:rPr lang="en-US" sz="1800" dirty="0"/>
              <a:t>How do our assessments/curricular &amp; instructional materials align with expected student standards?</a:t>
            </a:r>
          </a:p>
          <a:p>
            <a:pPr marL="285750" indent="-285750">
              <a:lnSpc>
                <a:spcPct val="100000"/>
              </a:lnSpc>
              <a:spcBef>
                <a:spcPts val="0"/>
              </a:spcBef>
              <a:buFont typeface="Arial" panose="020B0604020202020204" pitchFamily="34" charset="0"/>
              <a:buChar char="•"/>
            </a:pPr>
            <a:r>
              <a:rPr lang="en-US" sz="1800" dirty="0"/>
              <a:t>How are we ensuring needs-based professional development for all staff?</a:t>
            </a:r>
          </a:p>
          <a:p>
            <a:pPr marL="285750" indent="-285750">
              <a:lnSpc>
                <a:spcPct val="100000"/>
              </a:lnSpc>
              <a:spcBef>
                <a:spcPts val="0"/>
              </a:spcBef>
              <a:buFont typeface="Arial" panose="020B0604020202020204" pitchFamily="34" charset="0"/>
              <a:buChar char="•"/>
            </a:pPr>
            <a:r>
              <a:rPr lang="en-US" sz="1800" dirty="0"/>
              <a:t>How is our Educational Services Team and related processes ensuring that all student needs are met?</a:t>
            </a:r>
          </a:p>
          <a:p>
            <a:pPr marL="285750" indent="-285750">
              <a:lnSpc>
                <a:spcPct val="100000"/>
              </a:lnSpc>
              <a:spcBef>
                <a:spcPts val="0"/>
              </a:spcBef>
              <a:buFont typeface="Arial" panose="020B0604020202020204" pitchFamily="34" charset="0"/>
              <a:buChar char="•"/>
            </a:pPr>
            <a:r>
              <a:rPr lang="en-US" sz="1800" dirty="0"/>
              <a:t>How is our Multi-tiered System of Supports framework, and related process, ensuring that all student needs are met?</a:t>
            </a:r>
          </a:p>
        </p:txBody>
      </p:sp>
    </p:spTree>
    <p:extLst>
      <p:ext uri="{BB962C8B-B14F-4D97-AF65-F5344CB8AC3E}">
        <p14:creationId xmlns:p14="http://schemas.microsoft.com/office/powerpoint/2010/main" val="44756683"/>
      </p:ext>
    </p:extLst>
  </p:cSld>
  <p:clrMapOvr>
    <a:masterClrMapping/>
  </p:clrMapOvr>
  <mc:AlternateContent xmlns:mc="http://schemas.openxmlformats.org/markup-compatibility/2006" xmlns:p14="http://schemas.microsoft.com/office/powerpoint/2010/main">
    <mc:Choice Requires="p14">
      <p:transition spd="slow" p14:dur="2000" advTm="97012"/>
    </mc:Choice>
    <mc:Fallback xmlns="">
      <p:transition spd="slow" advTm="97012"/>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B249-7A5E-E98D-1873-6CE61103A88A}"/>
              </a:ext>
            </a:extLst>
          </p:cNvPr>
          <p:cNvSpPr>
            <a:spLocks noGrp="1"/>
          </p:cNvSpPr>
          <p:nvPr>
            <p:ph type="title"/>
          </p:nvPr>
        </p:nvSpPr>
        <p:spPr/>
        <p:txBody>
          <a:bodyPr/>
          <a:lstStyle/>
          <a:p>
            <a:r>
              <a:rPr lang="en-US" dirty="0">
                <a:latin typeface="Franklin Gothic Demi Cond"/>
              </a:rPr>
              <a:t>Perceptions Data</a:t>
            </a:r>
            <a:endParaRPr lang="en-US" dirty="0"/>
          </a:p>
        </p:txBody>
      </p:sp>
      <p:sp>
        <p:nvSpPr>
          <p:cNvPr id="3" name="Text Placeholder 2">
            <a:extLst>
              <a:ext uri="{FF2B5EF4-FFF2-40B4-BE49-F238E27FC236}">
                <a16:creationId xmlns:a16="http://schemas.microsoft.com/office/drawing/2014/main" id="{5FEBFC50-85FE-FCB7-4B1E-205C6DBE481C}"/>
              </a:ext>
            </a:extLst>
          </p:cNvPr>
          <p:cNvSpPr>
            <a:spLocks noGrp="1"/>
          </p:cNvSpPr>
          <p:nvPr>
            <p:ph type="body" sz="quarter" idx="10"/>
          </p:nvPr>
        </p:nvSpPr>
        <p:spPr/>
        <p:txBody>
          <a:bodyPr/>
          <a:lstStyle/>
          <a:p>
            <a:pPr marL="0" indent="0">
              <a:buNone/>
            </a:pPr>
            <a:r>
              <a:rPr lang="en-US" sz="1800" i="1" dirty="0"/>
              <a:t>Evidence</a:t>
            </a:r>
            <a:r>
              <a:rPr lang="en-US" sz="1800" dirty="0"/>
              <a:t> that shows perceptions (beliefs, values, observations, attitudes) of the learning environment. </a:t>
            </a:r>
          </a:p>
          <a:p>
            <a:pPr marL="0" indent="0">
              <a:buNone/>
            </a:pPr>
            <a:r>
              <a:rPr lang="en-US" sz="1800" i="1" dirty="0"/>
              <a:t>Tools/Instruments </a:t>
            </a:r>
            <a:r>
              <a:rPr lang="en-US" sz="1800" dirty="0"/>
              <a:t>to collect these data may include, surveys, </a:t>
            </a:r>
            <a:r>
              <a:rPr lang="en-US" sz="1800" u="sng" dirty="0">
                <a:hlinkClick r:id="rId3"/>
              </a:rPr>
              <a:t>empathy interviews</a:t>
            </a:r>
            <a:r>
              <a:rPr lang="en-US" sz="1800" dirty="0"/>
              <a:t>, focus groups, </a:t>
            </a:r>
            <a:r>
              <a:rPr lang="en-US" sz="1800" dirty="0">
                <a:solidFill>
                  <a:srgbClr val="000000"/>
                </a:solidFill>
              </a:rPr>
              <a:t>observations</a:t>
            </a:r>
            <a:r>
              <a:rPr lang="en-US" sz="1800" dirty="0"/>
              <a:t>, </a:t>
            </a:r>
            <a:r>
              <a:rPr lang="en-US" sz="1800" u="sng" dirty="0">
                <a:hlinkClick r:id="rId4"/>
              </a:rPr>
              <a:t>Student Journey Maps</a:t>
            </a:r>
            <a:r>
              <a:rPr lang="en-US" sz="1800" dirty="0"/>
              <a:t> etc.</a:t>
            </a:r>
          </a:p>
          <a:p>
            <a:pPr marL="0" indent="0">
              <a:buNone/>
            </a:pPr>
            <a:endParaRPr lang="en-US" sz="1800" dirty="0"/>
          </a:p>
          <a:p>
            <a:pPr marL="0" indent="0">
              <a:buNone/>
            </a:pPr>
            <a:r>
              <a:rPr lang="en-US" sz="1800" b="1" dirty="0"/>
              <a:t>Sample Guiding Questions for Analyzing Perceptions Data:</a:t>
            </a:r>
            <a:endParaRPr lang="en-US" sz="1800" dirty="0"/>
          </a:p>
          <a:p>
            <a:pPr marL="285750" indent="-285750">
              <a:buFont typeface="Arial" panose="020B0604020202020204" pitchFamily="34" charset="0"/>
              <a:buChar char="•"/>
            </a:pPr>
            <a:r>
              <a:rPr lang="en-US" sz="1800" dirty="0"/>
              <a:t>How do the members of our school community feel about our school and district? </a:t>
            </a:r>
          </a:p>
          <a:p>
            <a:pPr marL="285750" indent="-285750">
              <a:buFont typeface="Arial" panose="020B0604020202020204" pitchFamily="34" charset="0"/>
              <a:buChar char="•"/>
            </a:pPr>
            <a:r>
              <a:rPr lang="en-US" sz="1800" dirty="0"/>
              <a:t>How satisfied are school community members about our educational programs? </a:t>
            </a:r>
          </a:p>
          <a:p>
            <a:pPr marL="285750" indent="-285750">
              <a:buFont typeface="Arial" panose="020B0604020202020204" pitchFamily="34" charset="0"/>
              <a:buChar char="•"/>
            </a:pPr>
            <a:r>
              <a:rPr lang="en-US" sz="1800" dirty="0"/>
              <a:t>What do the members of our school community perceive to be the strengths and needs in our school? </a:t>
            </a:r>
          </a:p>
          <a:p>
            <a:pPr marL="285750" indent="-285750">
              <a:buFont typeface="Arial" panose="020B0604020202020204" pitchFamily="34" charset="0"/>
              <a:buChar char="•"/>
            </a:pPr>
            <a:r>
              <a:rPr lang="en-US" sz="1800" dirty="0"/>
              <a:t>What do the members of our school community think about the skills of our graduates?</a:t>
            </a:r>
          </a:p>
          <a:p>
            <a:endParaRPr lang="en-US" dirty="0"/>
          </a:p>
        </p:txBody>
      </p:sp>
    </p:spTree>
    <p:extLst>
      <p:ext uri="{BB962C8B-B14F-4D97-AF65-F5344CB8AC3E}">
        <p14:creationId xmlns:p14="http://schemas.microsoft.com/office/powerpoint/2010/main" val="2579231710"/>
      </p:ext>
    </p:extLst>
  </p:cSld>
  <p:clrMapOvr>
    <a:masterClrMapping/>
  </p:clrMapOvr>
  <mc:AlternateContent xmlns:mc="http://schemas.openxmlformats.org/markup-compatibility/2006" xmlns:p14="http://schemas.microsoft.com/office/powerpoint/2010/main">
    <mc:Choice Requires="p14">
      <p:transition spd="slow" p14:dur="2000" advTm="47925"/>
    </mc:Choice>
    <mc:Fallback xmlns="">
      <p:transition spd="slow" advTm="4792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02CB-352A-5A9E-C5AC-E02B1DA33516}"/>
              </a:ext>
            </a:extLst>
          </p:cNvPr>
          <p:cNvSpPr>
            <a:spLocks noGrp="1"/>
          </p:cNvSpPr>
          <p:nvPr>
            <p:ph type="ctrTitle"/>
          </p:nvPr>
        </p:nvSpPr>
        <p:spPr>
          <a:xfrm>
            <a:off x="0" y="457200"/>
            <a:ext cx="12188952" cy="790975"/>
          </a:xfrm>
        </p:spPr>
        <p:txBody>
          <a:bodyPr/>
          <a:lstStyle/>
          <a:p>
            <a:r>
              <a:rPr lang="en-US" dirty="0">
                <a:latin typeface="Arial"/>
                <a:cs typeface="Arial"/>
              </a:rPr>
              <a:t>Day Three Agenda</a:t>
            </a:r>
            <a:endParaRPr lang="en-US" dirty="0"/>
          </a:p>
        </p:txBody>
      </p:sp>
      <p:sp>
        <p:nvSpPr>
          <p:cNvPr id="3" name="Subtitle 2">
            <a:extLst>
              <a:ext uri="{FF2B5EF4-FFF2-40B4-BE49-F238E27FC236}">
                <a16:creationId xmlns:a16="http://schemas.microsoft.com/office/drawing/2014/main" id="{C3425004-4C04-F8DD-34AB-DC369537E47E}"/>
              </a:ext>
            </a:extLst>
          </p:cNvPr>
          <p:cNvSpPr>
            <a:spLocks noGrp="1"/>
          </p:cNvSpPr>
          <p:nvPr>
            <p:ph type="subTitle" idx="1"/>
          </p:nvPr>
        </p:nvSpPr>
        <p:spPr>
          <a:xfrm>
            <a:off x="646399" y="1714257"/>
            <a:ext cx="10954830" cy="3698991"/>
          </a:xfrm>
        </p:spPr>
        <p:txBody>
          <a:bodyPr/>
          <a:lstStyle/>
          <a:p>
            <a:pPr marL="342900" indent="-342900" algn="l">
              <a:buFont typeface="Wingdings" panose="020B0604020202020204" pitchFamily="34" charset="0"/>
              <a:buChar char="§"/>
            </a:pPr>
            <a:r>
              <a:rPr lang="en-US" b="0" dirty="0">
                <a:latin typeface="Arial"/>
                <a:cs typeface="Arial"/>
              </a:rPr>
              <a:t>What we heard from Exit Tickets</a:t>
            </a:r>
          </a:p>
          <a:p>
            <a:pPr marL="342900" indent="-342900" algn="l">
              <a:buFont typeface="Wingdings" panose="020B0604020202020204" pitchFamily="34" charset="0"/>
              <a:buChar char="§"/>
            </a:pPr>
            <a:r>
              <a:rPr lang="en-US" b="0" dirty="0">
                <a:latin typeface="Arial"/>
                <a:cs typeface="Arial"/>
              </a:rPr>
              <a:t>Evidence-Based Practices and Change Ideas</a:t>
            </a:r>
          </a:p>
          <a:p>
            <a:pPr marL="342900" indent="-342900" algn="l">
              <a:buFont typeface="Wingdings" panose="020B0604020202020204" pitchFamily="34" charset="0"/>
              <a:buChar char="§"/>
            </a:pPr>
            <a:r>
              <a:rPr lang="en-US" b="0" dirty="0">
                <a:latin typeface="Arial"/>
                <a:cs typeface="Arial"/>
              </a:rPr>
              <a:t>Data/Measurement Plans</a:t>
            </a:r>
          </a:p>
          <a:p>
            <a:pPr marL="342900" indent="-342900" algn="l">
              <a:buFont typeface="Wingdings" panose="020B0604020202020204" pitchFamily="34" charset="0"/>
              <a:buChar char="§"/>
            </a:pPr>
            <a:r>
              <a:rPr lang="en-US" b="0" dirty="0">
                <a:latin typeface="Arial"/>
                <a:cs typeface="Arial"/>
              </a:rPr>
              <a:t>Activity</a:t>
            </a:r>
          </a:p>
          <a:p>
            <a:pPr marL="342900" indent="-342900" algn="l">
              <a:buFont typeface="Wingdings" panose="020B0604020202020204" pitchFamily="34" charset="0"/>
              <a:buChar char="§"/>
            </a:pPr>
            <a:r>
              <a:rPr lang="en-US" b="0" dirty="0">
                <a:latin typeface="Arial"/>
                <a:cs typeface="Arial"/>
              </a:rPr>
              <a:t>Homework and Exit Ticket</a:t>
            </a:r>
          </a:p>
        </p:txBody>
      </p:sp>
    </p:spTree>
    <p:extLst>
      <p:ext uri="{BB962C8B-B14F-4D97-AF65-F5344CB8AC3E}">
        <p14:creationId xmlns:p14="http://schemas.microsoft.com/office/powerpoint/2010/main" val="28209980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93DF-B20A-B81B-0E67-22ADD70D78C4}"/>
              </a:ext>
            </a:extLst>
          </p:cNvPr>
          <p:cNvSpPr>
            <a:spLocks noGrp="1"/>
          </p:cNvSpPr>
          <p:nvPr>
            <p:ph type="ctrTitle"/>
          </p:nvPr>
        </p:nvSpPr>
        <p:spPr>
          <a:xfrm>
            <a:off x="0" y="457200"/>
            <a:ext cx="12188952" cy="906088"/>
          </a:xfrm>
        </p:spPr>
        <p:txBody>
          <a:bodyPr/>
          <a:lstStyle/>
          <a:p>
            <a:r>
              <a:rPr lang="en-US" dirty="0">
                <a:latin typeface="Arial"/>
                <a:cs typeface="Arial"/>
              </a:rPr>
              <a:t>Problem of Practice</a:t>
            </a:r>
            <a:endParaRPr lang="en-US" dirty="0"/>
          </a:p>
        </p:txBody>
      </p:sp>
      <p:pic>
        <p:nvPicPr>
          <p:cNvPr id="6" name="Picture 5" descr="People and arrows">
            <a:extLst>
              <a:ext uri="{FF2B5EF4-FFF2-40B4-BE49-F238E27FC236}">
                <a16:creationId xmlns:a16="http://schemas.microsoft.com/office/drawing/2014/main" id="{39739C7F-8CCC-CBC3-8EAA-7BDC6DDE7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714084"/>
            <a:ext cx="7545011" cy="3948544"/>
          </a:xfrm>
          <a:prstGeom prst="rect">
            <a:avLst/>
          </a:prstGeom>
        </p:spPr>
      </p:pic>
    </p:spTree>
    <p:extLst>
      <p:ext uri="{BB962C8B-B14F-4D97-AF65-F5344CB8AC3E}">
        <p14:creationId xmlns:p14="http://schemas.microsoft.com/office/powerpoint/2010/main" val="42242952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29A13-0F8B-AED2-EB62-AE1B4F09D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B4D12-D085-4B06-16D8-71ECE52FEF9F}"/>
              </a:ext>
            </a:extLst>
          </p:cNvPr>
          <p:cNvSpPr>
            <a:spLocks noGrp="1"/>
          </p:cNvSpPr>
          <p:nvPr>
            <p:ph type="title"/>
          </p:nvPr>
        </p:nvSpPr>
        <p:spPr/>
        <p:txBody>
          <a:bodyPr/>
          <a:lstStyle/>
          <a:p>
            <a:r>
              <a:rPr lang="en-US" b="0" dirty="0"/>
              <a:t>Identifying Problems of Practice.</a:t>
            </a:r>
          </a:p>
        </p:txBody>
      </p:sp>
      <p:sp>
        <p:nvSpPr>
          <p:cNvPr id="3" name="Text Placeholder 2">
            <a:extLst>
              <a:ext uri="{FF2B5EF4-FFF2-40B4-BE49-F238E27FC236}">
                <a16:creationId xmlns:a16="http://schemas.microsoft.com/office/drawing/2014/main" id="{2ADB7812-C316-E348-D7B7-9935108AE027}"/>
              </a:ext>
            </a:extLst>
          </p:cNvPr>
          <p:cNvSpPr>
            <a:spLocks noGrp="1"/>
          </p:cNvSpPr>
          <p:nvPr>
            <p:ph type="body" sz="quarter" idx="10"/>
          </p:nvPr>
        </p:nvSpPr>
        <p:spPr>
          <a:xfrm>
            <a:off x="660400" y="1600200"/>
            <a:ext cx="10871200" cy="4343400"/>
          </a:xfrm>
        </p:spPr>
        <p:txBody>
          <a:bodyPr/>
          <a:lstStyle/>
          <a:p>
            <a:endParaRPr lang="en-US" dirty="0"/>
          </a:p>
          <a:p>
            <a:endParaRPr lang="en-US" dirty="0"/>
          </a:p>
          <a:p>
            <a:endParaRPr lang="en-US" dirty="0"/>
          </a:p>
          <a:p>
            <a:pPr marL="457200" indent="-457200">
              <a:buFont typeface="Arial" panose="020B0604020202020204" pitchFamily="34" charset="0"/>
              <a:buChar char="•"/>
            </a:pPr>
            <a:r>
              <a:rPr lang="en-US" sz="2600" dirty="0"/>
              <a:t>In what general area(s) are out outcomes not meeting shared expectations?</a:t>
            </a:r>
          </a:p>
          <a:p>
            <a:pPr marL="457200" indent="-457200">
              <a:buFont typeface="Arial" panose="020B0604020202020204" pitchFamily="34" charset="0"/>
              <a:buChar char="•"/>
            </a:pPr>
            <a:r>
              <a:rPr lang="en-US" sz="2600" dirty="0"/>
              <a:t>What discrepancies, patterns or trends within this focus area do the data reveal?</a:t>
            </a:r>
          </a:p>
          <a:p>
            <a:pPr marL="457200" indent="-457200">
              <a:buFont typeface="Arial" panose="020B0604020202020204" pitchFamily="34" charset="0"/>
              <a:buChar char="•"/>
            </a:pPr>
            <a:r>
              <a:rPr lang="en-US" sz="2600" dirty="0"/>
              <a:t>What unmet student needs have we uncovered, and which are the most important to address?</a:t>
            </a:r>
          </a:p>
        </p:txBody>
      </p:sp>
      <p:pic>
        <p:nvPicPr>
          <p:cNvPr id="6" name="Picture 5" descr="steps of identifying problems of practice graphic">
            <a:extLst>
              <a:ext uri="{FF2B5EF4-FFF2-40B4-BE49-F238E27FC236}">
                <a16:creationId xmlns:a16="http://schemas.microsoft.com/office/drawing/2014/main" id="{4B7E454C-DAD5-14FD-EF8C-443D6A49DE13}"/>
              </a:ext>
            </a:extLst>
          </p:cNvPr>
          <p:cNvPicPr>
            <a:picLocks noChangeAspect="1"/>
          </p:cNvPicPr>
          <p:nvPr/>
        </p:nvPicPr>
        <p:blipFill>
          <a:blip r:embed="rId3"/>
          <a:stretch>
            <a:fillRect/>
          </a:stretch>
        </p:blipFill>
        <p:spPr>
          <a:xfrm>
            <a:off x="886629" y="1600200"/>
            <a:ext cx="10228969" cy="1589314"/>
          </a:xfrm>
          <a:prstGeom prst="rect">
            <a:avLst/>
          </a:prstGeom>
        </p:spPr>
      </p:pic>
    </p:spTree>
    <p:extLst>
      <p:ext uri="{BB962C8B-B14F-4D97-AF65-F5344CB8AC3E}">
        <p14:creationId xmlns:p14="http://schemas.microsoft.com/office/powerpoint/2010/main" val="2083815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995B9E-3B63-2D7A-FF04-33E9CCFF2DF2}"/>
              </a:ext>
            </a:extLst>
          </p:cNvPr>
          <p:cNvSpPr>
            <a:spLocks noGrp="1"/>
          </p:cNvSpPr>
          <p:nvPr>
            <p:ph type="title"/>
          </p:nvPr>
        </p:nvSpPr>
        <p:spPr/>
        <p:txBody>
          <a:bodyPr/>
          <a:lstStyle/>
          <a:p>
            <a:r>
              <a:rPr lang="en-US" dirty="0"/>
              <a:t>A Problem of Practice is:</a:t>
            </a:r>
          </a:p>
        </p:txBody>
      </p:sp>
      <p:sp>
        <p:nvSpPr>
          <p:cNvPr id="5" name="Text Placeholder 4">
            <a:extLst>
              <a:ext uri="{FF2B5EF4-FFF2-40B4-BE49-F238E27FC236}">
                <a16:creationId xmlns:a16="http://schemas.microsoft.com/office/drawing/2014/main" id="{4E2CA4C8-A060-E2B7-2147-B1F9283B8F17}"/>
              </a:ext>
            </a:extLst>
          </p:cNvPr>
          <p:cNvSpPr>
            <a:spLocks noGrp="1"/>
          </p:cNvSpPr>
          <p:nvPr>
            <p:ph type="body" sz="quarter" idx="10"/>
          </p:nvPr>
        </p:nvSpPr>
        <p:spPr/>
        <p:txBody>
          <a:bodyPr/>
          <a:lstStyle/>
          <a:p>
            <a:pPr marL="571500" indent="-571500">
              <a:buFont typeface="Arial" panose="020B0604020202020204" pitchFamily="34" charset="0"/>
              <a:buChar char="•"/>
            </a:pPr>
            <a:r>
              <a:rPr lang="en-US" sz="3200" dirty="0"/>
              <a:t>Related to the instructional core</a:t>
            </a:r>
          </a:p>
          <a:p>
            <a:pPr marL="571500" indent="-571500">
              <a:buFont typeface="Arial" panose="020B0604020202020204" pitchFamily="34" charset="0"/>
              <a:buChar char="•"/>
            </a:pPr>
            <a:r>
              <a:rPr lang="en-US" sz="3200" dirty="0"/>
              <a:t>Directly observable</a:t>
            </a:r>
          </a:p>
          <a:p>
            <a:pPr marL="571500" indent="-571500">
              <a:buFont typeface="Arial" panose="020B0604020202020204" pitchFamily="34" charset="0"/>
              <a:buChar char="•"/>
            </a:pPr>
            <a:r>
              <a:rPr lang="en-US" sz="3200" dirty="0"/>
              <a:t>Actionable</a:t>
            </a:r>
          </a:p>
          <a:p>
            <a:pPr marL="571500" indent="-571500">
              <a:buFont typeface="Arial" panose="020B0604020202020204" pitchFamily="34" charset="0"/>
              <a:buChar char="•"/>
            </a:pPr>
            <a:r>
              <a:rPr lang="en-US" sz="3200" dirty="0"/>
              <a:t>Connected to a broader improvement strategy</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p:txBody>
      </p:sp>
      <p:pic>
        <p:nvPicPr>
          <p:cNvPr id="7" name="Picture 6" descr="A picture containing text, light, lamp, dark&#10;&#10;">
            <a:extLst>
              <a:ext uri="{FF2B5EF4-FFF2-40B4-BE49-F238E27FC236}">
                <a16:creationId xmlns:a16="http://schemas.microsoft.com/office/drawing/2014/main" id="{E669B186-E51B-7538-F1C7-95A95FAA704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58250" y="500742"/>
            <a:ext cx="2081893" cy="2775857"/>
          </a:xfrm>
          <a:prstGeom prst="rect">
            <a:avLst/>
          </a:prstGeom>
        </p:spPr>
      </p:pic>
    </p:spTree>
    <p:extLst>
      <p:ext uri="{BB962C8B-B14F-4D97-AF65-F5344CB8AC3E}">
        <p14:creationId xmlns:p14="http://schemas.microsoft.com/office/powerpoint/2010/main" val="810369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6D5E-D9C8-AA1B-393E-29069A35E522}"/>
              </a:ext>
            </a:extLst>
          </p:cNvPr>
          <p:cNvSpPr>
            <a:spLocks noGrp="1"/>
          </p:cNvSpPr>
          <p:nvPr>
            <p:ph type="title"/>
          </p:nvPr>
        </p:nvSpPr>
        <p:spPr/>
        <p:txBody>
          <a:bodyPr/>
          <a:lstStyle/>
          <a:p>
            <a:r>
              <a:rPr lang="en-US" dirty="0">
                <a:latin typeface="Franklin Gothic Demi Cond"/>
                <a:cs typeface="Arial"/>
              </a:rPr>
              <a:t>Problem of Practice (</a:t>
            </a:r>
            <a:r>
              <a:rPr lang="en-US" dirty="0" err="1">
                <a:latin typeface="Franklin Gothic Demi Cond"/>
                <a:cs typeface="Arial"/>
              </a:rPr>
              <a:t>PoP</a:t>
            </a:r>
            <a:r>
              <a:rPr lang="en-US" dirty="0">
                <a:latin typeface="Franklin Gothic Demi Cond"/>
                <a:cs typeface="Arial"/>
              </a:rPr>
              <a:t>)</a:t>
            </a:r>
            <a:endParaRPr lang="en-US" dirty="0"/>
          </a:p>
        </p:txBody>
      </p:sp>
      <p:sp>
        <p:nvSpPr>
          <p:cNvPr id="3" name="Text Placeholder 2">
            <a:extLst>
              <a:ext uri="{FF2B5EF4-FFF2-40B4-BE49-F238E27FC236}">
                <a16:creationId xmlns:a16="http://schemas.microsoft.com/office/drawing/2014/main" id="{FB65A69D-D3FC-767F-50A2-B61068E86441}"/>
              </a:ext>
            </a:extLst>
          </p:cNvPr>
          <p:cNvSpPr>
            <a:spLocks noGrp="1"/>
          </p:cNvSpPr>
          <p:nvPr>
            <p:ph type="body" sz="quarter" idx="10"/>
          </p:nvPr>
        </p:nvSpPr>
        <p:spPr/>
        <p:txBody>
          <a:bodyPr/>
          <a:lstStyle/>
          <a:p>
            <a:r>
              <a:rPr lang="en-US" dirty="0">
                <a:latin typeface="Arial"/>
                <a:cs typeface="Arial"/>
              </a:rPr>
              <a:t>Choose Broad focus</a:t>
            </a:r>
            <a:endParaRPr lang="en-US" dirty="0"/>
          </a:p>
          <a:p>
            <a:r>
              <a:rPr lang="en-US" dirty="0">
                <a:latin typeface="Arial"/>
                <a:cs typeface="Arial"/>
              </a:rPr>
              <a:t>Recognize trends in data</a:t>
            </a:r>
          </a:p>
          <a:p>
            <a:pPr marL="571500" indent="-571500">
              <a:buFont typeface="Calibri" panose="020B0604020202020204" pitchFamily="34" charset="0"/>
              <a:buChar char="-"/>
            </a:pPr>
            <a:r>
              <a:rPr lang="en-US" dirty="0">
                <a:latin typeface="Arial"/>
                <a:cs typeface="Arial"/>
              </a:rPr>
              <a:t> making inferences about what these facts are telling you.  These inferences based on logically and factual observations </a:t>
            </a:r>
          </a:p>
          <a:p>
            <a:r>
              <a:rPr lang="en-US" dirty="0">
                <a:latin typeface="Arial"/>
                <a:cs typeface="Arial"/>
              </a:rPr>
              <a:t>Conclusion = Problem of Practice</a:t>
            </a:r>
          </a:p>
        </p:txBody>
      </p:sp>
    </p:spTree>
    <p:extLst>
      <p:ext uri="{BB962C8B-B14F-4D97-AF65-F5344CB8AC3E}">
        <p14:creationId xmlns:p14="http://schemas.microsoft.com/office/powerpoint/2010/main" val="1359922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BB7F6-36BA-B20D-BE27-C21446B76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C0792-5AFE-4399-FAEC-AE6599731370}"/>
              </a:ext>
            </a:extLst>
          </p:cNvPr>
          <p:cNvSpPr>
            <a:spLocks noGrp="1"/>
          </p:cNvSpPr>
          <p:nvPr>
            <p:ph type="title"/>
          </p:nvPr>
        </p:nvSpPr>
        <p:spPr/>
        <p:txBody>
          <a:bodyPr/>
          <a:lstStyle/>
          <a:p>
            <a:r>
              <a:rPr lang="en-US" dirty="0"/>
              <a:t>The Inference Ladder</a:t>
            </a:r>
          </a:p>
        </p:txBody>
      </p:sp>
      <p:pic>
        <p:nvPicPr>
          <p:cNvPr id="4" name="Picture 3" descr="Ladder graphic design element isolated Royalty Free Vector">
            <a:extLst>
              <a:ext uri="{FF2B5EF4-FFF2-40B4-BE49-F238E27FC236}">
                <a16:creationId xmlns:a16="http://schemas.microsoft.com/office/drawing/2014/main" id="{D4A53909-0A2E-2955-2083-0011128CB942}"/>
              </a:ext>
            </a:extLst>
          </p:cNvPr>
          <p:cNvPicPr>
            <a:picLocks noChangeAspect="1"/>
          </p:cNvPicPr>
          <p:nvPr/>
        </p:nvPicPr>
        <p:blipFill rotWithShape="1">
          <a:blip r:embed="rId3">
            <a:extLst>
              <a:ext uri="{28A0092B-C50C-407E-A947-70E740481C1C}">
                <a14:useLocalDpi xmlns:a14="http://schemas.microsoft.com/office/drawing/2010/main" val="0"/>
              </a:ext>
            </a:extLst>
          </a:blip>
          <a:srcRect l="20317" t="7123" r="20580" b="14249"/>
          <a:stretch/>
        </p:blipFill>
        <p:spPr bwMode="auto">
          <a:xfrm>
            <a:off x="983673" y="1447800"/>
            <a:ext cx="3435929" cy="4571014"/>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49954142-A82C-FF40-01DC-E7B0D2446E9F}"/>
              </a:ext>
            </a:extLst>
          </p:cNvPr>
          <p:cNvSpPr txBox="1"/>
          <p:nvPr/>
        </p:nvSpPr>
        <p:spPr>
          <a:xfrm>
            <a:off x="4170217" y="1343891"/>
            <a:ext cx="7592291" cy="4801314"/>
          </a:xfrm>
          <a:prstGeom prst="rect">
            <a:avLst/>
          </a:prstGeom>
          <a:noFill/>
        </p:spPr>
        <p:txBody>
          <a:bodyPr wrap="square" rtlCol="0">
            <a:spAutoFit/>
          </a:bodyPr>
          <a:lstStyle/>
          <a:p>
            <a:r>
              <a:rPr lang="en-US" b="1" dirty="0"/>
              <a:t>Actions </a:t>
            </a:r>
            <a:r>
              <a:rPr lang="en-US" dirty="0"/>
              <a:t>–  Why do I believe this to be the right action?  What are some    	 	alternatives options?</a:t>
            </a:r>
          </a:p>
          <a:p>
            <a:endParaRPr lang="en-US" dirty="0"/>
          </a:p>
          <a:p>
            <a:r>
              <a:rPr lang="en-US" b="1" dirty="0"/>
              <a:t>Beliefs</a:t>
            </a:r>
            <a:r>
              <a:rPr lang="en-US" dirty="0"/>
              <a:t> – What beliefs do I hold about this? What conclusions are they based 	on?</a:t>
            </a:r>
          </a:p>
          <a:p>
            <a:endParaRPr lang="en-US" dirty="0"/>
          </a:p>
          <a:p>
            <a:r>
              <a:rPr lang="en-US" b="1" dirty="0"/>
              <a:t>Conclusions</a:t>
            </a:r>
            <a:r>
              <a:rPr lang="en-US" dirty="0"/>
              <a:t> – Why did I conclude this? What are my assumptions here</a:t>
            </a:r>
          </a:p>
          <a:p>
            <a:endParaRPr lang="en-US" dirty="0"/>
          </a:p>
          <a:p>
            <a:r>
              <a:rPr lang="en-US" b="1" dirty="0"/>
              <a:t>Assumptions</a:t>
            </a:r>
            <a:r>
              <a:rPr lang="en-US" dirty="0"/>
              <a:t> – Are my assumptions valid? Why and I assuming this?</a:t>
            </a:r>
          </a:p>
          <a:p>
            <a:endParaRPr lang="en-US" dirty="0"/>
          </a:p>
          <a:p>
            <a:r>
              <a:rPr lang="en-US" b="1" dirty="0"/>
              <a:t>Interpretations</a:t>
            </a:r>
            <a:r>
              <a:rPr lang="en-US" dirty="0"/>
              <a:t> – Am I looking at this data objectively? What other meanings 		              could they have?</a:t>
            </a:r>
          </a:p>
          <a:p>
            <a:endParaRPr lang="en-US" dirty="0"/>
          </a:p>
          <a:p>
            <a:r>
              <a:rPr lang="en-US" b="1" dirty="0"/>
              <a:t>Selected data </a:t>
            </a:r>
            <a:r>
              <a:rPr lang="en-US" dirty="0"/>
              <a:t>– What did I ignore or didn’t pay attention to? Are there other 		            sources of data I didn’t consider?</a:t>
            </a:r>
          </a:p>
          <a:p>
            <a:endParaRPr lang="en-US" dirty="0"/>
          </a:p>
          <a:p>
            <a:r>
              <a:rPr lang="en-US" b="1" dirty="0"/>
              <a:t>Available data </a:t>
            </a:r>
            <a:r>
              <a:rPr lang="en-US" dirty="0"/>
              <a:t>– Observable reality</a:t>
            </a:r>
          </a:p>
        </p:txBody>
      </p:sp>
    </p:spTree>
    <p:extLst>
      <p:ext uri="{BB962C8B-B14F-4D97-AF65-F5344CB8AC3E}">
        <p14:creationId xmlns:p14="http://schemas.microsoft.com/office/powerpoint/2010/main" val="3739637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06F5833-3F4D-C4E8-ED8A-95E17D61188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dirty="0">
                <a:solidFill>
                  <a:srgbClr val="FFFFFF"/>
                </a:solidFill>
                <a:latin typeface="+mj-lt"/>
                <a:cs typeface="+mj-cs"/>
              </a:rPr>
              <a:t>Problem of Practice</a:t>
            </a:r>
            <a:br>
              <a:rPr lang="en-US" dirty="0">
                <a:solidFill>
                  <a:srgbClr val="FFFFFF"/>
                </a:solidFill>
                <a:latin typeface="+mj-lt"/>
                <a:cs typeface="+mj-cs"/>
              </a:rPr>
            </a:br>
            <a:br>
              <a:rPr lang="en-US" dirty="0">
                <a:latin typeface="+mj-lt"/>
                <a:cs typeface="+mj-cs"/>
              </a:rPr>
            </a:br>
            <a:r>
              <a:rPr lang="en-US" dirty="0">
                <a:solidFill>
                  <a:srgbClr val="FFFFFF"/>
                </a:solidFill>
                <a:latin typeface="+mj-lt"/>
                <a:cs typeface="+mj-cs"/>
              </a:rPr>
              <a:t>Worksheet</a:t>
            </a:r>
            <a:endParaRPr lang="en-US" kern="1200" dirty="0">
              <a:solidFill>
                <a:srgbClr val="FFFFFF"/>
              </a:solidFill>
              <a:latin typeface="+mj-lt"/>
              <a:ea typeface="+mj-ea"/>
              <a:cs typeface="+mj-cs"/>
            </a:endParaRPr>
          </a:p>
        </p:txBody>
      </p:sp>
      <p:pic>
        <p:nvPicPr>
          <p:cNvPr id="4" name="Picture 3" descr="Problem of Practice Worksheet">
            <a:extLst>
              <a:ext uri="{FF2B5EF4-FFF2-40B4-BE49-F238E27FC236}">
                <a16:creationId xmlns:a16="http://schemas.microsoft.com/office/drawing/2014/main" id="{97D7D22A-F04B-933C-106A-2BAE44C45525}"/>
              </a:ext>
            </a:extLst>
          </p:cNvPr>
          <p:cNvPicPr>
            <a:picLocks noChangeAspect="1"/>
          </p:cNvPicPr>
          <p:nvPr/>
        </p:nvPicPr>
        <p:blipFill>
          <a:blip r:embed="rId3"/>
          <a:stretch>
            <a:fillRect/>
          </a:stretch>
        </p:blipFill>
        <p:spPr>
          <a:xfrm>
            <a:off x="4502428" y="927085"/>
            <a:ext cx="7225748" cy="5003829"/>
          </a:xfrm>
          <a:prstGeom prst="rect">
            <a:avLst/>
          </a:prstGeom>
        </p:spPr>
      </p:pic>
    </p:spTree>
    <p:extLst>
      <p:ext uri="{BB962C8B-B14F-4D97-AF65-F5344CB8AC3E}">
        <p14:creationId xmlns:p14="http://schemas.microsoft.com/office/powerpoint/2010/main" val="2612974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DA53-A049-8A79-EA54-E57DB3C062E0}"/>
              </a:ext>
            </a:extLst>
          </p:cNvPr>
          <p:cNvSpPr>
            <a:spLocks noGrp="1"/>
          </p:cNvSpPr>
          <p:nvPr>
            <p:ph type="title"/>
          </p:nvPr>
        </p:nvSpPr>
        <p:spPr/>
        <p:txBody>
          <a:bodyPr/>
          <a:lstStyle/>
          <a:p>
            <a:r>
              <a:rPr lang="en-US" dirty="0">
                <a:latin typeface="Franklin Gothic Demi Cond"/>
                <a:cs typeface="Arial"/>
              </a:rPr>
              <a:t>Problem of Practice Examples</a:t>
            </a:r>
            <a:endParaRPr lang="en-US" dirty="0"/>
          </a:p>
        </p:txBody>
      </p:sp>
      <p:sp>
        <p:nvSpPr>
          <p:cNvPr id="3" name="Text Placeholder 2">
            <a:extLst>
              <a:ext uri="{FF2B5EF4-FFF2-40B4-BE49-F238E27FC236}">
                <a16:creationId xmlns:a16="http://schemas.microsoft.com/office/drawing/2014/main" id="{1AFFC172-A598-7074-4130-245E46C85C0F}"/>
              </a:ext>
              <a:ext uri="{C183D7F6-B498-43B3-948B-1728B52AA6E4}">
                <adec:decorative xmlns:adec="http://schemas.microsoft.com/office/drawing/2017/decorative" val="0"/>
              </a:ext>
            </a:extLst>
          </p:cNvPr>
          <p:cNvSpPr>
            <a:spLocks noGrp="1"/>
          </p:cNvSpPr>
          <p:nvPr>
            <p:ph type="body" sz="quarter" idx="10"/>
          </p:nvPr>
        </p:nvSpPr>
        <p:spPr/>
        <p:txBody>
          <a:bodyPr/>
          <a:lstStyle/>
          <a:p>
            <a:pPr marL="342900" indent="-342900">
              <a:lnSpc>
                <a:spcPct val="100000"/>
              </a:lnSpc>
              <a:spcBef>
                <a:spcPts val="0"/>
              </a:spcBef>
              <a:buFont typeface="Arial" panose="020B0604020202020204" pitchFamily="34" charset="0"/>
              <a:buChar char="•"/>
            </a:pPr>
            <a:r>
              <a:rPr lang="en-US" sz="2400" dirty="0">
                <a:solidFill>
                  <a:srgbClr val="444444"/>
                </a:solidFill>
                <a:latin typeface="Arial Nova"/>
                <a:ea typeface="Calibri Light"/>
                <a:cs typeface="Arial"/>
              </a:rPr>
              <a:t>Low student engagement in math lessons</a:t>
            </a:r>
          </a:p>
          <a:p>
            <a:pPr marL="285750" indent="-285750">
              <a:lnSpc>
                <a:spcPct val="100000"/>
              </a:lnSpc>
              <a:spcBef>
                <a:spcPts val="0"/>
              </a:spcBef>
              <a:buFont typeface="Arial,Sans-Serif"/>
              <a:buChar char="•"/>
            </a:pPr>
            <a:r>
              <a:rPr lang="en-US" sz="2400" dirty="0">
                <a:solidFill>
                  <a:srgbClr val="444444"/>
                </a:solidFill>
                <a:latin typeface="Arial Nova"/>
                <a:ea typeface="Calibri Light"/>
                <a:cs typeface="Arial"/>
              </a:rPr>
              <a:t>High rates of student absenteeism</a:t>
            </a:r>
          </a:p>
          <a:p>
            <a:pPr marL="285750" indent="-285750">
              <a:lnSpc>
                <a:spcPct val="100000"/>
              </a:lnSpc>
              <a:spcBef>
                <a:spcPts val="0"/>
              </a:spcBef>
              <a:buFont typeface="Arial,Sans-Serif"/>
              <a:buChar char="•"/>
            </a:pPr>
            <a:r>
              <a:rPr lang="en-US" sz="2400" dirty="0">
                <a:solidFill>
                  <a:srgbClr val="444444"/>
                </a:solidFill>
                <a:latin typeface="Arial Nova"/>
                <a:ea typeface="Calibri Light"/>
                <a:cs typeface="Arial"/>
              </a:rPr>
              <a:t>Limited access to digital resources for all students</a:t>
            </a:r>
          </a:p>
          <a:p>
            <a:pPr marL="285750" indent="-285750">
              <a:lnSpc>
                <a:spcPct val="100000"/>
              </a:lnSpc>
              <a:spcBef>
                <a:spcPts val="0"/>
              </a:spcBef>
              <a:buFont typeface="Arial,Sans-Serif"/>
              <a:buChar char="•"/>
            </a:pPr>
            <a:r>
              <a:rPr lang="en-US" sz="2400" dirty="0">
                <a:solidFill>
                  <a:srgbClr val="444444"/>
                </a:solidFill>
                <a:latin typeface="Arial Nova"/>
                <a:ea typeface="Calibri Light"/>
                <a:cs typeface="Arial"/>
              </a:rPr>
              <a:t>Not all teachers apply consistent high-quality instructional practices in math in k-3rd grade</a:t>
            </a:r>
          </a:p>
          <a:p>
            <a:pPr marL="285750" indent="-285750">
              <a:lnSpc>
                <a:spcPct val="100000"/>
              </a:lnSpc>
              <a:spcBef>
                <a:spcPts val="0"/>
              </a:spcBef>
              <a:buFont typeface="Arial,Sans-Serif"/>
              <a:buChar char="•"/>
            </a:pPr>
            <a:r>
              <a:rPr lang="en-US" sz="2400" dirty="0">
                <a:solidFill>
                  <a:srgbClr val="444444"/>
                </a:solidFill>
                <a:latin typeface="Arial Nova"/>
                <a:ea typeface="Calibri Light"/>
                <a:cs typeface="Arial"/>
              </a:rPr>
              <a:t>Few 11th and 12th grade students are participating in Flexible Pathways options, contributing to a higher degree of dissatisfaction with personalization efforts at our school</a:t>
            </a:r>
          </a:p>
          <a:p>
            <a:pPr marL="285750" indent="-285750">
              <a:lnSpc>
                <a:spcPct val="100000"/>
              </a:lnSpc>
              <a:spcBef>
                <a:spcPts val="0"/>
              </a:spcBef>
              <a:buFont typeface="Arial,Sans-Serif"/>
              <a:buChar char="•"/>
            </a:pPr>
            <a:endParaRPr lang="en-US" sz="2400" dirty="0">
              <a:solidFill>
                <a:srgbClr val="444444"/>
              </a:solidFill>
              <a:latin typeface="Arial Nova"/>
              <a:ea typeface="Calibri Light"/>
              <a:cs typeface="Arial"/>
            </a:endParaRPr>
          </a:p>
          <a:p>
            <a:pPr marL="285750" indent="-285750">
              <a:lnSpc>
                <a:spcPct val="100000"/>
              </a:lnSpc>
              <a:spcBef>
                <a:spcPts val="0"/>
              </a:spcBef>
              <a:buFont typeface="Arial,Sans-Serif"/>
              <a:buChar char="•"/>
            </a:pPr>
            <a:endParaRPr lang="en-US" sz="2400" dirty="0">
              <a:solidFill>
                <a:srgbClr val="444444"/>
              </a:solidFill>
              <a:latin typeface="Arial Nova"/>
              <a:ea typeface="Calibri Light"/>
              <a:cs typeface="Arial"/>
            </a:endParaRPr>
          </a:p>
          <a:p>
            <a:pPr>
              <a:lnSpc>
                <a:spcPct val="100000"/>
              </a:lnSpc>
              <a:spcBef>
                <a:spcPts val="0"/>
              </a:spcBef>
            </a:pPr>
            <a:endParaRPr lang="en-US" sz="2400" dirty="0">
              <a:solidFill>
                <a:srgbClr val="444444"/>
              </a:solidFill>
              <a:latin typeface="Arial Nova"/>
              <a:ea typeface="Calibri Light"/>
              <a:cs typeface="Arial"/>
            </a:endParaRPr>
          </a:p>
        </p:txBody>
      </p:sp>
    </p:spTree>
    <p:extLst>
      <p:ext uri="{BB962C8B-B14F-4D97-AF65-F5344CB8AC3E}">
        <p14:creationId xmlns:p14="http://schemas.microsoft.com/office/powerpoint/2010/main" val="18709144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96EA-9797-FBB8-6F82-BB2CB57EAD6F}"/>
              </a:ext>
            </a:extLst>
          </p:cNvPr>
          <p:cNvSpPr txBox="1">
            <a:spLocks noGrp="1"/>
          </p:cNvSpPr>
          <p:nvPr>
            <p:ph type="title" idx="4294967295"/>
          </p:nvPr>
        </p:nvSpPr>
        <p:spPr>
          <a:xfrm>
            <a:off x="1435509" y="2105561"/>
            <a:ext cx="9320981"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Causal Analysis</a:t>
            </a:r>
          </a:p>
        </p:txBody>
      </p:sp>
      <p:sp>
        <p:nvSpPr>
          <p:cNvPr id="3" name="Rectangle 2" descr="Green strip at the top of the slide, to maintain branding standards.">
            <a:extLst>
              <a:ext uri="{FF2B5EF4-FFF2-40B4-BE49-F238E27FC236}">
                <a16:creationId xmlns:a16="http://schemas.microsoft.com/office/drawing/2014/main" id="{2645AC30-AEA9-80B6-FA4B-90D3E8B6F0F8}"/>
              </a:ext>
            </a:extLst>
          </p:cNvPr>
          <p:cNvSpPr/>
          <p:nvPr/>
        </p:nvSpPr>
        <p:spPr>
          <a:xfrm>
            <a:off x="0" y="0"/>
            <a:ext cx="12192000" cy="324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2388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1370D-7F9E-49B1-94E2-5DED45F5C59D}"/>
              </a:ext>
            </a:extLst>
          </p:cNvPr>
          <p:cNvSpPr txBox="1"/>
          <p:nvPr/>
        </p:nvSpPr>
        <p:spPr>
          <a:xfrm>
            <a:off x="1528549" y="999812"/>
            <a:ext cx="9676263"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latin typeface="Arial" panose="020B0604020202020204" pitchFamily="34" charset="0"/>
                <a:cs typeface="Arial" panose="020B0604020202020204" pitchFamily="34" charset="0"/>
              </a:rPr>
              <a:t>A causal analysis can be performed in many different ways.</a:t>
            </a:r>
          </a:p>
        </p:txBody>
      </p:sp>
      <p:sp>
        <p:nvSpPr>
          <p:cNvPr id="3" name="TextBox 2">
            <a:extLst>
              <a:ext uri="{FF2B5EF4-FFF2-40B4-BE49-F238E27FC236}">
                <a16:creationId xmlns:a16="http://schemas.microsoft.com/office/drawing/2014/main" id="{BBD5000D-55CB-FE2A-4794-F8CCE770BBED}"/>
              </a:ext>
            </a:extLst>
          </p:cNvPr>
          <p:cNvSpPr txBox="1"/>
          <p:nvPr/>
        </p:nvSpPr>
        <p:spPr>
          <a:xfrm>
            <a:off x="1528549" y="1803200"/>
            <a:ext cx="9840036" cy="830997"/>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The purpose is always the same:  finding the root cause of a problem.</a:t>
            </a:r>
          </a:p>
        </p:txBody>
      </p:sp>
      <p:sp>
        <p:nvSpPr>
          <p:cNvPr id="4" name="Title 3">
            <a:extLst>
              <a:ext uri="{FF2B5EF4-FFF2-40B4-BE49-F238E27FC236}">
                <a16:creationId xmlns:a16="http://schemas.microsoft.com/office/drawing/2014/main" id="{802FCDA6-4CF9-933C-B14C-160F72AF20CA}"/>
              </a:ext>
            </a:extLst>
          </p:cNvPr>
          <p:cNvSpPr txBox="1">
            <a:spLocks noGrp="1"/>
          </p:cNvSpPr>
          <p:nvPr>
            <p:ph type="title" idx="4294967295"/>
          </p:nvPr>
        </p:nvSpPr>
        <p:spPr>
          <a:xfrm>
            <a:off x="1528549" y="2851047"/>
            <a:ext cx="9676263" cy="12618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Common ways of finding root causes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5-Whys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Root Cause Analysis</a:t>
            </a: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3E56D32-A04D-D95B-0C73-CC49C50D1618}"/>
              </a:ext>
            </a:extLst>
          </p:cNvPr>
          <p:cNvSpPr txBox="1"/>
          <p:nvPr/>
        </p:nvSpPr>
        <p:spPr>
          <a:xfrm>
            <a:off x="1528548" y="4439919"/>
            <a:ext cx="9567081" cy="1200329"/>
          </a:xfrm>
          <a:prstGeom prst="rect">
            <a:avLst/>
          </a:prstGeom>
          <a:noFill/>
        </p:spPr>
        <p:txBody>
          <a:bodyPr wrap="square" rtlCol="0">
            <a:spAutoFit/>
          </a:bodyPr>
          <a:lstStyle/>
          <a:p>
            <a:r>
              <a:rPr lang="en-US" sz="2400" dirty="0"/>
              <a:t>We will talk about the details of the two methods in a moment.</a:t>
            </a:r>
          </a:p>
          <a:p>
            <a:endParaRPr lang="en-US" sz="2400" dirty="0"/>
          </a:p>
          <a:p>
            <a:r>
              <a:rPr lang="en-US" sz="2400" dirty="0"/>
              <a:t>We are going to start with some important principles.</a:t>
            </a:r>
          </a:p>
        </p:txBody>
      </p:sp>
      <p:sp>
        <p:nvSpPr>
          <p:cNvPr id="6" name="Rectangle 5" descr="Green strip at the top of the slide, to maintain branding standards.">
            <a:extLst>
              <a:ext uri="{FF2B5EF4-FFF2-40B4-BE49-F238E27FC236}">
                <a16:creationId xmlns:a16="http://schemas.microsoft.com/office/drawing/2014/main" id="{1784C3A5-4C63-3410-3C61-D8A7906EF100}"/>
              </a:ext>
            </a:extLst>
          </p:cNvPr>
          <p:cNvSpPr/>
          <p:nvPr/>
        </p:nvSpPr>
        <p:spPr>
          <a:xfrm>
            <a:off x="0" y="0"/>
            <a:ext cx="12192000" cy="324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739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C55F1-0D52-AE1F-186C-72F901013F05}"/>
              </a:ext>
            </a:extLst>
          </p:cNvPr>
          <p:cNvSpPr txBox="1">
            <a:spLocks noGrp="1"/>
          </p:cNvSpPr>
          <p:nvPr>
            <p:ph type="title" idx="4294967295"/>
          </p:nvPr>
        </p:nvSpPr>
        <p:spPr>
          <a:xfrm>
            <a:off x="4097587" y="426389"/>
            <a:ext cx="399681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Keep in Mind…</a:t>
            </a:r>
          </a:p>
        </p:txBody>
      </p:sp>
      <p:sp>
        <p:nvSpPr>
          <p:cNvPr id="4" name="TextBox 3">
            <a:extLst>
              <a:ext uri="{FF2B5EF4-FFF2-40B4-BE49-F238E27FC236}">
                <a16:creationId xmlns:a16="http://schemas.microsoft.com/office/drawing/2014/main" id="{3358B3FE-5BEC-ED0D-458A-10BF0095A8D6}"/>
              </a:ext>
            </a:extLst>
          </p:cNvPr>
          <p:cNvSpPr txBox="1"/>
          <p:nvPr/>
        </p:nvSpPr>
        <p:spPr>
          <a:xfrm>
            <a:off x="646470" y="1089161"/>
            <a:ext cx="1001415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5 whys are not needed to satisfy the “5 Whys”.  Stop when you arrive at the root cause!</a:t>
            </a:r>
          </a:p>
        </p:txBody>
      </p:sp>
      <p:sp>
        <p:nvSpPr>
          <p:cNvPr id="6" name="TextBox 5">
            <a:extLst>
              <a:ext uri="{FF2B5EF4-FFF2-40B4-BE49-F238E27FC236}">
                <a16:creationId xmlns:a16="http://schemas.microsoft.com/office/drawing/2014/main" id="{25724E99-4006-1749-27B6-297B0F42342D}"/>
              </a:ext>
            </a:extLst>
          </p:cNvPr>
          <p:cNvSpPr txBox="1"/>
          <p:nvPr/>
        </p:nvSpPr>
        <p:spPr>
          <a:xfrm>
            <a:off x="4894001" y="1690378"/>
            <a:ext cx="240398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No tautologies!</a:t>
            </a:r>
          </a:p>
        </p:txBody>
      </p:sp>
      <p:sp>
        <p:nvSpPr>
          <p:cNvPr id="7" name="TextBox 6">
            <a:extLst>
              <a:ext uri="{FF2B5EF4-FFF2-40B4-BE49-F238E27FC236}">
                <a16:creationId xmlns:a16="http://schemas.microsoft.com/office/drawing/2014/main" id="{1DB62B86-C4D5-F634-4F24-1F830DE78905}"/>
              </a:ext>
            </a:extLst>
          </p:cNvPr>
          <p:cNvSpPr txBox="1"/>
          <p:nvPr/>
        </p:nvSpPr>
        <p:spPr>
          <a:xfrm>
            <a:off x="1086463" y="2119094"/>
            <a:ext cx="10682749" cy="646331"/>
          </a:xfrm>
          <a:prstGeom prst="rect">
            <a:avLst/>
          </a:prstGeom>
          <a:noFill/>
        </p:spPr>
        <p:txBody>
          <a:bodyPr wrap="square" rtlCol="0">
            <a:spAutoFit/>
          </a:bodyPr>
          <a:lstStyle/>
          <a:p>
            <a:pPr marL="383540" lvl="1"/>
            <a:r>
              <a:rPr lang="en-US" dirty="0">
                <a:latin typeface="Arial" panose="020B0604020202020204" pitchFamily="34" charset="0"/>
                <a:cs typeface="Arial" panose="020B0604020202020204" pitchFamily="34" charset="0"/>
              </a:rPr>
              <a:t>Why are students with FRL performing lower on ELA and Math assessments? → Because they are not consistently meeting grade-level proficiency benchmarks in these subjects.</a:t>
            </a:r>
          </a:p>
        </p:txBody>
      </p:sp>
      <p:sp>
        <p:nvSpPr>
          <p:cNvPr id="9" name="TextBox 8">
            <a:extLst>
              <a:ext uri="{FF2B5EF4-FFF2-40B4-BE49-F238E27FC236}">
                <a16:creationId xmlns:a16="http://schemas.microsoft.com/office/drawing/2014/main" id="{1D5A11DB-1193-78A3-6D7E-53A1A2614F8F}"/>
              </a:ext>
            </a:extLst>
          </p:cNvPr>
          <p:cNvSpPr txBox="1"/>
          <p:nvPr/>
        </p:nvSpPr>
        <p:spPr>
          <a:xfrm>
            <a:off x="2224546" y="3002909"/>
            <a:ext cx="840658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Each cause must follow logically from the previous one.  </a:t>
            </a:r>
          </a:p>
        </p:txBody>
      </p:sp>
      <p:sp>
        <p:nvSpPr>
          <p:cNvPr id="11" name="TextBox 10">
            <a:extLst>
              <a:ext uri="{FF2B5EF4-FFF2-40B4-BE49-F238E27FC236}">
                <a16:creationId xmlns:a16="http://schemas.microsoft.com/office/drawing/2014/main" id="{5FFEEEBA-267E-B5C2-E58C-AD394E90779A}"/>
              </a:ext>
            </a:extLst>
          </p:cNvPr>
          <p:cNvSpPr txBox="1"/>
          <p:nvPr/>
        </p:nvSpPr>
        <p:spPr>
          <a:xfrm>
            <a:off x="2113935" y="3510740"/>
            <a:ext cx="8406581" cy="646331"/>
          </a:xfrm>
          <a:prstGeom prst="rect">
            <a:avLst/>
          </a:prstGeom>
          <a:noFill/>
        </p:spPr>
        <p:txBody>
          <a:bodyPr wrap="square" rtlCol="0">
            <a:spAutoFit/>
          </a:bodyPr>
          <a:lstStyle/>
          <a:p>
            <a:pPr marL="200660" lvl="1" indent="0" algn="ctr">
              <a:buNone/>
            </a:pPr>
            <a:r>
              <a:rPr lang="en-US" b="1" dirty="0">
                <a:latin typeface="Arial" panose="020B0604020202020204" pitchFamily="34" charset="0"/>
                <a:cs typeface="Arial" panose="020B0604020202020204" pitchFamily="34" charset="0"/>
              </a:rPr>
              <a:t>Problem:</a:t>
            </a:r>
          </a:p>
          <a:p>
            <a:pPr marL="200660" lvl="1" indent="0" algn="ctr">
              <a:buNone/>
            </a:pPr>
            <a:r>
              <a:rPr lang="en-US" b="1" dirty="0">
                <a:latin typeface="Arial" panose="020B0604020202020204" pitchFamily="34" charset="0"/>
                <a:cs typeface="Arial" panose="020B0604020202020204" pitchFamily="34" charset="0"/>
              </a:rPr>
              <a:t>Students who are not proficient are not getting adequate support in Math.</a:t>
            </a:r>
          </a:p>
        </p:txBody>
      </p:sp>
      <p:sp>
        <p:nvSpPr>
          <p:cNvPr id="13" name="TextBox 12">
            <a:extLst>
              <a:ext uri="{FF2B5EF4-FFF2-40B4-BE49-F238E27FC236}">
                <a16:creationId xmlns:a16="http://schemas.microsoft.com/office/drawing/2014/main" id="{05E5329A-5D22-0D59-CA18-C921E99AA96B}"/>
              </a:ext>
            </a:extLst>
          </p:cNvPr>
          <p:cNvSpPr txBox="1"/>
          <p:nvPr/>
        </p:nvSpPr>
        <p:spPr>
          <a:xfrm>
            <a:off x="3637932" y="4157071"/>
            <a:ext cx="4916129" cy="646331"/>
          </a:xfrm>
          <a:prstGeom prst="rect">
            <a:avLst/>
          </a:prstGeom>
          <a:noFill/>
        </p:spPr>
        <p:txBody>
          <a:bodyPr wrap="square" rtlCol="0">
            <a:spAutoFit/>
          </a:bodyPr>
          <a:lstStyle/>
          <a:p>
            <a:pPr marL="200660" lvl="1" indent="0" algn="ctr">
              <a:buNone/>
            </a:pPr>
            <a:r>
              <a:rPr lang="en-US" dirty="0">
                <a:latin typeface="Arial" panose="020B0604020202020204" pitchFamily="34" charset="0"/>
                <a:cs typeface="Arial" panose="020B0604020202020204" pitchFamily="34" charset="0"/>
              </a:rPr>
              <a:t>Here is an example of what </a:t>
            </a:r>
            <a:r>
              <a:rPr lang="en-US" b="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to do:</a:t>
            </a:r>
          </a:p>
          <a:p>
            <a:pPr marL="200660" lvl="1" indent="0" algn="ctr">
              <a:buNone/>
            </a:pPr>
            <a:r>
              <a:rPr lang="en-US" dirty="0">
                <a:latin typeface="Arial" panose="020B0604020202020204" pitchFamily="34" charset="0"/>
                <a:cs typeface="Arial" panose="020B0604020202020204" pitchFamily="34" charset="0"/>
              </a:rPr>
              <a:t>Many students struggle with the curriculum</a:t>
            </a:r>
          </a:p>
        </p:txBody>
      </p:sp>
      <p:sp>
        <p:nvSpPr>
          <p:cNvPr id="14" name="TextBox 13">
            <a:extLst>
              <a:ext uri="{FF2B5EF4-FFF2-40B4-BE49-F238E27FC236}">
                <a16:creationId xmlns:a16="http://schemas.microsoft.com/office/drawing/2014/main" id="{4636E26F-F4F6-D132-A560-E303BE541D85}"/>
              </a:ext>
            </a:extLst>
          </p:cNvPr>
          <p:cNvSpPr txBox="1"/>
          <p:nvPr/>
        </p:nvSpPr>
        <p:spPr>
          <a:xfrm>
            <a:off x="3859160" y="4849568"/>
            <a:ext cx="4916129" cy="1200329"/>
          </a:xfrm>
          <a:prstGeom prst="rect">
            <a:avLst/>
          </a:prstGeom>
          <a:noFill/>
        </p:spPr>
        <p:txBody>
          <a:bodyPr wrap="square" rtlCol="0">
            <a:spAutoFit/>
          </a:bodyPr>
          <a:lstStyle/>
          <a:p>
            <a:pPr algn="ctr"/>
            <a:r>
              <a:rPr lang="en-US" dirty="0"/>
              <a:t>Instead, a good cause would be</a:t>
            </a:r>
          </a:p>
          <a:p>
            <a:pPr algn="ctr"/>
            <a:r>
              <a:rPr lang="en-US" b="1" dirty="0"/>
              <a:t>Adequate support is not provided because teachers are not well trained in the new curriculum</a:t>
            </a:r>
          </a:p>
        </p:txBody>
      </p:sp>
      <p:sp>
        <p:nvSpPr>
          <p:cNvPr id="15" name="Rectangle 14" descr="Green strip at the top of the slide, to maintain branding standards.">
            <a:extLst>
              <a:ext uri="{FF2B5EF4-FFF2-40B4-BE49-F238E27FC236}">
                <a16:creationId xmlns:a16="http://schemas.microsoft.com/office/drawing/2014/main" id="{D94A7009-98A1-7618-1CBB-68A344BAFBCC}"/>
              </a:ext>
            </a:extLst>
          </p:cNvPr>
          <p:cNvSpPr/>
          <p:nvPr/>
        </p:nvSpPr>
        <p:spPr>
          <a:xfrm>
            <a:off x="0" y="0"/>
            <a:ext cx="12192000" cy="324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718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ppt_x"/>
                                          </p:val>
                                        </p:tav>
                                        <p:tav tm="100000">
                                          <p:val>
                                            <p:strVal val="#ppt_x"/>
                                          </p:val>
                                        </p:tav>
                                      </p:tavLst>
                                    </p:anim>
                                    <p:anim calcmode="lin" valueType="num">
                                      <p:cBhvr additive="base">
                                        <p:cTn id="4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1000" fill="hold"/>
                                        <p:tgtEl>
                                          <p:spTgt spid="14"/>
                                        </p:tgtEl>
                                        <p:attrNameLst>
                                          <p:attrName>ppt_x</p:attrName>
                                        </p:attrNameLst>
                                      </p:cBhvr>
                                      <p:tavLst>
                                        <p:tav tm="0">
                                          <p:val>
                                            <p:strVal val="#ppt_x"/>
                                          </p:val>
                                        </p:tav>
                                        <p:tav tm="100000">
                                          <p:val>
                                            <p:strVal val="#ppt_x"/>
                                          </p:val>
                                        </p:tav>
                                      </p:tavLst>
                                    </p:anim>
                                    <p:anim calcmode="lin" valueType="num">
                                      <p:cBhvr additive="base">
                                        <p:cTn id="5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AB6EE-BDC6-139A-7024-EBE95B65F489}"/>
              </a:ext>
            </a:extLst>
          </p:cNvPr>
          <p:cNvSpPr>
            <a:spLocks noGrp="1"/>
          </p:cNvSpPr>
          <p:nvPr>
            <p:ph type="ctrTitle"/>
          </p:nvPr>
        </p:nvSpPr>
        <p:spPr>
          <a:xfrm>
            <a:off x="0" y="457200"/>
            <a:ext cx="12188952" cy="885049"/>
          </a:xfrm>
        </p:spPr>
        <p:txBody>
          <a:bodyPr/>
          <a:lstStyle/>
          <a:p>
            <a:r>
              <a:rPr lang="en-US" dirty="0">
                <a:latin typeface="Arial"/>
                <a:cs typeface="Arial"/>
              </a:rPr>
              <a:t>Day Four Agenda</a:t>
            </a:r>
            <a:endParaRPr lang="en-US" dirty="0"/>
          </a:p>
        </p:txBody>
      </p:sp>
      <p:sp>
        <p:nvSpPr>
          <p:cNvPr id="3" name="Subtitle 2">
            <a:extLst>
              <a:ext uri="{FF2B5EF4-FFF2-40B4-BE49-F238E27FC236}">
                <a16:creationId xmlns:a16="http://schemas.microsoft.com/office/drawing/2014/main" id="{D95E03E8-5D99-A20F-7813-C214A0F08D22}"/>
              </a:ext>
            </a:extLst>
          </p:cNvPr>
          <p:cNvSpPr>
            <a:spLocks noGrp="1"/>
          </p:cNvSpPr>
          <p:nvPr>
            <p:ph type="subTitle" idx="1"/>
          </p:nvPr>
        </p:nvSpPr>
        <p:spPr>
          <a:xfrm>
            <a:off x="605262" y="1933815"/>
            <a:ext cx="11024189" cy="3479433"/>
          </a:xfrm>
        </p:spPr>
        <p:txBody>
          <a:bodyPr/>
          <a:lstStyle/>
          <a:p>
            <a:pPr marL="342900" indent="-342900" algn="l">
              <a:buFont typeface="Wingdings" panose="020B0604020202020204" pitchFamily="34" charset="0"/>
              <a:buChar char="§"/>
            </a:pPr>
            <a:r>
              <a:rPr lang="en-US" b="0" dirty="0">
                <a:latin typeface="Arial"/>
                <a:cs typeface="Arial"/>
              </a:rPr>
              <a:t>What we heard from Exit Tickets</a:t>
            </a:r>
          </a:p>
          <a:p>
            <a:pPr marL="342900" indent="-342900" algn="l">
              <a:buFont typeface="Wingdings" panose="020B0604020202020204" pitchFamily="34" charset="0"/>
              <a:buChar char="§"/>
            </a:pPr>
            <a:r>
              <a:rPr lang="en-US" b="0" dirty="0">
                <a:latin typeface="Arial"/>
                <a:cs typeface="Arial"/>
              </a:rPr>
              <a:t>Time to complete Improvement Project</a:t>
            </a:r>
          </a:p>
          <a:p>
            <a:pPr marL="342900" indent="-342900" algn="l">
              <a:buFont typeface="Wingdings" panose="020B0604020202020204" pitchFamily="34" charset="0"/>
              <a:buChar char="§"/>
            </a:pPr>
            <a:r>
              <a:rPr lang="en-US" b="0" dirty="0">
                <a:latin typeface="Arial"/>
                <a:cs typeface="Arial"/>
              </a:rPr>
              <a:t>Presentations</a:t>
            </a:r>
          </a:p>
        </p:txBody>
      </p:sp>
    </p:spTree>
    <p:extLst>
      <p:ext uri="{BB962C8B-B14F-4D97-AF65-F5344CB8AC3E}">
        <p14:creationId xmlns:p14="http://schemas.microsoft.com/office/powerpoint/2010/main" val="1253719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6C76-E8B5-5D71-BDBB-AC216A43A8C0}"/>
              </a:ext>
            </a:extLst>
          </p:cNvPr>
          <p:cNvSpPr>
            <a:spLocks noGrp="1"/>
          </p:cNvSpPr>
          <p:nvPr>
            <p:ph type="title"/>
          </p:nvPr>
        </p:nvSpPr>
        <p:spPr/>
        <p:txBody>
          <a:bodyPr/>
          <a:lstStyle/>
          <a:p>
            <a:r>
              <a:rPr lang="en-US" dirty="0"/>
              <a:t>Conduct and Verify your Causal Analysis</a:t>
            </a:r>
          </a:p>
        </p:txBody>
      </p:sp>
      <p:sp>
        <p:nvSpPr>
          <p:cNvPr id="3" name="Content Placeholder 2">
            <a:extLst>
              <a:ext uri="{FF2B5EF4-FFF2-40B4-BE49-F238E27FC236}">
                <a16:creationId xmlns:a16="http://schemas.microsoft.com/office/drawing/2014/main" id="{54A39FBD-395A-837A-7315-71280C2ABF2D}"/>
              </a:ext>
            </a:extLst>
          </p:cNvPr>
          <p:cNvSpPr>
            <a:spLocks noGrp="1"/>
          </p:cNvSpPr>
          <p:nvPr>
            <p:ph idx="1"/>
          </p:nvPr>
        </p:nvSpPr>
        <p:spPr>
          <a:xfrm>
            <a:off x="5044440" y="781665"/>
            <a:ext cx="6675120" cy="5120640"/>
          </a:xfrm>
        </p:spPr>
        <p:txBody>
          <a:bodyPr>
            <a:normAutofit/>
          </a:bodyPr>
          <a:lstStyle/>
          <a:p>
            <a:pPr marL="342900" indent="-342900">
              <a:buFont typeface="Wingdings" panose="05000000000000000000" pitchFamily="2" charset="2"/>
              <a:buChar char="Ø"/>
            </a:pPr>
            <a:r>
              <a:rPr lang="en-US" sz="2400" dirty="0"/>
              <a:t>Do multiple data sources support the identification of this root cause?</a:t>
            </a:r>
          </a:p>
          <a:p>
            <a:endParaRPr lang="en-US" sz="2400" dirty="0"/>
          </a:p>
          <a:p>
            <a:pPr marL="342900" indent="-342900">
              <a:buFont typeface="Wingdings" panose="05000000000000000000" pitchFamily="2" charset="2"/>
              <a:buChar char="Ø"/>
            </a:pPr>
            <a:r>
              <a:rPr lang="en-US" sz="2400" dirty="0"/>
              <a:t>Can anything else, besides this cause, lead to the stated effect?</a:t>
            </a:r>
          </a:p>
          <a:p>
            <a:endParaRPr lang="en-US" sz="2400" dirty="0"/>
          </a:p>
          <a:p>
            <a:pPr marL="342900" indent="-342900">
              <a:buFont typeface="Wingdings" panose="05000000000000000000" pitchFamily="2" charset="2"/>
              <a:buChar char="Ø"/>
            </a:pPr>
            <a:r>
              <a:rPr lang="en-US" sz="2400" dirty="0"/>
              <a:t>Is this root cause within the school’s control?</a:t>
            </a:r>
          </a:p>
          <a:p>
            <a:endParaRPr lang="en-US" sz="2400" dirty="0"/>
          </a:p>
          <a:p>
            <a:pPr marL="342900" indent="-342900">
              <a:buFont typeface="Wingdings" panose="05000000000000000000" pitchFamily="2" charset="2"/>
              <a:buChar char="Ø"/>
            </a:pPr>
            <a:r>
              <a:rPr lang="en-US" sz="2400" dirty="0"/>
              <a:t>Is this root cause focused on adult actions?</a:t>
            </a:r>
          </a:p>
          <a:p>
            <a:endParaRPr lang="en-US" sz="2400" dirty="0"/>
          </a:p>
          <a:p>
            <a:pPr marL="342900" indent="-342900">
              <a:buFont typeface="Wingdings" panose="05000000000000000000" pitchFamily="2" charset="2"/>
              <a:buChar char="Ø"/>
            </a:pPr>
            <a:r>
              <a:rPr lang="en-US" sz="2400" dirty="0"/>
              <a:t>Will the elimination of this cause change the outcome?</a:t>
            </a:r>
          </a:p>
          <a:p>
            <a:pPr marL="0" indent="0">
              <a:buNone/>
            </a:pPr>
            <a:endParaRPr lang="en-US" dirty="0"/>
          </a:p>
        </p:txBody>
      </p:sp>
      <p:sp>
        <p:nvSpPr>
          <p:cNvPr id="4" name="Rectangle 3">
            <a:extLst>
              <a:ext uri="{FF2B5EF4-FFF2-40B4-BE49-F238E27FC236}">
                <a16:creationId xmlns:a16="http://schemas.microsoft.com/office/drawing/2014/main" id="{C6B22A0F-6AD7-AD60-2713-4BA5730129B3}"/>
              </a:ext>
              <a:ext uri="{C183D7F6-B498-43B3-948B-1728B52AA6E4}">
                <adec:decorative xmlns:adec="http://schemas.microsoft.com/office/drawing/2017/decorative" val="1"/>
              </a:ext>
            </a:extLst>
          </p:cNvPr>
          <p:cNvSpPr/>
          <p:nvPr/>
        </p:nvSpPr>
        <p:spPr>
          <a:xfrm>
            <a:off x="0" y="0"/>
            <a:ext cx="12192000" cy="3736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660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2FB3-016A-E0D7-B0F2-E402DB3C1AD5}"/>
              </a:ext>
            </a:extLst>
          </p:cNvPr>
          <p:cNvSpPr>
            <a:spLocks noGrp="1"/>
          </p:cNvSpPr>
          <p:nvPr>
            <p:ph type="title"/>
          </p:nvPr>
        </p:nvSpPr>
        <p:spPr/>
        <p:txBody>
          <a:bodyPr>
            <a:normAutofit/>
          </a:bodyPr>
          <a:lstStyle/>
          <a:p>
            <a:pPr algn="ctr"/>
            <a:br>
              <a:rPr lang="en-US" sz="3600" b="1" dirty="0"/>
            </a:br>
            <a:r>
              <a:rPr lang="en-US" dirty="0"/>
              <a:t>Conduct and Verify your Causal Analysis</a:t>
            </a:r>
          </a:p>
        </p:txBody>
      </p:sp>
      <p:sp>
        <p:nvSpPr>
          <p:cNvPr id="3" name="Content Placeholder 2">
            <a:extLst>
              <a:ext uri="{FF2B5EF4-FFF2-40B4-BE49-F238E27FC236}">
                <a16:creationId xmlns:a16="http://schemas.microsoft.com/office/drawing/2014/main" id="{017A0AB5-BFF3-8B44-D6E1-DA6F78A39AC0}"/>
              </a:ext>
            </a:extLst>
          </p:cNvPr>
          <p:cNvSpPr>
            <a:spLocks noGrp="1"/>
          </p:cNvSpPr>
          <p:nvPr>
            <p:ph type="body" sz="quarter" idx="10"/>
          </p:nvPr>
        </p:nvSpPr>
        <p:spPr/>
        <p:txBody>
          <a:bodyPr/>
          <a:lstStyle/>
          <a:p>
            <a:pPr marL="0" indent="0" algn="ctr">
              <a:buNone/>
            </a:pPr>
            <a:endParaRPr lang="en-US" sz="2400" b="1" dirty="0"/>
          </a:p>
          <a:p>
            <a:pPr marL="0" indent="0" algn="ctr">
              <a:buNone/>
            </a:pPr>
            <a:r>
              <a:rPr lang="en-US" sz="2400" b="1" dirty="0"/>
              <a:t>Does the data really indicate that the cause substantially contributed to the problem?</a:t>
            </a:r>
          </a:p>
          <a:p>
            <a:pPr marL="0" indent="0" algn="ctr">
              <a:buNone/>
            </a:pPr>
            <a:endParaRPr lang="en-US" sz="2400" dirty="0">
              <a:solidFill>
                <a:prstClr val="black">
                  <a:lumMod val="75000"/>
                  <a:lumOff val="25000"/>
                </a:prstClr>
              </a:solidFill>
            </a:endParaRPr>
          </a:p>
          <a:p>
            <a:pPr marL="0" indent="0" algn="ctr">
              <a:buNone/>
            </a:pPr>
            <a:r>
              <a:rPr lang="en-US" sz="2400" dirty="0">
                <a:solidFill>
                  <a:prstClr val="black">
                    <a:lumMod val="75000"/>
                    <a:lumOff val="25000"/>
                  </a:prstClr>
                </a:solidFill>
              </a:rPr>
              <a:t>Correlation</a:t>
            </a:r>
          </a:p>
          <a:p>
            <a:pPr marL="0" indent="0" algn="ctr">
              <a:buNone/>
            </a:pPr>
            <a:r>
              <a:rPr lang="en-US" sz="2400" dirty="0">
                <a:solidFill>
                  <a:prstClr val="black">
                    <a:lumMod val="75000"/>
                    <a:lumOff val="25000"/>
                  </a:prstClr>
                </a:solidFill>
              </a:rPr>
              <a:t>Chronological sequence</a:t>
            </a:r>
          </a:p>
          <a:p>
            <a:pPr marL="0" indent="0" algn="ctr">
              <a:buNone/>
            </a:pPr>
            <a:r>
              <a:rPr lang="en-US" sz="2400" dirty="0">
                <a:solidFill>
                  <a:prstClr val="black">
                    <a:lumMod val="75000"/>
                    <a:lumOff val="25000"/>
                  </a:prstClr>
                </a:solidFill>
              </a:rPr>
              <a:t>Mechanism of causation</a:t>
            </a:r>
          </a:p>
          <a:p>
            <a:pPr marL="0" indent="0" algn="ctr">
              <a:buNone/>
            </a:pPr>
            <a:r>
              <a:rPr lang="en-US" sz="2400" dirty="0">
                <a:solidFill>
                  <a:prstClr val="black">
                    <a:lumMod val="75000"/>
                    <a:lumOff val="25000"/>
                  </a:prstClr>
                </a:solidFill>
              </a:rPr>
              <a:t>Other possible causes</a:t>
            </a:r>
          </a:p>
          <a:p>
            <a:endParaRPr lang="en-US" dirty="0"/>
          </a:p>
        </p:txBody>
      </p:sp>
      <p:sp>
        <p:nvSpPr>
          <p:cNvPr id="4" name="Rectangle 3">
            <a:extLst>
              <a:ext uri="{FF2B5EF4-FFF2-40B4-BE49-F238E27FC236}">
                <a16:creationId xmlns:a16="http://schemas.microsoft.com/office/drawing/2014/main" id="{ECA35FCD-3A35-6479-56DA-7CFDB0C9F1CC}"/>
              </a:ext>
              <a:ext uri="{C183D7F6-B498-43B3-948B-1728B52AA6E4}">
                <adec:decorative xmlns:adec="http://schemas.microsoft.com/office/drawing/2017/decorative" val="1"/>
              </a:ext>
            </a:extLst>
          </p:cNvPr>
          <p:cNvSpPr/>
          <p:nvPr/>
        </p:nvSpPr>
        <p:spPr>
          <a:xfrm>
            <a:off x="0" y="0"/>
            <a:ext cx="12192000" cy="3834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551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EF6FA-D634-10A7-D199-814FDAB79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F0030-B819-83DD-5815-5AE8C7B35901}"/>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EA46BF30-7378-2DE4-8388-F07A62D0B76D}"/>
              </a:ext>
            </a:extLst>
          </p:cNvPr>
          <p:cNvSpPr>
            <a:spLocks noGrp="1"/>
          </p:cNvSpPr>
          <p:nvPr>
            <p:ph idx="1"/>
          </p:nvPr>
        </p:nvSpPr>
        <p:spPr>
          <a:xfrm>
            <a:off x="5044440" y="948425"/>
            <a:ext cx="6675120" cy="734946"/>
          </a:xfrm>
        </p:spPr>
        <p:txBody>
          <a:bodyPr>
            <a:normAutofit fontScale="25000" lnSpcReduction="20000"/>
          </a:bodyPr>
          <a:lstStyle/>
          <a:p>
            <a:endParaRPr lang="en-US" sz="3400" b="1" dirty="0"/>
          </a:p>
          <a:p>
            <a:endParaRPr lang="en-US" sz="3800" b="1" dirty="0"/>
          </a:p>
          <a:p>
            <a:pPr marL="457200" indent="0" algn="ctr">
              <a:spcBef>
                <a:spcPts val="0"/>
              </a:spcBef>
              <a:spcAft>
                <a:spcPts val="0"/>
              </a:spcAft>
              <a:buNone/>
            </a:pPr>
            <a:r>
              <a:rPr lang="en-US" sz="7200" b="1" dirty="0"/>
              <a:t>Problem</a:t>
            </a:r>
          </a:p>
          <a:p>
            <a:pPr marL="457200" indent="0" algn="ctr">
              <a:spcBef>
                <a:spcPts val="0"/>
              </a:spcBef>
              <a:spcAft>
                <a:spcPts val="0"/>
              </a:spcAft>
              <a:buNone/>
            </a:pPr>
            <a:r>
              <a:rPr lang="en-US" sz="7200" b="1" dirty="0"/>
              <a:t>English learners are performing 20 percentage points lower than their peers in Math</a:t>
            </a:r>
            <a:endParaRPr kumimoji="0" lang="en-US" sz="5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Rectangle 3">
            <a:extLst>
              <a:ext uri="{FF2B5EF4-FFF2-40B4-BE49-F238E27FC236}">
                <a16:creationId xmlns:a16="http://schemas.microsoft.com/office/drawing/2014/main" id="{416A7A21-DC8C-BD40-7BC8-CECD755557F3}"/>
              </a:ext>
              <a:ext uri="{C183D7F6-B498-43B3-948B-1728B52AA6E4}">
                <adec:decorative xmlns:adec="http://schemas.microsoft.com/office/drawing/2017/decorative" val="1"/>
              </a:ext>
            </a:extLst>
          </p:cNvPr>
          <p:cNvSpPr/>
          <p:nvPr/>
        </p:nvSpPr>
        <p:spPr>
          <a:xfrm>
            <a:off x="0" y="0"/>
            <a:ext cx="12192000" cy="3834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BBAD7CF-F1AF-5AB0-2DCC-F036C243A113}"/>
              </a:ext>
            </a:extLst>
          </p:cNvPr>
          <p:cNvSpPr txBox="1"/>
          <p:nvPr/>
        </p:nvSpPr>
        <p:spPr>
          <a:xfrm>
            <a:off x="4768645" y="1666670"/>
            <a:ext cx="6174658" cy="734945"/>
          </a:xfrm>
          <a:prstGeom prst="rect">
            <a:avLst/>
          </a:prstGeom>
          <a:noFill/>
        </p:spPr>
        <p:txBody>
          <a:bodyPr wrap="square" rtlCol="0">
            <a:spAutoFit/>
          </a:bodyPr>
          <a:lstStyle/>
          <a:p>
            <a:pPr marL="457200" indent="0">
              <a:lnSpc>
                <a:spcPct val="120000"/>
              </a:lnSpc>
              <a:spcAft>
                <a:spcPts val="0"/>
              </a:spcAft>
              <a:buNone/>
            </a:pPr>
            <a:r>
              <a:rPr lang="en-US" dirty="0">
                <a:latin typeface="Arial" panose="020B0604020202020204" pitchFamily="34" charset="0"/>
                <a:cs typeface="Arial" panose="020B0604020202020204" pitchFamily="34" charset="0"/>
              </a:rPr>
              <a:t>Cause 1:  15% of the student population is experiencing homelessness.</a:t>
            </a:r>
          </a:p>
        </p:txBody>
      </p:sp>
      <p:sp>
        <p:nvSpPr>
          <p:cNvPr id="7" name="TextBox 6">
            <a:extLst>
              <a:ext uri="{FF2B5EF4-FFF2-40B4-BE49-F238E27FC236}">
                <a16:creationId xmlns:a16="http://schemas.microsoft.com/office/drawing/2014/main" id="{03F93AAA-E534-E1A1-79C6-B251B0055761}"/>
              </a:ext>
            </a:extLst>
          </p:cNvPr>
          <p:cNvSpPr txBox="1"/>
          <p:nvPr/>
        </p:nvSpPr>
        <p:spPr>
          <a:xfrm>
            <a:off x="4768645" y="2401615"/>
            <a:ext cx="6341806" cy="734945"/>
          </a:xfrm>
          <a:prstGeom prst="rect">
            <a:avLst/>
          </a:prstGeom>
          <a:noFill/>
        </p:spPr>
        <p:txBody>
          <a:bodyPr wrap="square" rtlCol="0">
            <a:spAutoFit/>
          </a:bodyPr>
          <a:lstStyle/>
          <a:p>
            <a:pPr marL="457200" indent="0">
              <a:lnSpc>
                <a:spcPct val="120000"/>
              </a:lnSpc>
              <a:spcAft>
                <a:spcPts val="0"/>
              </a:spcAft>
              <a:buNone/>
            </a:pPr>
            <a:r>
              <a:rPr lang="en-US" dirty="0">
                <a:latin typeface="Arial" panose="020B0604020202020204" pitchFamily="34" charset="0"/>
                <a:cs typeface="Arial" panose="020B0604020202020204" pitchFamily="34" charset="0"/>
              </a:rPr>
              <a:t>Cause 2:  75% of English learners scored “Not proficient” in VTCAP.</a:t>
            </a:r>
          </a:p>
        </p:txBody>
      </p:sp>
      <p:sp>
        <p:nvSpPr>
          <p:cNvPr id="8" name="TextBox 7">
            <a:extLst>
              <a:ext uri="{FF2B5EF4-FFF2-40B4-BE49-F238E27FC236}">
                <a16:creationId xmlns:a16="http://schemas.microsoft.com/office/drawing/2014/main" id="{F57530DE-D3F0-7FE4-F614-CF829BCF2427}"/>
              </a:ext>
            </a:extLst>
          </p:cNvPr>
          <p:cNvSpPr txBox="1"/>
          <p:nvPr/>
        </p:nvSpPr>
        <p:spPr>
          <a:xfrm>
            <a:off x="4768645" y="410778"/>
            <a:ext cx="4591665" cy="461665"/>
          </a:xfrm>
          <a:prstGeom prst="rect">
            <a:avLst/>
          </a:prstGeom>
          <a:noFill/>
        </p:spPr>
        <p:txBody>
          <a:bodyPr wrap="square" rtlCol="0">
            <a:spAutoFit/>
          </a:bodyPr>
          <a:lstStyle/>
          <a:p>
            <a:r>
              <a:rPr lang="en-US" sz="2400" b="1" dirty="0"/>
              <a:t>Correlation</a:t>
            </a:r>
            <a:endParaRPr lang="en-US" b="1" dirty="0"/>
          </a:p>
        </p:txBody>
      </p:sp>
      <p:sp>
        <p:nvSpPr>
          <p:cNvPr id="9" name="TextBox 8">
            <a:extLst>
              <a:ext uri="{FF2B5EF4-FFF2-40B4-BE49-F238E27FC236}">
                <a16:creationId xmlns:a16="http://schemas.microsoft.com/office/drawing/2014/main" id="{9180CC73-7ADB-55CF-88A9-523D87E099F7}"/>
              </a:ext>
            </a:extLst>
          </p:cNvPr>
          <p:cNvSpPr txBox="1"/>
          <p:nvPr/>
        </p:nvSpPr>
        <p:spPr>
          <a:xfrm>
            <a:off x="4768645" y="3259776"/>
            <a:ext cx="3204825" cy="461665"/>
          </a:xfrm>
          <a:prstGeom prst="rect">
            <a:avLst/>
          </a:prstGeom>
          <a:noFill/>
        </p:spPr>
        <p:txBody>
          <a:bodyPr wrap="square" rtlCol="0">
            <a:spAutoFit/>
          </a:bodyPr>
          <a:lstStyle/>
          <a:p>
            <a:r>
              <a:rPr lang="en-US" sz="2400" b="1" dirty="0"/>
              <a:t>Chronological sequence</a:t>
            </a:r>
          </a:p>
        </p:txBody>
      </p:sp>
      <p:sp>
        <p:nvSpPr>
          <p:cNvPr id="10" name="TextBox 9">
            <a:extLst>
              <a:ext uri="{FF2B5EF4-FFF2-40B4-BE49-F238E27FC236}">
                <a16:creationId xmlns:a16="http://schemas.microsoft.com/office/drawing/2014/main" id="{1F6930F5-B9C9-1169-5988-5866B478BA06}"/>
              </a:ext>
            </a:extLst>
          </p:cNvPr>
          <p:cNvSpPr txBox="1"/>
          <p:nvPr/>
        </p:nvSpPr>
        <p:spPr>
          <a:xfrm>
            <a:off x="5044440" y="3638272"/>
            <a:ext cx="6675120" cy="923330"/>
          </a:xfrm>
          <a:prstGeom prst="rect">
            <a:avLst/>
          </a:prstGeom>
          <a:noFill/>
        </p:spPr>
        <p:txBody>
          <a:bodyPr wrap="square" rtlCol="0">
            <a:spAutoFit/>
          </a:bodyPr>
          <a:lstStyle/>
          <a:p>
            <a:pPr marL="457200" lvl="0" algn="ctr">
              <a:buClr>
                <a:srgbClr val="007935"/>
              </a:buClr>
              <a:buSzPct val="125000"/>
              <a:defRPr/>
            </a:pPr>
            <a:r>
              <a:rPr lang="en-US" b="1" dirty="0">
                <a:latin typeface="Arial" panose="020B0604020202020204" pitchFamily="34" charset="0"/>
                <a:cs typeface="Arial" panose="020B0604020202020204" pitchFamily="34" charset="0"/>
              </a:rPr>
              <a:t>Problem</a:t>
            </a:r>
          </a:p>
          <a:p>
            <a:pPr marL="457200" lvl="0" algn="ctr">
              <a:buClr>
                <a:srgbClr val="007935"/>
              </a:buClr>
              <a:buSzPct val="125000"/>
              <a:defRPr/>
            </a:pPr>
            <a:r>
              <a:rPr lang="en-US" b="1" dirty="0">
                <a:latin typeface="Arial" panose="020B0604020202020204" pitchFamily="34" charset="0"/>
                <a:cs typeface="Arial" panose="020B0604020202020204" pitchFamily="34" charset="0"/>
              </a:rPr>
              <a:t>25% of students in K-3 were not proficient in reading, based on SY24-25 DIBELS scores.</a:t>
            </a:r>
          </a:p>
        </p:txBody>
      </p:sp>
      <p:sp>
        <p:nvSpPr>
          <p:cNvPr id="14" name="TextBox 13">
            <a:extLst>
              <a:ext uri="{FF2B5EF4-FFF2-40B4-BE49-F238E27FC236}">
                <a16:creationId xmlns:a16="http://schemas.microsoft.com/office/drawing/2014/main" id="{ADE8F84B-729C-A73D-2322-038612A0747E}"/>
              </a:ext>
            </a:extLst>
          </p:cNvPr>
          <p:cNvSpPr txBox="1"/>
          <p:nvPr/>
        </p:nvSpPr>
        <p:spPr>
          <a:xfrm>
            <a:off x="5309419" y="4607154"/>
            <a:ext cx="5801032" cy="923330"/>
          </a:xfrm>
          <a:prstGeom prst="rect">
            <a:avLst/>
          </a:prstGeom>
          <a:noFill/>
        </p:spPr>
        <p:txBody>
          <a:bodyPr wrap="square" rtlCol="0">
            <a:spAutoFit/>
          </a:bodyPr>
          <a:lstStyle/>
          <a:p>
            <a:r>
              <a:rPr lang="en-US" dirty="0">
                <a:solidFill>
                  <a:prstClr val="black">
                    <a:lumMod val="75000"/>
                    <a:lumOff val="25000"/>
                  </a:prstClr>
                </a:solidFill>
                <a:latin typeface="Arial" panose="020B0604020202020204" pitchFamily="34" charset="0"/>
                <a:cs typeface="Arial" panose="020B0604020202020204" pitchFamily="34" charset="0"/>
              </a:rPr>
              <a:t>Cause 1:  Our reading specialist resigned at the end of SY24-25.</a:t>
            </a:r>
          </a:p>
          <a:p>
            <a:endParaRPr lang="en-US" dirty="0"/>
          </a:p>
        </p:txBody>
      </p:sp>
      <p:sp>
        <p:nvSpPr>
          <p:cNvPr id="15" name="TextBox 14">
            <a:extLst>
              <a:ext uri="{FF2B5EF4-FFF2-40B4-BE49-F238E27FC236}">
                <a16:creationId xmlns:a16="http://schemas.microsoft.com/office/drawing/2014/main" id="{ACC2C7A5-236F-3F67-CA45-FB334FA5DCAA}"/>
              </a:ext>
            </a:extLst>
          </p:cNvPr>
          <p:cNvSpPr txBox="1"/>
          <p:nvPr/>
        </p:nvSpPr>
        <p:spPr>
          <a:xfrm>
            <a:off x="5309419" y="5336593"/>
            <a:ext cx="6164826" cy="646331"/>
          </a:xfrm>
          <a:prstGeom prst="rect">
            <a:avLst/>
          </a:prstGeom>
          <a:noFill/>
        </p:spPr>
        <p:txBody>
          <a:bodyPr wrap="square" rtlCol="0">
            <a:spAutoFit/>
          </a:bodyPr>
          <a:lstStyle/>
          <a:p>
            <a:r>
              <a:rPr lang="en-US" dirty="0">
                <a:solidFill>
                  <a:prstClr val="black">
                    <a:lumMod val="75000"/>
                    <a:lumOff val="25000"/>
                  </a:prstClr>
                </a:solidFill>
                <a:latin typeface="Arial" panose="020B0604020202020204" pitchFamily="34" charset="0"/>
                <a:cs typeface="Arial" panose="020B0604020202020204" pitchFamily="34" charset="0"/>
              </a:rPr>
              <a:t>Cause 2: Our reading specialist resigned at the beginning of SY24-25.</a:t>
            </a:r>
            <a:endParaRPr lang="en-US" dirty="0"/>
          </a:p>
        </p:txBody>
      </p:sp>
    </p:spTree>
    <p:extLst>
      <p:ext uri="{BB962C8B-B14F-4D97-AF65-F5344CB8AC3E}">
        <p14:creationId xmlns:p14="http://schemas.microsoft.com/office/powerpoint/2010/main" val="3074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8" grpId="0"/>
      <p:bldP spid="9" grpId="0"/>
      <p:bldP spid="10" grpId="0"/>
      <p:bldP spid="14"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A258-0D7C-5054-3F95-04CB69095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67354-66CA-53C1-653D-BE10BF08FD71}"/>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89221858-47C5-EA5E-ED6A-A1868987B346}"/>
              </a:ext>
            </a:extLst>
          </p:cNvPr>
          <p:cNvSpPr>
            <a:spLocks noGrp="1"/>
          </p:cNvSpPr>
          <p:nvPr>
            <p:ph idx="1"/>
          </p:nvPr>
        </p:nvSpPr>
        <p:spPr>
          <a:xfrm>
            <a:off x="5044440" y="948425"/>
            <a:ext cx="6675120" cy="734946"/>
          </a:xfrm>
        </p:spPr>
        <p:txBody>
          <a:bodyPr>
            <a:normAutofit fontScale="25000" lnSpcReduction="20000"/>
          </a:bodyPr>
          <a:lstStyle/>
          <a:p>
            <a:endParaRPr lang="en-US" sz="3400" b="1" dirty="0"/>
          </a:p>
          <a:p>
            <a:endParaRPr lang="en-US" sz="3800" b="1" dirty="0"/>
          </a:p>
          <a:p>
            <a:pPr marL="457200" indent="0" algn="ctr">
              <a:spcBef>
                <a:spcPts val="0"/>
              </a:spcBef>
              <a:spcAft>
                <a:spcPts val="0"/>
              </a:spcAft>
              <a:buNone/>
            </a:pPr>
            <a:r>
              <a:rPr lang="en-US" sz="7200" b="1" dirty="0"/>
              <a:t>Problem</a:t>
            </a:r>
          </a:p>
          <a:p>
            <a:pPr marL="457200" indent="0" algn="ctr">
              <a:lnSpc>
                <a:spcPct val="120000"/>
              </a:lnSpc>
              <a:spcBef>
                <a:spcPts val="0"/>
              </a:spcBef>
              <a:spcAft>
                <a:spcPts val="0"/>
              </a:spcAft>
              <a:buNone/>
            </a:pPr>
            <a:r>
              <a:rPr lang="en-US" sz="7200" b="1" dirty="0"/>
              <a:t>17% of students of students report not having a sense of belonging to their school.</a:t>
            </a:r>
          </a:p>
          <a:p>
            <a:endParaRPr lang="en-US" dirty="0"/>
          </a:p>
        </p:txBody>
      </p:sp>
      <p:sp>
        <p:nvSpPr>
          <p:cNvPr id="4" name="Rectangle 3">
            <a:extLst>
              <a:ext uri="{FF2B5EF4-FFF2-40B4-BE49-F238E27FC236}">
                <a16:creationId xmlns:a16="http://schemas.microsoft.com/office/drawing/2014/main" id="{6459F233-4AB3-F834-936C-A9B7B51765A3}"/>
              </a:ext>
              <a:ext uri="{C183D7F6-B498-43B3-948B-1728B52AA6E4}">
                <adec:decorative xmlns:adec="http://schemas.microsoft.com/office/drawing/2017/decorative" val="1"/>
              </a:ext>
            </a:extLst>
          </p:cNvPr>
          <p:cNvSpPr/>
          <p:nvPr/>
        </p:nvSpPr>
        <p:spPr>
          <a:xfrm>
            <a:off x="0" y="0"/>
            <a:ext cx="12192000" cy="3834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B904D07-9249-3661-557C-1E852D43F646}"/>
              </a:ext>
            </a:extLst>
          </p:cNvPr>
          <p:cNvSpPr txBox="1"/>
          <p:nvPr/>
        </p:nvSpPr>
        <p:spPr>
          <a:xfrm>
            <a:off x="4768645" y="1823949"/>
            <a:ext cx="6174658" cy="394210"/>
          </a:xfrm>
          <a:prstGeom prst="rect">
            <a:avLst/>
          </a:prstGeom>
          <a:noFill/>
        </p:spPr>
        <p:txBody>
          <a:bodyPr wrap="square" rtlCol="0">
            <a:spAutoFit/>
          </a:bodyPr>
          <a:lstStyle/>
          <a:p>
            <a:pPr marL="457200" indent="0">
              <a:lnSpc>
                <a:spcPct val="120000"/>
              </a:lnSpc>
              <a:spcAft>
                <a:spcPts val="0"/>
              </a:spcAft>
              <a:buNone/>
            </a:pPr>
            <a:r>
              <a:rPr lang="en-US" dirty="0">
                <a:latin typeface="Arial" panose="020B0604020202020204" pitchFamily="34" charset="0"/>
                <a:cs typeface="Arial" panose="020B0604020202020204" pitchFamily="34" charset="0"/>
              </a:rPr>
              <a:t>Cause 1:  MTSS is not applied consistently.</a:t>
            </a:r>
          </a:p>
        </p:txBody>
      </p:sp>
      <p:sp>
        <p:nvSpPr>
          <p:cNvPr id="7" name="TextBox 6">
            <a:extLst>
              <a:ext uri="{FF2B5EF4-FFF2-40B4-BE49-F238E27FC236}">
                <a16:creationId xmlns:a16="http://schemas.microsoft.com/office/drawing/2014/main" id="{5135F778-85BB-68F6-B51F-03847EE00482}"/>
              </a:ext>
            </a:extLst>
          </p:cNvPr>
          <p:cNvSpPr txBox="1"/>
          <p:nvPr/>
        </p:nvSpPr>
        <p:spPr>
          <a:xfrm>
            <a:off x="4768645" y="2320326"/>
            <a:ext cx="6341806" cy="734945"/>
          </a:xfrm>
          <a:prstGeom prst="rect">
            <a:avLst/>
          </a:prstGeom>
          <a:noFill/>
        </p:spPr>
        <p:txBody>
          <a:bodyPr wrap="square" rtlCol="0">
            <a:spAutoFit/>
          </a:bodyPr>
          <a:lstStyle/>
          <a:p>
            <a:pPr marL="457200" indent="0">
              <a:lnSpc>
                <a:spcPct val="120000"/>
              </a:lnSpc>
              <a:spcAft>
                <a:spcPts val="0"/>
              </a:spcAft>
              <a:buNone/>
            </a:pPr>
            <a:r>
              <a:rPr lang="en-US" dirty="0">
                <a:latin typeface="Arial" panose="020B0604020202020204" pitchFamily="34" charset="0"/>
                <a:cs typeface="Arial" panose="020B0604020202020204" pitchFamily="34" charset="0"/>
              </a:rPr>
              <a:t>Cause 2: The students with the lowest performance are reporting not having a sense of belong to the school.</a:t>
            </a:r>
          </a:p>
        </p:txBody>
      </p:sp>
      <p:sp>
        <p:nvSpPr>
          <p:cNvPr id="8" name="TextBox 7">
            <a:extLst>
              <a:ext uri="{FF2B5EF4-FFF2-40B4-BE49-F238E27FC236}">
                <a16:creationId xmlns:a16="http://schemas.microsoft.com/office/drawing/2014/main" id="{EF3FAB8A-FB4E-DB7A-B2AA-6F97737888CB}"/>
              </a:ext>
            </a:extLst>
          </p:cNvPr>
          <p:cNvSpPr txBox="1"/>
          <p:nvPr/>
        </p:nvSpPr>
        <p:spPr>
          <a:xfrm>
            <a:off x="4680155" y="507926"/>
            <a:ext cx="3411793" cy="461665"/>
          </a:xfrm>
          <a:prstGeom prst="rect">
            <a:avLst/>
          </a:prstGeom>
          <a:noFill/>
        </p:spPr>
        <p:txBody>
          <a:bodyPr wrap="square" rtlCol="0">
            <a:spAutoFit/>
          </a:bodyPr>
          <a:lstStyle/>
          <a:p>
            <a:r>
              <a:rPr lang="en-US" sz="2400" b="1" dirty="0"/>
              <a:t>Mechanism of causation</a:t>
            </a:r>
            <a:endParaRPr lang="en-US" b="1" dirty="0"/>
          </a:p>
        </p:txBody>
      </p:sp>
      <p:sp>
        <p:nvSpPr>
          <p:cNvPr id="9" name="TextBox 8">
            <a:extLst>
              <a:ext uri="{FF2B5EF4-FFF2-40B4-BE49-F238E27FC236}">
                <a16:creationId xmlns:a16="http://schemas.microsoft.com/office/drawing/2014/main" id="{E51485D6-9123-55B2-2C75-661994C919B6}"/>
              </a:ext>
            </a:extLst>
          </p:cNvPr>
          <p:cNvSpPr txBox="1"/>
          <p:nvPr/>
        </p:nvSpPr>
        <p:spPr>
          <a:xfrm>
            <a:off x="4680155" y="3270149"/>
            <a:ext cx="3204825" cy="461665"/>
          </a:xfrm>
          <a:prstGeom prst="rect">
            <a:avLst/>
          </a:prstGeom>
          <a:noFill/>
        </p:spPr>
        <p:txBody>
          <a:bodyPr wrap="square" rtlCol="0">
            <a:spAutoFit/>
          </a:bodyPr>
          <a:lstStyle/>
          <a:p>
            <a:r>
              <a:rPr lang="en-US" sz="2400" b="1" dirty="0"/>
              <a:t>Other possible causes</a:t>
            </a:r>
          </a:p>
        </p:txBody>
      </p:sp>
      <p:sp>
        <p:nvSpPr>
          <p:cNvPr id="10" name="TextBox 9">
            <a:extLst>
              <a:ext uri="{FF2B5EF4-FFF2-40B4-BE49-F238E27FC236}">
                <a16:creationId xmlns:a16="http://schemas.microsoft.com/office/drawing/2014/main" id="{3473DF0C-C2B8-7EB1-6DAB-67FD81C7974E}"/>
              </a:ext>
            </a:extLst>
          </p:cNvPr>
          <p:cNvSpPr txBox="1"/>
          <p:nvPr/>
        </p:nvSpPr>
        <p:spPr>
          <a:xfrm>
            <a:off x="5044440" y="3638272"/>
            <a:ext cx="6675120" cy="646331"/>
          </a:xfrm>
          <a:prstGeom prst="rect">
            <a:avLst/>
          </a:prstGeom>
          <a:noFill/>
        </p:spPr>
        <p:txBody>
          <a:bodyPr wrap="square" rtlCol="0">
            <a:spAutoFit/>
          </a:bodyPr>
          <a:lstStyle/>
          <a:p>
            <a:pPr marL="457200" lvl="0" algn="ctr">
              <a:buClr>
                <a:srgbClr val="007935"/>
              </a:buClr>
              <a:buSzPct val="125000"/>
              <a:defRPr/>
            </a:pPr>
            <a:r>
              <a:rPr lang="en-US" b="1" dirty="0">
                <a:latin typeface="Arial" panose="020B0604020202020204" pitchFamily="34" charset="0"/>
                <a:cs typeface="Arial" panose="020B0604020202020204" pitchFamily="34" charset="0"/>
              </a:rPr>
              <a:t>Problem</a:t>
            </a:r>
          </a:p>
          <a:p>
            <a:pPr marL="457200" lvl="0" algn="ctr">
              <a:buClr>
                <a:srgbClr val="007935"/>
              </a:buClr>
              <a:buSzPct val="125000"/>
              <a:defRPr/>
            </a:pPr>
            <a:r>
              <a:rPr lang="en-US" b="1" dirty="0">
                <a:latin typeface="Arial" panose="020B0604020202020204" pitchFamily="34" charset="0"/>
                <a:cs typeface="Arial" panose="020B0604020202020204" pitchFamily="34" charset="0"/>
              </a:rPr>
              <a:t>40% of students miss 20 or more days of school a year.</a:t>
            </a:r>
          </a:p>
        </p:txBody>
      </p:sp>
      <p:sp>
        <p:nvSpPr>
          <p:cNvPr id="14" name="TextBox 13">
            <a:extLst>
              <a:ext uri="{FF2B5EF4-FFF2-40B4-BE49-F238E27FC236}">
                <a16:creationId xmlns:a16="http://schemas.microsoft.com/office/drawing/2014/main" id="{B5B9BBE3-7A63-B040-FAE9-641CE0061DA5}"/>
              </a:ext>
            </a:extLst>
          </p:cNvPr>
          <p:cNvSpPr txBox="1"/>
          <p:nvPr/>
        </p:nvSpPr>
        <p:spPr>
          <a:xfrm>
            <a:off x="5309419" y="4478432"/>
            <a:ext cx="5801032" cy="646331"/>
          </a:xfrm>
          <a:prstGeom prst="rect">
            <a:avLst/>
          </a:prstGeom>
          <a:noFill/>
        </p:spPr>
        <p:txBody>
          <a:bodyPr wrap="square" rtlCol="0">
            <a:spAutoFit/>
          </a:bodyPr>
          <a:lstStyle/>
          <a:p>
            <a:r>
              <a:rPr lang="en-US" dirty="0">
                <a:solidFill>
                  <a:prstClr val="black">
                    <a:lumMod val="75000"/>
                    <a:lumOff val="25000"/>
                  </a:prstClr>
                </a:solidFill>
                <a:latin typeface="Arial" panose="020B0604020202020204" pitchFamily="34" charset="0"/>
                <a:cs typeface="Arial" panose="020B0604020202020204" pitchFamily="34" charset="0"/>
              </a:rPr>
              <a:t>Cause 1:  Most of our teachers are not trained in culturally-sensitive approaches.</a:t>
            </a:r>
            <a:endParaRPr lang="en-US" dirty="0"/>
          </a:p>
        </p:txBody>
      </p:sp>
      <p:sp>
        <p:nvSpPr>
          <p:cNvPr id="15" name="TextBox 14">
            <a:extLst>
              <a:ext uri="{FF2B5EF4-FFF2-40B4-BE49-F238E27FC236}">
                <a16:creationId xmlns:a16="http://schemas.microsoft.com/office/drawing/2014/main" id="{25B88DAF-97A4-9D08-66F6-6867426FC0CC}"/>
              </a:ext>
            </a:extLst>
          </p:cNvPr>
          <p:cNvSpPr txBox="1"/>
          <p:nvPr/>
        </p:nvSpPr>
        <p:spPr>
          <a:xfrm>
            <a:off x="5309419" y="5263244"/>
            <a:ext cx="6164826" cy="646331"/>
          </a:xfrm>
          <a:prstGeom prst="rect">
            <a:avLst/>
          </a:prstGeom>
          <a:noFill/>
        </p:spPr>
        <p:txBody>
          <a:bodyPr wrap="square" rtlCol="0">
            <a:spAutoFit/>
          </a:bodyPr>
          <a:lstStyle/>
          <a:p>
            <a:r>
              <a:rPr lang="en-US" dirty="0">
                <a:solidFill>
                  <a:prstClr val="black">
                    <a:lumMod val="75000"/>
                    <a:lumOff val="25000"/>
                  </a:prstClr>
                </a:solidFill>
                <a:latin typeface="Arial" panose="020B0604020202020204" pitchFamily="34" charset="0"/>
                <a:cs typeface="Arial" panose="020B0604020202020204" pitchFamily="34" charset="0"/>
              </a:rPr>
              <a:t>Cause 2:  The importance of school attendance is not perceived in 30% of students’ families.</a:t>
            </a:r>
          </a:p>
        </p:txBody>
      </p:sp>
    </p:spTree>
    <p:extLst>
      <p:ext uri="{BB962C8B-B14F-4D97-AF65-F5344CB8AC3E}">
        <p14:creationId xmlns:p14="http://schemas.microsoft.com/office/powerpoint/2010/main" val="26038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8" grpId="0"/>
      <p:bldP spid="9" grpId="0"/>
      <p:bldP spid="10" grpId="0"/>
      <p:bldP spid="14"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DD688-A0F9-4726-5E41-E928DB8F1B59}"/>
              </a:ext>
            </a:extLst>
          </p:cNvPr>
          <p:cNvSpPr>
            <a:spLocks noGrp="1"/>
          </p:cNvSpPr>
          <p:nvPr>
            <p:ph type="title"/>
          </p:nvPr>
        </p:nvSpPr>
        <p:spPr>
          <a:xfrm>
            <a:off x="609600" y="360248"/>
            <a:ext cx="10972800" cy="1143000"/>
          </a:xfrm>
        </p:spPr>
        <p:txBody>
          <a:bodyPr>
            <a:normAutofit/>
          </a:bodyPr>
          <a:lstStyle/>
          <a:p>
            <a:pPr algn="ctr"/>
            <a:r>
              <a:rPr lang="en-US" sz="3600" dirty="0">
                <a:latin typeface="Franklin Gothic Demi Cond"/>
              </a:rPr>
              <a:t>Identify Underlying Systemic Causes of Challenges.</a:t>
            </a:r>
            <a:endParaRPr lang="en-US" sz="3600" dirty="0"/>
          </a:p>
        </p:txBody>
      </p:sp>
      <p:sp>
        <p:nvSpPr>
          <p:cNvPr id="6" name="TextBox 5">
            <a:extLst>
              <a:ext uri="{FF2B5EF4-FFF2-40B4-BE49-F238E27FC236}">
                <a16:creationId xmlns:a16="http://schemas.microsoft.com/office/drawing/2014/main" id="{A047CB48-13F5-E0BC-52FB-A1DDAFFF158B}"/>
              </a:ext>
              <a:ext uri="{C183D7F6-B498-43B3-948B-1728B52AA6E4}">
                <adec:decorative xmlns:adec="http://schemas.microsoft.com/office/drawing/2017/decorative" val="1"/>
              </a:ext>
            </a:extLst>
          </p:cNvPr>
          <p:cNvSpPr txBox="1"/>
          <p:nvPr/>
        </p:nvSpPr>
        <p:spPr>
          <a:xfrm>
            <a:off x="8531352" y="2967335"/>
            <a:ext cx="2825496" cy="923330"/>
          </a:xfrm>
          <a:prstGeom prst="rect">
            <a:avLst/>
          </a:prstGeom>
          <a:noFill/>
        </p:spPr>
        <p:txBody>
          <a:bodyPr wrap="square" rtlCol="0">
            <a:spAutoFit/>
          </a:bodyPr>
          <a:lstStyle/>
          <a:p>
            <a:r>
              <a:rPr lang="en-US" b="1" dirty="0"/>
              <a:t>Fishbone/Cause &amp; Effect Diagram</a:t>
            </a:r>
          </a:p>
          <a:p>
            <a:endParaRPr lang="en-US" dirty="0"/>
          </a:p>
        </p:txBody>
      </p:sp>
      <p:sp>
        <p:nvSpPr>
          <p:cNvPr id="8" name="TextBox 7">
            <a:extLst>
              <a:ext uri="{FF2B5EF4-FFF2-40B4-BE49-F238E27FC236}">
                <a16:creationId xmlns:a16="http://schemas.microsoft.com/office/drawing/2014/main" id="{96D46436-13EB-AA81-C898-90DDBD231D1C}"/>
              </a:ext>
            </a:extLst>
          </p:cNvPr>
          <p:cNvSpPr txBox="1"/>
          <p:nvPr/>
        </p:nvSpPr>
        <p:spPr>
          <a:xfrm>
            <a:off x="923544" y="2206383"/>
            <a:ext cx="1435608" cy="369332"/>
          </a:xfrm>
          <a:prstGeom prst="rect">
            <a:avLst/>
          </a:prstGeom>
          <a:noFill/>
        </p:spPr>
        <p:txBody>
          <a:bodyPr wrap="square" rtlCol="0">
            <a:spAutoFit/>
          </a:bodyPr>
          <a:lstStyle/>
          <a:p>
            <a:r>
              <a:rPr lang="en-US" b="1" dirty="0"/>
              <a:t>CAUSES</a:t>
            </a:r>
          </a:p>
        </p:txBody>
      </p:sp>
      <p:pic>
        <p:nvPicPr>
          <p:cNvPr id="5" name="Picture 4" descr="Fishbone Cause-Effect Diagram">
            <a:extLst>
              <a:ext uri="{FF2B5EF4-FFF2-40B4-BE49-F238E27FC236}">
                <a16:creationId xmlns:a16="http://schemas.microsoft.com/office/drawing/2014/main" id="{5768241F-E7E3-C88C-4AE1-3C2E03E3FA51}"/>
              </a:ext>
            </a:extLst>
          </p:cNvPr>
          <p:cNvPicPr>
            <a:picLocks noChangeAspect="1"/>
          </p:cNvPicPr>
          <p:nvPr/>
        </p:nvPicPr>
        <p:blipFill>
          <a:blip r:embed="rId3"/>
          <a:stretch>
            <a:fillRect/>
          </a:stretch>
        </p:blipFill>
        <p:spPr>
          <a:xfrm>
            <a:off x="1782651" y="1583758"/>
            <a:ext cx="6428661" cy="3459382"/>
          </a:xfrm>
          <a:prstGeom prst="rect">
            <a:avLst/>
          </a:prstGeom>
        </p:spPr>
      </p:pic>
      <p:sp>
        <p:nvSpPr>
          <p:cNvPr id="7" name="TextBox 6">
            <a:extLst>
              <a:ext uri="{FF2B5EF4-FFF2-40B4-BE49-F238E27FC236}">
                <a16:creationId xmlns:a16="http://schemas.microsoft.com/office/drawing/2014/main" id="{AE6B1B3D-836B-4102-0BBA-CB04E032DD67}"/>
              </a:ext>
            </a:extLst>
          </p:cNvPr>
          <p:cNvSpPr txBox="1"/>
          <p:nvPr/>
        </p:nvSpPr>
        <p:spPr>
          <a:xfrm>
            <a:off x="6935724" y="2125873"/>
            <a:ext cx="1435608" cy="369332"/>
          </a:xfrm>
          <a:prstGeom prst="rect">
            <a:avLst/>
          </a:prstGeom>
          <a:noFill/>
        </p:spPr>
        <p:txBody>
          <a:bodyPr wrap="square" rtlCol="0">
            <a:spAutoFit/>
          </a:bodyPr>
          <a:lstStyle/>
          <a:p>
            <a:r>
              <a:rPr lang="en-US" b="1" dirty="0"/>
              <a:t>EFFECT</a:t>
            </a:r>
          </a:p>
        </p:txBody>
      </p:sp>
      <p:sp>
        <p:nvSpPr>
          <p:cNvPr id="9" name="Arrow: Down 8">
            <a:extLst>
              <a:ext uri="{FF2B5EF4-FFF2-40B4-BE49-F238E27FC236}">
                <a16:creationId xmlns:a16="http://schemas.microsoft.com/office/drawing/2014/main" id="{5FBB7404-48BA-8800-2266-D78B60992E71}"/>
              </a:ext>
              <a:ext uri="{C183D7F6-B498-43B3-948B-1728B52AA6E4}">
                <adec:decorative xmlns:adec="http://schemas.microsoft.com/office/drawing/2017/decorative" val="1"/>
              </a:ext>
            </a:extLst>
          </p:cNvPr>
          <p:cNvSpPr/>
          <p:nvPr/>
        </p:nvSpPr>
        <p:spPr>
          <a:xfrm>
            <a:off x="7205472" y="2575715"/>
            <a:ext cx="411480" cy="3693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Down 9">
            <a:extLst>
              <a:ext uri="{FF2B5EF4-FFF2-40B4-BE49-F238E27FC236}">
                <a16:creationId xmlns:a16="http://schemas.microsoft.com/office/drawing/2014/main" id="{ED5C6600-518B-509F-554F-3258502C80AE}"/>
              </a:ext>
              <a:ext uri="{C183D7F6-B498-43B3-948B-1728B52AA6E4}">
                <adec:decorative xmlns:adec="http://schemas.microsoft.com/office/drawing/2017/decorative" val="1"/>
              </a:ext>
            </a:extLst>
          </p:cNvPr>
          <p:cNvSpPr/>
          <p:nvPr/>
        </p:nvSpPr>
        <p:spPr>
          <a:xfrm rot="16200000">
            <a:off x="1197435" y="2575715"/>
            <a:ext cx="411480" cy="3693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1D78EDF-DD58-6247-34DD-3699D9F75275}"/>
              </a:ext>
            </a:extLst>
          </p:cNvPr>
          <p:cNvSpPr txBox="1"/>
          <p:nvPr/>
        </p:nvSpPr>
        <p:spPr>
          <a:xfrm>
            <a:off x="2271677" y="5414210"/>
            <a:ext cx="4718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alatino Linotype"/>
                <a:cs typeface="Arial"/>
                <a:hlinkClick r:id="rId4"/>
              </a:rPr>
              <a:t>Vermont Continuous Improvement Website</a:t>
            </a:r>
            <a:endParaRPr lang="en-US" dirty="0"/>
          </a:p>
        </p:txBody>
      </p:sp>
    </p:spTree>
    <p:extLst>
      <p:ext uri="{BB962C8B-B14F-4D97-AF65-F5344CB8AC3E}">
        <p14:creationId xmlns:p14="http://schemas.microsoft.com/office/powerpoint/2010/main" val="1464375089"/>
      </p:ext>
    </p:extLst>
  </p:cSld>
  <p:clrMapOvr>
    <a:masterClrMapping/>
  </p:clrMapOvr>
  <mc:AlternateContent xmlns:mc="http://schemas.openxmlformats.org/markup-compatibility/2006" xmlns:p14="http://schemas.microsoft.com/office/powerpoint/2010/main">
    <mc:Choice Requires="p14">
      <p:transition spd="slow" p14:dur="2000" advTm="31625"/>
    </mc:Choice>
    <mc:Fallback xmlns="">
      <p:transition spd="slow" advTm="31625"/>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0193B-40F1-4DDE-E982-D94E1AF4D06B}"/>
              </a:ext>
            </a:extLst>
          </p:cNvPr>
          <p:cNvSpPr>
            <a:spLocks noGrp="1"/>
          </p:cNvSpPr>
          <p:nvPr>
            <p:ph type="title"/>
          </p:nvPr>
        </p:nvSpPr>
        <p:spPr>
          <a:xfrm>
            <a:off x="1655064" y="0"/>
            <a:ext cx="11283696" cy="1124712"/>
          </a:xfrm>
        </p:spPr>
        <p:txBody>
          <a:bodyPr/>
          <a:lstStyle/>
          <a:p>
            <a:r>
              <a:rPr lang="en-US" sz="4000" dirty="0"/>
              <a:t>Sample Root Cause Analysis.</a:t>
            </a:r>
          </a:p>
        </p:txBody>
      </p:sp>
      <p:pic>
        <p:nvPicPr>
          <p:cNvPr id="5" name="Picture 4" descr="Examples from completed causal analysis in Fishbone Diagram ">
            <a:extLst>
              <a:ext uri="{FF2B5EF4-FFF2-40B4-BE49-F238E27FC236}">
                <a16:creationId xmlns:a16="http://schemas.microsoft.com/office/drawing/2014/main" id="{899532F0-A4A1-9172-54B7-C6086B572E1E}"/>
              </a:ext>
            </a:extLst>
          </p:cNvPr>
          <p:cNvPicPr>
            <a:picLocks noChangeAspect="1"/>
          </p:cNvPicPr>
          <p:nvPr/>
        </p:nvPicPr>
        <p:blipFill>
          <a:blip r:embed="rId3"/>
          <a:stretch>
            <a:fillRect/>
          </a:stretch>
        </p:blipFill>
        <p:spPr>
          <a:xfrm>
            <a:off x="1943100" y="1011983"/>
            <a:ext cx="8305800" cy="5000625"/>
          </a:xfrm>
          <a:prstGeom prst="rect">
            <a:avLst/>
          </a:prstGeom>
        </p:spPr>
      </p:pic>
    </p:spTree>
    <p:extLst>
      <p:ext uri="{BB962C8B-B14F-4D97-AF65-F5344CB8AC3E}">
        <p14:creationId xmlns:p14="http://schemas.microsoft.com/office/powerpoint/2010/main" val="3141039073"/>
      </p:ext>
    </p:extLst>
  </p:cSld>
  <p:clrMapOvr>
    <a:masterClrMapping/>
  </p:clrMapOvr>
  <mc:AlternateContent xmlns:mc="http://schemas.openxmlformats.org/markup-compatibility/2006" xmlns:p14="http://schemas.microsoft.com/office/powerpoint/2010/main">
    <mc:Choice Requires="p14">
      <p:transition spd="slow" p14:dur="2000" advTm="61350"/>
    </mc:Choice>
    <mc:Fallback xmlns="">
      <p:transition spd="slow" advTm="6135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FE312-2465-F580-F819-A3C632984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985DE-57E3-5713-BDBE-542AD1AE5D6A}"/>
              </a:ext>
            </a:extLst>
          </p:cNvPr>
          <p:cNvSpPr>
            <a:spLocks noGrp="1"/>
          </p:cNvSpPr>
          <p:nvPr>
            <p:ph type="title"/>
          </p:nvPr>
        </p:nvSpPr>
        <p:spPr/>
        <p:txBody>
          <a:bodyPr/>
          <a:lstStyle/>
          <a:p>
            <a:r>
              <a:rPr lang="en-US" dirty="0"/>
              <a:t>Cause and Effect Tool: Fishbone Diagram</a:t>
            </a:r>
          </a:p>
        </p:txBody>
      </p:sp>
      <p:pic>
        <p:nvPicPr>
          <p:cNvPr id="5" name="Picture 4" descr="Fishbone diagram instructions">
            <a:extLst>
              <a:ext uri="{FF2B5EF4-FFF2-40B4-BE49-F238E27FC236}">
                <a16:creationId xmlns:a16="http://schemas.microsoft.com/office/drawing/2014/main" id="{C2413E52-F359-A080-4588-B06B5C204F0D}"/>
              </a:ext>
            </a:extLst>
          </p:cNvPr>
          <p:cNvPicPr>
            <a:picLocks noChangeAspect="1"/>
          </p:cNvPicPr>
          <p:nvPr/>
        </p:nvPicPr>
        <p:blipFill>
          <a:blip r:embed="rId3"/>
          <a:srcRect l="3070" t="18094" r="2878" b="7062"/>
          <a:stretch>
            <a:fillRect/>
          </a:stretch>
        </p:blipFill>
        <p:spPr>
          <a:xfrm>
            <a:off x="794658" y="1168713"/>
            <a:ext cx="6455228" cy="2260287"/>
          </a:xfrm>
          <a:prstGeom prst="rect">
            <a:avLst/>
          </a:prstGeom>
        </p:spPr>
      </p:pic>
      <p:pic>
        <p:nvPicPr>
          <p:cNvPr id="6" name="Picture 5" descr="Fishbone Cause-Effect Diagram">
            <a:extLst>
              <a:ext uri="{FF2B5EF4-FFF2-40B4-BE49-F238E27FC236}">
                <a16:creationId xmlns:a16="http://schemas.microsoft.com/office/drawing/2014/main" id="{3B7CDAF9-3366-5510-0452-9EB3F8D7C73E}"/>
              </a:ext>
            </a:extLst>
          </p:cNvPr>
          <p:cNvPicPr>
            <a:picLocks noChangeAspect="1"/>
          </p:cNvPicPr>
          <p:nvPr/>
        </p:nvPicPr>
        <p:blipFill>
          <a:blip r:embed="rId4"/>
          <a:stretch>
            <a:fillRect/>
          </a:stretch>
        </p:blipFill>
        <p:spPr>
          <a:xfrm>
            <a:off x="4661807" y="2925621"/>
            <a:ext cx="6199414" cy="3336020"/>
          </a:xfrm>
          <a:prstGeom prst="rect">
            <a:avLst/>
          </a:prstGeom>
        </p:spPr>
      </p:pic>
    </p:spTree>
    <p:extLst>
      <p:ext uri="{BB962C8B-B14F-4D97-AF65-F5344CB8AC3E}">
        <p14:creationId xmlns:p14="http://schemas.microsoft.com/office/powerpoint/2010/main" val="4869947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CB40-7F3D-4D16-A102-2050598D2CAA}"/>
              </a:ext>
            </a:extLst>
          </p:cNvPr>
          <p:cNvSpPr>
            <a:spLocks noGrp="1"/>
          </p:cNvSpPr>
          <p:nvPr>
            <p:ph type="ctrTitle"/>
          </p:nvPr>
        </p:nvSpPr>
        <p:spPr>
          <a:xfrm>
            <a:off x="0" y="457200"/>
            <a:ext cx="12188952" cy="919942"/>
          </a:xfrm>
        </p:spPr>
        <p:txBody>
          <a:bodyPr/>
          <a:lstStyle/>
          <a:p>
            <a:r>
              <a:rPr lang="en-US" dirty="0">
                <a:latin typeface="Arial"/>
                <a:cs typeface="Arial"/>
              </a:rPr>
              <a:t>Break Time!!</a:t>
            </a:r>
            <a:endParaRPr lang="en-US" dirty="0"/>
          </a:p>
        </p:txBody>
      </p:sp>
      <p:pic>
        <p:nvPicPr>
          <p:cNvPr id="5" name="Picture 4">
            <a:extLst>
              <a:ext uri="{FF2B5EF4-FFF2-40B4-BE49-F238E27FC236}">
                <a16:creationId xmlns:a16="http://schemas.microsoft.com/office/drawing/2014/main" id="{C31C72B0-1AA4-A352-5BC3-52FC2002D2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36323" y="1511876"/>
            <a:ext cx="5919354" cy="3834246"/>
          </a:xfrm>
          <a:prstGeom prst="rect">
            <a:avLst/>
          </a:prstGeom>
        </p:spPr>
      </p:pic>
    </p:spTree>
    <p:extLst>
      <p:ext uri="{BB962C8B-B14F-4D97-AF65-F5344CB8AC3E}">
        <p14:creationId xmlns:p14="http://schemas.microsoft.com/office/powerpoint/2010/main" val="21395205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0BFB0-D02A-C421-781C-82392ED87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67787-3AEA-E995-74F2-F3224D0A40D4}"/>
              </a:ext>
            </a:extLst>
          </p:cNvPr>
          <p:cNvSpPr>
            <a:spLocks noGrp="1"/>
          </p:cNvSpPr>
          <p:nvPr>
            <p:ph type="title"/>
          </p:nvPr>
        </p:nvSpPr>
        <p:spPr/>
        <p:txBody>
          <a:bodyPr/>
          <a:lstStyle/>
          <a:p>
            <a:r>
              <a:rPr lang="en-US" b="0" dirty="0">
                <a:latin typeface="Franklin Gothic Demi Cond" panose="020B0706030402020204" pitchFamily="34" charset="0"/>
                <a:cs typeface="Arial"/>
              </a:rPr>
              <a:t>Clear Measurable Goals</a:t>
            </a:r>
            <a:endParaRPr lang="en-US" b="0" dirty="0">
              <a:latin typeface="Franklin Gothic Demi Cond" panose="020B0706030402020204" pitchFamily="34" charset="0"/>
            </a:endParaRPr>
          </a:p>
        </p:txBody>
      </p:sp>
      <p:pic>
        <p:nvPicPr>
          <p:cNvPr id="1026" name="Picture 2" descr="1,340,800+ Reaching Goals Stock Photos, Pictures &amp; Royalty ...">
            <a:extLst>
              <a:ext uri="{FF2B5EF4-FFF2-40B4-BE49-F238E27FC236}">
                <a16:creationId xmlns:a16="http://schemas.microsoft.com/office/drawing/2014/main" id="{A72895C1-631D-16F6-F167-A81A91FAD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317" y="1447800"/>
            <a:ext cx="5948177" cy="419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984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DE368B-8E07-9E3B-31AF-FB9A1BF7E1FB}"/>
              </a:ext>
            </a:extLst>
          </p:cNvPr>
          <p:cNvSpPr>
            <a:spLocks noGrp="1"/>
          </p:cNvSpPr>
          <p:nvPr>
            <p:ph type="title"/>
          </p:nvPr>
        </p:nvSpPr>
        <p:spPr/>
        <p:txBody>
          <a:bodyPr/>
          <a:lstStyle/>
          <a:p>
            <a:r>
              <a:rPr lang="en-US" b="0" dirty="0"/>
              <a:t>Goal Setting and Action Planning</a:t>
            </a:r>
          </a:p>
        </p:txBody>
      </p:sp>
      <p:sp>
        <p:nvSpPr>
          <p:cNvPr id="5" name="Text Placeholder 4">
            <a:extLst>
              <a:ext uri="{FF2B5EF4-FFF2-40B4-BE49-F238E27FC236}">
                <a16:creationId xmlns:a16="http://schemas.microsoft.com/office/drawing/2014/main" id="{2533B805-F717-D87D-64AD-A8FA7CA88688}"/>
              </a:ext>
            </a:extLst>
          </p:cNvPr>
          <p:cNvSpPr>
            <a:spLocks noGrp="1"/>
          </p:cNvSpPr>
          <p:nvPr>
            <p:ph type="body" sz="quarter" idx="10"/>
          </p:nvPr>
        </p:nvSpPr>
        <p:spPr>
          <a:xfrm>
            <a:off x="899886" y="1324356"/>
            <a:ext cx="6618514" cy="4343400"/>
          </a:xfrm>
        </p:spPr>
        <p:txBody>
          <a:bodyPr/>
          <a:lstStyle/>
          <a:p>
            <a:pPr marL="0" marR="0">
              <a:lnSpc>
                <a:spcPct val="90000"/>
              </a:lnSpc>
              <a:spcBef>
                <a:spcPts val="1000"/>
              </a:spcBef>
              <a:spcAft>
                <a:spcPts val="800"/>
              </a:spcAft>
              <a:buNone/>
            </a:pPr>
            <a:r>
              <a:rPr lang="en-US" sz="22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Goal-setting helps to make sure everyone is on the same page and working toward common objectives. </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spcAft>
                <a:spcPts val="800"/>
              </a:spcAft>
              <a:buNone/>
            </a:pPr>
            <a:r>
              <a:rPr lang="en-US" sz="22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Goals should tie into overarching educational improvement objectives while directly addressing the identified problems.</a:t>
            </a:r>
            <a:r>
              <a:rPr lang="en-US" sz="2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Aft>
                <a:spcPts val="800"/>
              </a:spcAft>
              <a:buNone/>
            </a:pPr>
            <a:r>
              <a:rPr lang="en-US" sz="22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Action plans will serve as a guide for the implementation of the proposed solutions. It should outline the strategies that will be used to</a:t>
            </a:r>
            <a:r>
              <a:rPr lang="en-US" sz="2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2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address each problem of practice.</a:t>
            </a:r>
            <a:r>
              <a:rPr lang="en-US" sz="2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Aft>
                <a:spcPts val="800"/>
              </a:spcAft>
              <a:buNone/>
            </a:pPr>
            <a:r>
              <a:rPr lang="en-US" sz="22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Strategies can be tried using the PDSA cycle. </a:t>
            </a:r>
            <a:endParaRPr lang="en-US" sz="2200" dirty="0"/>
          </a:p>
        </p:txBody>
      </p:sp>
      <p:pic>
        <p:nvPicPr>
          <p:cNvPr id="6" name="Picture 2">
            <a:extLst>
              <a:ext uri="{FF2B5EF4-FFF2-40B4-BE49-F238E27FC236}">
                <a16:creationId xmlns:a16="http://schemas.microsoft.com/office/drawing/2014/main" id="{730DDF8F-82D6-C4BE-5D7D-7FC79967B4F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700" r="3728"/>
          <a:stretch>
            <a:fillRect/>
          </a:stretch>
        </p:blipFill>
        <p:spPr bwMode="auto">
          <a:xfrm>
            <a:off x="7684879" y="1571244"/>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7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407E-12C6-EE43-CD91-AD04A4320CBE}"/>
              </a:ext>
            </a:extLst>
          </p:cNvPr>
          <p:cNvSpPr>
            <a:spLocks noGrp="1"/>
          </p:cNvSpPr>
          <p:nvPr>
            <p:ph type="ctrTitle"/>
          </p:nvPr>
        </p:nvSpPr>
        <p:spPr>
          <a:xfrm>
            <a:off x="0" y="457200"/>
            <a:ext cx="12188952" cy="579548"/>
          </a:xfrm>
        </p:spPr>
        <p:txBody>
          <a:bodyPr/>
          <a:lstStyle/>
          <a:p>
            <a:r>
              <a:rPr lang="en-US" dirty="0">
                <a:latin typeface="Arial"/>
                <a:cs typeface="Arial"/>
              </a:rPr>
              <a:t>Learning Objectives</a:t>
            </a:r>
            <a:endParaRPr lang="en-US" dirty="0"/>
          </a:p>
        </p:txBody>
      </p:sp>
      <p:sp>
        <p:nvSpPr>
          <p:cNvPr id="3" name="Subtitle 2">
            <a:extLst>
              <a:ext uri="{FF2B5EF4-FFF2-40B4-BE49-F238E27FC236}">
                <a16:creationId xmlns:a16="http://schemas.microsoft.com/office/drawing/2014/main" id="{2658FC4F-B3AE-24A9-78C8-61C9ABDCC1C5}"/>
              </a:ext>
            </a:extLst>
          </p:cNvPr>
          <p:cNvSpPr>
            <a:spLocks noGrp="1"/>
          </p:cNvSpPr>
          <p:nvPr>
            <p:ph type="subTitle" idx="1"/>
          </p:nvPr>
        </p:nvSpPr>
        <p:spPr>
          <a:xfrm>
            <a:off x="413925" y="1030386"/>
            <a:ext cx="11398731" cy="4750707"/>
          </a:xfrm>
        </p:spPr>
        <p:txBody>
          <a:bodyPr/>
          <a:lstStyle/>
          <a:p>
            <a:r>
              <a:rPr lang="en-US" dirty="0">
                <a:latin typeface="Arial"/>
                <a:cs typeface="Arial"/>
              </a:rPr>
              <a:t>By the end of this strand, participants will have learned how to:</a:t>
            </a:r>
          </a:p>
          <a:p>
            <a:endParaRPr lang="en-US" b="0" dirty="0">
              <a:latin typeface="Arial"/>
              <a:cs typeface="Arial"/>
            </a:endParaRPr>
          </a:p>
          <a:p>
            <a:pPr marL="171450" indent="-171450" algn="l">
              <a:buChar char="•"/>
            </a:pPr>
            <a:r>
              <a:rPr lang="en-US" b="0" dirty="0">
                <a:latin typeface="Arial"/>
                <a:cs typeface="Arial"/>
              </a:rPr>
              <a:t>Implement the Plan-Do-Study-Act (PDSA) process to work with their own school-level data to determine root causes</a:t>
            </a:r>
          </a:p>
          <a:p>
            <a:pPr marL="171450" indent="-171450" algn="l">
              <a:buChar char="•"/>
            </a:pPr>
            <a:endParaRPr lang="en-US" b="0" dirty="0">
              <a:latin typeface="Arial"/>
              <a:cs typeface="Arial"/>
            </a:endParaRPr>
          </a:p>
          <a:p>
            <a:pPr marL="171450" indent="-171450" algn="l">
              <a:buChar char="•"/>
            </a:pPr>
            <a:r>
              <a:rPr lang="en-US" b="0" dirty="0">
                <a:latin typeface="Arial"/>
                <a:cs typeface="Arial"/>
              </a:rPr>
              <a:t>Learn how to find evidence-based practices</a:t>
            </a:r>
          </a:p>
          <a:p>
            <a:pPr algn="l"/>
            <a:endParaRPr lang="en-US" b="0" dirty="0">
              <a:latin typeface="Arial"/>
              <a:cs typeface="Arial"/>
            </a:endParaRPr>
          </a:p>
          <a:p>
            <a:pPr marL="171450" indent="-171450" algn="l">
              <a:buChar char="•"/>
            </a:pPr>
            <a:r>
              <a:rPr lang="en-US" b="0" dirty="0">
                <a:latin typeface="Arial"/>
                <a:cs typeface="Arial"/>
              </a:rPr>
              <a:t>Create clear and measurable goals</a:t>
            </a:r>
          </a:p>
          <a:p>
            <a:pPr algn="l"/>
            <a:endParaRPr lang="en-US" b="0" dirty="0">
              <a:latin typeface="Arial"/>
              <a:cs typeface="Arial"/>
            </a:endParaRPr>
          </a:p>
          <a:p>
            <a:pPr marL="171450" indent="-171450" algn="l">
              <a:buChar char="•"/>
            </a:pPr>
            <a:r>
              <a:rPr lang="en-US" b="0" dirty="0">
                <a:latin typeface="Arial"/>
                <a:cs typeface="Arial"/>
              </a:rPr>
              <a:t>Determine fiscal resource options to support the implementation of required Safe and Healthy School goals that address improving student outcomes related to behavior, social-emotional learning, and academic outcomes.</a:t>
            </a:r>
            <a:endParaRPr lang="en-US" dirty="0">
              <a:latin typeface="Arial"/>
              <a:cs typeface="Arial"/>
            </a:endParaRPr>
          </a:p>
          <a:p>
            <a:pPr algn="l"/>
            <a:endParaRPr lang="en-US" dirty="0"/>
          </a:p>
        </p:txBody>
      </p:sp>
    </p:spTree>
    <p:extLst>
      <p:ext uri="{BB962C8B-B14F-4D97-AF65-F5344CB8AC3E}">
        <p14:creationId xmlns:p14="http://schemas.microsoft.com/office/powerpoint/2010/main" val="3668880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7343-70D0-4046-96FA-E09E22E17683}"/>
              </a:ext>
            </a:extLst>
          </p:cNvPr>
          <p:cNvSpPr>
            <a:spLocks noGrp="1"/>
          </p:cNvSpPr>
          <p:nvPr>
            <p:ph type="title"/>
          </p:nvPr>
        </p:nvSpPr>
        <p:spPr/>
        <p:txBody>
          <a:bodyPr>
            <a:normAutofit/>
          </a:bodyPr>
          <a:lstStyle/>
          <a:p>
            <a:r>
              <a:rPr lang="en-US" b="0" dirty="0"/>
              <a:t>Setting Clear and Measurable Student Learning Goals</a:t>
            </a:r>
          </a:p>
        </p:txBody>
      </p:sp>
      <p:sp>
        <p:nvSpPr>
          <p:cNvPr id="3" name="Text Placeholder 2">
            <a:extLst>
              <a:ext uri="{FF2B5EF4-FFF2-40B4-BE49-F238E27FC236}">
                <a16:creationId xmlns:a16="http://schemas.microsoft.com/office/drawing/2014/main" id="{A88DABFC-9057-4B89-821F-8A2464E9B360}"/>
              </a:ext>
            </a:extLst>
          </p:cNvPr>
          <p:cNvSpPr>
            <a:spLocks noGrp="1"/>
          </p:cNvSpPr>
          <p:nvPr>
            <p:ph type="body" sz="quarter" idx="10"/>
          </p:nvPr>
        </p:nvSpPr>
        <p:spPr/>
        <p:txBody>
          <a:bodyPr>
            <a:normAutofit fontScale="70000" lnSpcReduction="20000"/>
          </a:bodyPr>
          <a:lstStyle/>
          <a:p>
            <a:endParaRPr lang="en-US" i="1" dirty="0">
              <a:latin typeface="+mn-lt"/>
            </a:endParaRPr>
          </a:p>
          <a:p>
            <a:r>
              <a:rPr lang="en-US" i="1" dirty="0">
                <a:latin typeface="+mn-lt"/>
              </a:rPr>
              <a:t>Quality Aim/Goal statements include these components:</a:t>
            </a:r>
            <a:endParaRPr lang="en-US" dirty="0">
              <a:latin typeface="+mn-lt"/>
            </a:endParaRPr>
          </a:p>
          <a:p>
            <a:endParaRPr lang="en-US" b="1" dirty="0">
              <a:latin typeface="+mn-lt"/>
            </a:endParaRPr>
          </a:p>
          <a:p>
            <a:r>
              <a:rPr lang="en-US" b="1" dirty="0">
                <a:latin typeface="+mn-lt"/>
              </a:rPr>
              <a:t>What?</a:t>
            </a:r>
            <a:r>
              <a:rPr lang="en-US" dirty="0">
                <a:latin typeface="+mn-lt"/>
              </a:rPr>
              <a:t> (operationalize the specific skill/process/practice that is being improved?)</a:t>
            </a:r>
          </a:p>
          <a:p>
            <a:r>
              <a:rPr lang="en-US" b="1" dirty="0">
                <a:latin typeface="+mn-lt"/>
              </a:rPr>
              <a:t>For whom?</a:t>
            </a:r>
            <a:r>
              <a:rPr lang="en-US" dirty="0">
                <a:latin typeface="+mn-lt"/>
              </a:rPr>
              <a:t> (who is the intended population?)</a:t>
            </a:r>
          </a:p>
          <a:p>
            <a:r>
              <a:rPr lang="en-US" b="1" dirty="0">
                <a:latin typeface="+mn-lt"/>
              </a:rPr>
              <a:t>By when? </a:t>
            </a:r>
            <a:r>
              <a:rPr lang="en-US" dirty="0">
                <a:latin typeface="+mn-lt"/>
              </a:rPr>
              <a:t>(when do you expect outcomes to be achieved?)</a:t>
            </a:r>
          </a:p>
          <a:p>
            <a:r>
              <a:rPr lang="en-US" b="1" dirty="0">
                <a:latin typeface="+mn-lt"/>
              </a:rPr>
              <a:t>By how much?</a:t>
            </a:r>
            <a:r>
              <a:rPr lang="en-US" dirty="0">
                <a:latin typeface="+mn-lt"/>
              </a:rPr>
              <a:t> (to what degree will improvement/progress be made by that time?)</a:t>
            </a:r>
            <a:endParaRPr lang="en-US" dirty="0">
              <a:solidFill>
                <a:srgbClr val="7F7F7F"/>
              </a:solidFill>
              <a:latin typeface="+mn-lt"/>
            </a:endParaRPr>
          </a:p>
          <a:p>
            <a:pPr fontAlgn="base"/>
            <a:endParaRPr lang="en-US" b="0" i="0" u="none" strike="noStrike" dirty="0">
              <a:solidFill>
                <a:srgbClr val="404040"/>
              </a:solidFill>
              <a:effectLst/>
              <a:latin typeface="Palatino Linotype" panose="02040502050505030304" pitchFamily="18" charset="0"/>
            </a:endParaRPr>
          </a:p>
          <a:p>
            <a:pPr fontAlgn="base"/>
            <a:r>
              <a:rPr lang="en-US" sz="2900" dirty="0">
                <a:solidFill>
                  <a:srgbClr val="C00000"/>
                </a:solidFill>
                <a:highlight>
                  <a:srgbClr val="FFFF00"/>
                </a:highlight>
                <a:latin typeface="Palatino Linotype" panose="02040502050505030304" pitchFamily="18" charset="0"/>
              </a:rPr>
              <a:t>e.g., By June 2024, 90% of K-3rd grade English Learners are reaching proficiency in grade level reading fluency, as measured by Decoding Inventories &amp; Oral Reading Fluency Assessments.</a:t>
            </a:r>
            <a:endParaRPr lang="en-US" sz="2900" b="0" i="0" dirty="0">
              <a:solidFill>
                <a:srgbClr val="C00000"/>
              </a:solidFill>
              <a:effectLst/>
              <a:highlight>
                <a:srgbClr val="FFFF00"/>
              </a:highlight>
              <a:latin typeface="Segoe UI" panose="020B0502040204020203" pitchFamily="34" charset="0"/>
            </a:endParaRPr>
          </a:p>
          <a:p>
            <a:pPr>
              <a:spcBef>
                <a:spcPts val="1200"/>
              </a:spcBef>
              <a:spcAft>
                <a:spcPts val="200"/>
              </a:spcAft>
            </a:pPr>
            <a:r>
              <a:rPr lang="en-US" sz="2900" dirty="0">
                <a:solidFill>
                  <a:srgbClr val="C00000"/>
                </a:solidFill>
                <a:highlight>
                  <a:srgbClr val="FFFF00"/>
                </a:highlight>
                <a:latin typeface="Palatino Linotype" panose="02040502050505030304" pitchFamily="18" charset="0"/>
              </a:rPr>
              <a:t>e.g., By June 2024 we will reduce the math/literacy performance gap for English Learners and their peers by 20%</a:t>
            </a:r>
            <a:endParaRPr lang="en-US" sz="2900" b="0" i="0" dirty="0">
              <a:solidFill>
                <a:srgbClr val="C00000"/>
              </a:solidFill>
              <a:effectLst/>
              <a:highlight>
                <a:srgbClr val="FFFF00"/>
              </a:highlight>
              <a:latin typeface="Segoe UI" panose="020B0502040204020203" pitchFamily="34" charset="0"/>
            </a:endParaRPr>
          </a:p>
          <a:p>
            <a:pPr algn="l" rtl="0" fontAlgn="base">
              <a:buFont typeface="Arial" panose="020B0604020202020204" pitchFamily="34" charset="0"/>
              <a:buChar char="•"/>
            </a:pPr>
            <a:endParaRPr lang="en-US" sz="1600" dirty="0">
              <a:solidFill>
                <a:srgbClr val="000000"/>
              </a:solidFill>
            </a:endParaRPr>
          </a:p>
          <a:p>
            <a:endParaRPr lang="en-US" dirty="0"/>
          </a:p>
        </p:txBody>
      </p:sp>
    </p:spTree>
    <p:extLst>
      <p:ext uri="{BB962C8B-B14F-4D97-AF65-F5344CB8AC3E}">
        <p14:creationId xmlns:p14="http://schemas.microsoft.com/office/powerpoint/2010/main" val="4066906059"/>
      </p:ext>
    </p:extLst>
  </p:cSld>
  <p:clrMapOvr>
    <a:masterClrMapping/>
  </p:clrMapOvr>
  <mc:AlternateContent xmlns:mc="http://schemas.openxmlformats.org/markup-compatibility/2006" xmlns:p14="http://schemas.microsoft.com/office/powerpoint/2010/main">
    <mc:Choice Requires="p14">
      <p:transition spd="slow" p14:dur="2000" advTm="64806"/>
    </mc:Choice>
    <mc:Fallback xmlns="">
      <p:transition spd="slow" advTm="64806"/>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87C3-F49D-4F0A-AD40-E37F57376B85}"/>
              </a:ext>
            </a:extLst>
          </p:cNvPr>
          <p:cNvSpPr>
            <a:spLocks noGrp="1"/>
          </p:cNvSpPr>
          <p:nvPr>
            <p:ph type="title"/>
          </p:nvPr>
        </p:nvSpPr>
        <p:spPr/>
        <p:txBody>
          <a:bodyPr vert="horz" lIns="91440" tIns="45720" rIns="91440" bIns="45720" rtlCol="0" anchor="b">
            <a:normAutofit/>
          </a:bodyPr>
          <a:lstStyle/>
          <a:p>
            <a:r>
              <a:rPr lang="en-US" b="0" dirty="0">
                <a:solidFill>
                  <a:schemeClr val="tx1"/>
                </a:solidFill>
                <a:cs typeface="+mj-cs"/>
              </a:rPr>
              <a:t>Keep the Grain Size in Mind</a:t>
            </a:r>
          </a:p>
        </p:txBody>
      </p:sp>
      <p:sp>
        <p:nvSpPr>
          <p:cNvPr id="6" name="Content Placeholder 5">
            <a:extLst>
              <a:ext uri="{FF2B5EF4-FFF2-40B4-BE49-F238E27FC236}">
                <a16:creationId xmlns:a16="http://schemas.microsoft.com/office/drawing/2014/main" id="{D7BE23F5-1727-AB7C-B218-F01530F242CB}"/>
              </a:ext>
            </a:extLst>
          </p:cNvPr>
          <p:cNvSpPr>
            <a:spLocks noGrp="1"/>
          </p:cNvSpPr>
          <p:nvPr>
            <p:ph type="body" sz="quarter" idx="10"/>
          </p:nvPr>
        </p:nvSpPr>
        <p:spPr/>
        <p:txBody>
          <a:bodyPr vert="horz" lIns="91440" tIns="45720" rIns="91440" bIns="45720" rtlCol="0">
            <a:normAutofit/>
          </a:bodyPr>
          <a:lstStyle/>
          <a:p>
            <a:pPr>
              <a:spcBef>
                <a:spcPts val="0"/>
              </a:spcBef>
              <a:spcAft>
                <a:spcPts val="0"/>
              </a:spcAft>
              <a:buClr>
                <a:schemeClr val="dk1"/>
              </a:buClr>
              <a:buSzPts val="1700"/>
            </a:pPr>
            <a:r>
              <a:rPr lang="en-US" sz="2800" dirty="0"/>
              <a:t>Is the goal/problem of practice at a:</a:t>
            </a:r>
          </a:p>
          <a:p>
            <a:pPr marL="228600" indent="-228600">
              <a:spcBef>
                <a:spcPts val="1000"/>
              </a:spcBef>
              <a:spcAft>
                <a:spcPts val="0"/>
              </a:spcAft>
              <a:buClr>
                <a:schemeClr val="dk1"/>
              </a:buClr>
              <a:buSzPts val="1700"/>
              <a:buFont typeface="Arial" panose="020B0604020202020204" pitchFamily="34" charset="0"/>
              <a:buChar char="•"/>
            </a:pPr>
            <a:r>
              <a:rPr lang="en-US" sz="2800" dirty="0"/>
              <a:t>Systems level?</a:t>
            </a:r>
          </a:p>
          <a:p>
            <a:pPr marL="228600" indent="-228600">
              <a:spcBef>
                <a:spcPts val="1000"/>
              </a:spcBef>
              <a:spcAft>
                <a:spcPts val="0"/>
              </a:spcAft>
              <a:buClr>
                <a:schemeClr val="dk1"/>
              </a:buClr>
              <a:buSzPts val="1700"/>
              <a:buFont typeface="Arial" panose="020B0604020202020204" pitchFamily="34" charset="0"/>
              <a:buChar char="•"/>
            </a:pPr>
            <a:r>
              <a:rPr lang="en-US" sz="2800" dirty="0"/>
              <a:t>School level?</a:t>
            </a:r>
          </a:p>
          <a:p>
            <a:pPr marL="228600" indent="-228600">
              <a:spcBef>
                <a:spcPts val="1000"/>
              </a:spcBef>
              <a:spcAft>
                <a:spcPts val="0"/>
              </a:spcAft>
              <a:buClr>
                <a:schemeClr val="dk1"/>
              </a:buClr>
              <a:buSzPts val="1700"/>
              <a:buFont typeface="Arial" panose="020B0604020202020204" pitchFamily="34" charset="0"/>
              <a:buChar char="•"/>
            </a:pPr>
            <a:r>
              <a:rPr lang="en-US" sz="2800" dirty="0"/>
              <a:t>Grade or class level?</a:t>
            </a:r>
          </a:p>
          <a:p>
            <a:pPr marL="228600" indent="-228600">
              <a:spcBef>
                <a:spcPts val="1000"/>
              </a:spcBef>
              <a:spcAft>
                <a:spcPts val="0"/>
              </a:spcAft>
              <a:buClr>
                <a:schemeClr val="dk1"/>
              </a:buClr>
              <a:buSzPts val="1700"/>
              <a:buFont typeface="Arial" panose="020B0604020202020204" pitchFamily="34" charset="0"/>
              <a:buChar char="•"/>
            </a:pPr>
            <a:r>
              <a:rPr lang="en-US" sz="2800" dirty="0"/>
              <a:t>Content area level?</a:t>
            </a:r>
          </a:p>
          <a:p>
            <a:pPr marL="228600" indent="-228600">
              <a:spcBef>
                <a:spcPts val="1000"/>
              </a:spcBef>
              <a:spcAft>
                <a:spcPts val="0"/>
              </a:spcAft>
              <a:buClr>
                <a:schemeClr val="dk1"/>
              </a:buClr>
              <a:buSzPts val="1700"/>
              <a:buFont typeface="Arial" panose="020B0604020202020204" pitchFamily="34" charset="0"/>
              <a:buChar char="•"/>
            </a:pPr>
            <a:r>
              <a:rPr lang="en-US" sz="2800" dirty="0"/>
              <a:t>Student level?</a:t>
            </a:r>
          </a:p>
          <a:p>
            <a:pPr indent="-228600">
              <a:buFont typeface="Arial" panose="020B0604020202020204" pitchFamily="34" charset="0"/>
              <a:buChar char="•"/>
            </a:pPr>
            <a:endParaRPr lang="en-US" sz="2200" dirty="0">
              <a:latin typeface="+mn-lt"/>
              <a:cs typeface="+mn-cs"/>
            </a:endParaRPr>
          </a:p>
        </p:txBody>
      </p:sp>
      <p:pic>
        <p:nvPicPr>
          <p:cNvPr id="10" name="Content Placeholder 9" descr="A group of corn kernels">
            <a:extLst>
              <a:ext uri="{FF2B5EF4-FFF2-40B4-BE49-F238E27FC236}">
                <a16:creationId xmlns:a16="http://schemas.microsoft.com/office/drawing/2014/main" id="{BFCD3A2F-8A97-25AC-381F-16230480990A}"/>
              </a:ext>
            </a:extLst>
          </p:cNvPr>
          <p:cNvPicPr>
            <a:picLocks noGrp="1" noChangeAspect="1"/>
          </p:cNvPicPr>
          <p:nvPr>
            <p:ph idx="4294967295"/>
          </p:nvPr>
        </p:nvPicPr>
        <p:blipFill rotWithShape="1">
          <a:blip r:embed="rId3"/>
          <a:stretch/>
        </p:blipFill>
        <p:spPr>
          <a:xfrm>
            <a:off x="6397625" y="1761150"/>
            <a:ext cx="5083175" cy="402149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5586695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0589-4DC4-FBAF-38C4-301A299424BC}"/>
              </a:ext>
            </a:extLst>
          </p:cNvPr>
          <p:cNvSpPr>
            <a:spLocks noGrp="1"/>
          </p:cNvSpPr>
          <p:nvPr>
            <p:ph type="title"/>
          </p:nvPr>
        </p:nvSpPr>
        <p:spPr/>
        <p:txBody>
          <a:bodyPr/>
          <a:lstStyle/>
          <a:p>
            <a:r>
              <a:rPr lang="en-US" dirty="0">
                <a:latin typeface="Franklin Gothic Demi Cond"/>
                <a:cs typeface="Arial"/>
              </a:rPr>
              <a:t>Examples – Clear Measurable Goals</a:t>
            </a:r>
            <a:endParaRPr lang="en-US" dirty="0"/>
          </a:p>
        </p:txBody>
      </p:sp>
      <p:sp>
        <p:nvSpPr>
          <p:cNvPr id="3" name="Text Placeholder 2">
            <a:extLst>
              <a:ext uri="{FF2B5EF4-FFF2-40B4-BE49-F238E27FC236}">
                <a16:creationId xmlns:a16="http://schemas.microsoft.com/office/drawing/2014/main" id="{5023C1F0-50AA-25C8-D895-89EB9FBB2782}"/>
              </a:ext>
            </a:extLst>
          </p:cNvPr>
          <p:cNvSpPr>
            <a:spLocks noGrp="1"/>
          </p:cNvSpPr>
          <p:nvPr>
            <p:ph type="body" sz="quarter" idx="10"/>
          </p:nvPr>
        </p:nvSpPr>
        <p:spPr/>
        <p:txBody>
          <a:bodyPr/>
          <a:lstStyle/>
          <a:p>
            <a:endParaRPr lang="en-US" sz="1800" b="1" dirty="0">
              <a:solidFill>
                <a:srgbClr val="001D35"/>
              </a:solidFill>
              <a:latin typeface="Arial"/>
              <a:cs typeface="Arial"/>
            </a:endParaRPr>
          </a:p>
          <a:p>
            <a:endParaRPr lang="en-US" sz="1800" b="1" dirty="0">
              <a:solidFill>
                <a:srgbClr val="001D35"/>
              </a:solidFill>
              <a:latin typeface="Arial"/>
              <a:cs typeface="Arial"/>
            </a:endParaRPr>
          </a:p>
          <a:p>
            <a:r>
              <a:rPr lang="en-US" sz="1800" b="1" dirty="0">
                <a:solidFill>
                  <a:srgbClr val="001D35"/>
                </a:solidFill>
                <a:latin typeface="Arial"/>
                <a:cs typeface="Arial"/>
              </a:rPr>
              <a:t>Increased reading fluency:</a:t>
            </a:r>
            <a:endParaRPr lang="en-US" sz="1800" dirty="0">
              <a:solidFill>
                <a:srgbClr val="303030"/>
              </a:solidFill>
            </a:endParaRPr>
          </a:p>
          <a:p>
            <a:r>
              <a:rPr lang="en-US" sz="1800" dirty="0">
                <a:solidFill>
                  <a:srgbClr val="545D7E"/>
                </a:solidFill>
                <a:latin typeface="Arial"/>
                <a:cs typeface="Arial"/>
              </a:rPr>
              <a:t>All students will read a grade-level passage at 70 words per minute with 3 or fewer miscues, as measured by the mCLASS: TRC assessment by a specific date. </a:t>
            </a:r>
            <a:endParaRPr lang="en-US" sz="1800" dirty="0"/>
          </a:p>
          <a:p>
            <a:r>
              <a:rPr lang="en-US" sz="1800" b="1" dirty="0">
                <a:solidFill>
                  <a:srgbClr val="001D35"/>
                </a:solidFill>
                <a:latin typeface="Arial"/>
                <a:cs typeface="Arial"/>
              </a:rPr>
              <a:t>Reduced math errors:</a:t>
            </a:r>
            <a:endParaRPr lang="en-US" sz="1800" dirty="0"/>
          </a:p>
          <a:p>
            <a:r>
              <a:rPr lang="en-US" sz="1800" dirty="0">
                <a:solidFill>
                  <a:srgbClr val="545D7E"/>
                </a:solidFill>
                <a:latin typeface="Arial"/>
                <a:cs typeface="Arial"/>
              </a:rPr>
              <a:t>All students will reduce math errors from 10% to 5% on weekly assessments by a specific date. </a:t>
            </a:r>
            <a:endParaRPr lang="en-US" sz="1800" dirty="0"/>
          </a:p>
          <a:p>
            <a:r>
              <a:rPr lang="en-US" sz="1800" b="1" dirty="0">
                <a:solidFill>
                  <a:srgbClr val="001D35"/>
                </a:solidFill>
                <a:latin typeface="Arial"/>
                <a:cs typeface="Arial"/>
              </a:rPr>
              <a:t>Improved attendance:</a:t>
            </a:r>
            <a:endParaRPr lang="en-US" sz="1800" dirty="0"/>
          </a:p>
          <a:p>
            <a:r>
              <a:rPr lang="en-US" sz="1800" dirty="0">
                <a:solidFill>
                  <a:srgbClr val="545D7E"/>
                </a:solidFill>
                <a:latin typeface="Arial"/>
                <a:cs typeface="Arial"/>
              </a:rPr>
              <a:t>All students will attend school 90% of the time, with documented evidence of attendance, by a specific date. </a:t>
            </a:r>
            <a:endParaRPr lang="en-US" sz="1800" dirty="0"/>
          </a:p>
          <a:p>
            <a:r>
              <a:rPr lang="en-US" sz="1800" b="1" dirty="0">
                <a:solidFill>
                  <a:srgbClr val="001D35"/>
                </a:solidFill>
                <a:latin typeface="Arial"/>
                <a:cs typeface="Arial"/>
              </a:rPr>
              <a:t>Enhanced social skills:</a:t>
            </a:r>
            <a:endParaRPr lang="en-US" sz="1800" dirty="0"/>
          </a:p>
          <a:p>
            <a:r>
              <a:rPr lang="en-US" sz="1800" dirty="0">
                <a:solidFill>
                  <a:srgbClr val="545D7E"/>
                </a:solidFill>
                <a:latin typeface="Arial"/>
                <a:cs typeface="Arial"/>
              </a:rPr>
              <a:t>All students will demonstrate improved social skills in a specific classroom setting, measured through observations and teacher ratings, by a specific date. </a:t>
            </a:r>
            <a:endParaRPr lang="en-US" sz="1800" dirty="0"/>
          </a:p>
          <a:p>
            <a:br>
              <a:rPr lang="en-US" dirty="0"/>
            </a:br>
            <a:endParaRPr lang="en-US" dirty="0"/>
          </a:p>
          <a:p>
            <a:endParaRPr lang="en-US" sz="1400" dirty="0">
              <a:solidFill>
                <a:srgbClr val="001D35"/>
              </a:solidFill>
            </a:endParaRPr>
          </a:p>
        </p:txBody>
      </p:sp>
    </p:spTree>
    <p:extLst>
      <p:ext uri="{BB962C8B-B14F-4D97-AF65-F5344CB8AC3E}">
        <p14:creationId xmlns:p14="http://schemas.microsoft.com/office/powerpoint/2010/main" val="14159931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4FE08-ED20-A094-22B5-0C12CEA5FBAB}"/>
              </a:ext>
            </a:extLst>
          </p:cNvPr>
          <p:cNvSpPr>
            <a:spLocks noGrp="1"/>
          </p:cNvSpPr>
          <p:nvPr>
            <p:ph type="title"/>
          </p:nvPr>
        </p:nvSpPr>
        <p:spPr/>
        <p:txBody>
          <a:bodyPr/>
          <a:lstStyle/>
          <a:p>
            <a:r>
              <a:rPr lang="en-US" dirty="0"/>
              <a:t>What are other examples of clear measurable goals?</a:t>
            </a:r>
          </a:p>
        </p:txBody>
      </p:sp>
      <p:sp>
        <p:nvSpPr>
          <p:cNvPr id="3" name="Text Placeholder 2">
            <a:extLst>
              <a:ext uri="{FF2B5EF4-FFF2-40B4-BE49-F238E27FC236}">
                <a16:creationId xmlns:a16="http://schemas.microsoft.com/office/drawing/2014/main" id="{5E12941D-C4C7-F90A-DD7F-6A2E77F5C26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964174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A6EF1-681B-38D8-7B50-2765579FA9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BF8EC-E1CB-73CA-D03A-160E49F5131A}"/>
              </a:ext>
            </a:extLst>
          </p:cNvPr>
          <p:cNvSpPr>
            <a:spLocks noGrp="1"/>
          </p:cNvSpPr>
          <p:nvPr>
            <p:ph type="ctrTitle"/>
          </p:nvPr>
        </p:nvSpPr>
        <p:spPr>
          <a:xfrm>
            <a:off x="0" y="457200"/>
            <a:ext cx="12188952" cy="762753"/>
          </a:xfrm>
        </p:spPr>
        <p:txBody>
          <a:bodyPr/>
          <a:lstStyle/>
          <a:p>
            <a:r>
              <a:rPr lang="en-US" dirty="0">
                <a:latin typeface="Arial"/>
                <a:cs typeface="Arial"/>
              </a:rPr>
              <a:t>Activity</a:t>
            </a:r>
            <a:endParaRPr lang="en-US" dirty="0"/>
          </a:p>
        </p:txBody>
      </p:sp>
      <p:sp>
        <p:nvSpPr>
          <p:cNvPr id="3" name="Subtitle 2">
            <a:extLst>
              <a:ext uri="{FF2B5EF4-FFF2-40B4-BE49-F238E27FC236}">
                <a16:creationId xmlns:a16="http://schemas.microsoft.com/office/drawing/2014/main" id="{0EA26FFE-1C97-49BF-38BF-E3A618C590F0}"/>
              </a:ext>
            </a:extLst>
          </p:cNvPr>
          <p:cNvSpPr>
            <a:spLocks noGrp="1"/>
          </p:cNvSpPr>
          <p:nvPr>
            <p:ph type="subTitle" idx="1"/>
          </p:nvPr>
        </p:nvSpPr>
        <p:spPr>
          <a:xfrm>
            <a:off x="0" y="1394404"/>
            <a:ext cx="12188952" cy="4018844"/>
          </a:xfrm>
        </p:spPr>
        <p:txBody>
          <a:bodyPr/>
          <a:lstStyle/>
          <a:p>
            <a:endParaRPr lang="en-US" dirty="0">
              <a:latin typeface="Arial"/>
              <a:cs typeface="Arial"/>
            </a:endParaRPr>
          </a:p>
          <a:p>
            <a:r>
              <a:rPr lang="en-US" dirty="0">
                <a:latin typeface="Arial"/>
                <a:cs typeface="Arial"/>
              </a:rPr>
              <a:t>Let's go fishing!</a:t>
            </a:r>
          </a:p>
          <a:p>
            <a:endParaRPr lang="en-US" dirty="0"/>
          </a:p>
          <a:p>
            <a:endParaRPr lang="en-US" dirty="0"/>
          </a:p>
          <a:p>
            <a:endParaRPr lang="en-US" dirty="0"/>
          </a:p>
          <a:p>
            <a:endParaRPr lang="en-US" dirty="0"/>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p>
        </p:txBody>
      </p:sp>
      <p:pic>
        <p:nvPicPr>
          <p:cNvPr id="4" name="Picture 3" descr="Select Fishing Frenzy">
            <a:extLst>
              <a:ext uri="{FF2B5EF4-FFF2-40B4-BE49-F238E27FC236}">
                <a16:creationId xmlns:a16="http://schemas.microsoft.com/office/drawing/2014/main" id="{330C0C3F-BCF9-0D84-2BCE-F333479D34AB}"/>
              </a:ext>
            </a:extLst>
          </p:cNvPr>
          <p:cNvPicPr>
            <a:picLocks noChangeAspect="1"/>
          </p:cNvPicPr>
          <p:nvPr/>
        </p:nvPicPr>
        <p:blipFill>
          <a:blip r:embed="rId3"/>
          <a:stretch>
            <a:fillRect/>
          </a:stretch>
        </p:blipFill>
        <p:spPr>
          <a:xfrm>
            <a:off x="3819525" y="2636520"/>
            <a:ext cx="4362447" cy="2466021"/>
          </a:xfrm>
          <a:prstGeom prst="rect">
            <a:avLst/>
          </a:prstGeom>
        </p:spPr>
      </p:pic>
    </p:spTree>
    <p:extLst>
      <p:ext uri="{BB962C8B-B14F-4D97-AF65-F5344CB8AC3E}">
        <p14:creationId xmlns:p14="http://schemas.microsoft.com/office/powerpoint/2010/main" val="317097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A8941-01F1-7DED-4BFD-B2054DF29F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9769E-44BC-51A3-0D98-8B3B3C2BD0AF}"/>
              </a:ext>
            </a:extLst>
          </p:cNvPr>
          <p:cNvSpPr>
            <a:spLocks noGrp="1"/>
          </p:cNvSpPr>
          <p:nvPr>
            <p:ph type="ctrTitle"/>
          </p:nvPr>
        </p:nvSpPr>
        <p:spPr>
          <a:xfrm>
            <a:off x="0" y="457200"/>
            <a:ext cx="12188952" cy="762753"/>
          </a:xfrm>
        </p:spPr>
        <p:txBody>
          <a:bodyPr/>
          <a:lstStyle/>
          <a:p>
            <a:r>
              <a:rPr lang="en-US" dirty="0">
                <a:latin typeface="Arial"/>
                <a:cs typeface="Arial"/>
              </a:rPr>
              <a:t>Fishing Frenzy</a:t>
            </a:r>
            <a:endParaRPr lang="en-US" dirty="0"/>
          </a:p>
        </p:txBody>
      </p:sp>
      <p:sp>
        <p:nvSpPr>
          <p:cNvPr id="3" name="Subtitle 2" descr="Link for the Blooket Game.">
            <a:extLst>
              <a:ext uri="{FF2B5EF4-FFF2-40B4-BE49-F238E27FC236}">
                <a16:creationId xmlns:a16="http://schemas.microsoft.com/office/drawing/2014/main" id="{7DB5B865-C636-AB36-68B6-0E241C624CE4}"/>
              </a:ext>
            </a:extLst>
          </p:cNvPr>
          <p:cNvSpPr>
            <a:spLocks noGrp="1"/>
          </p:cNvSpPr>
          <p:nvPr>
            <p:ph type="subTitle" idx="1"/>
          </p:nvPr>
        </p:nvSpPr>
        <p:spPr>
          <a:xfrm>
            <a:off x="0" y="1394404"/>
            <a:ext cx="12188952" cy="4018844"/>
          </a:xfrm>
        </p:spPr>
        <p:txBody>
          <a:bodyPr/>
          <a:lstStyle/>
          <a:p>
            <a:endParaRPr lang="en-US" dirty="0">
              <a:latin typeface="Arial"/>
              <a:cs typeface="Arial"/>
            </a:endParaRPr>
          </a:p>
          <a:p>
            <a:endParaRPr lang="en-US" dirty="0">
              <a:latin typeface="Arial"/>
              <a:cs typeface="Arial"/>
            </a:endParaRPr>
          </a:p>
          <a:p>
            <a:endParaRPr lang="en-US" dirty="0"/>
          </a:p>
          <a:p>
            <a:endParaRPr lang="en-US" dirty="0"/>
          </a:p>
          <a:p>
            <a:endParaRPr lang="en-US" dirty="0"/>
          </a:p>
          <a:p>
            <a:endParaRPr lang="en-US" dirty="0"/>
          </a:p>
          <a:p>
            <a:endParaRPr lang="en-US" dirty="0">
              <a:latin typeface="Arial"/>
              <a:cs typeface="Arial"/>
            </a:endParaRPr>
          </a:p>
          <a:p>
            <a:endParaRPr lang="en-US" dirty="0">
              <a:latin typeface="Arial"/>
              <a:cs typeface="Arial"/>
            </a:endParaRPr>
          </a:p>
          <a:p>
            <a:endParaRPr lang="en-US" dirty="0"/>
          </a:p>
        </p:txBody>
      </p:sp>
      <p:sp>
        <p:nvSpPr>
          <p:cNvPr id="5" name="TextBox 4">
            <a:extLst>
              <a:ext uri="{FF2B5EF4-FFF2-40B4-BE49-F238E27FC236}">
                <a16:creationId xmlns:a16="http://schemas.microsoft.com/office/drawing/2014/main" id="{A34B02BF-FA7F-3C4F-742A-78EBEB636F86}"/>
              </a:ext>
            </a:extLst>
          </p:cNvPr>
          <p:cNvSpPr txBox="1"/>
          <p:nvPr/>
        </p:nvSpPr>
        <p:spPr>
          <a:xfrm>
            <a:off x="519023" y="1399436"/>
            <a:ext cx="1089803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400" dirty="0">
                <a:latin typeface="Arial"/>
                <a:ea typeface="Calibri"/>
                <a:cs typeface="Calibri"/>
              </a:rPr>
              <a:t>Like a Kahoot!</a:t>
            </a:r>
          </a:p>
          <a:p>
            <a:pPr marL="342900" indent="-342900">
              <a:buAutoNum type="arabicPeriod"/>
            </a:pPr>
            <a:r>
              <a:rPr lang="en-US" sz="2400" dirty="0">
                <a:latin typeface="Arial"/>
                <a:ea typeface="Calibri"/>
                <a:cs typeface="Calibri"/>
              </a:rPr>
              <a:t>Play by yourself.</a:t>
            </a:r>
          </a:p>
          <a:p>
            <a:pPr marL="342900" indent="-342900">
              <a:buAutoNum type="arabicPeriod"/>
            </a:pPr>
            <a:r>
              <a:rPr lang="en-US" sz="2400" dirty="0">
                <a:latin typeface="Arial"/>
                <a:ea typeface="Calibri"/>
                <a:cs typeface="Calibri"/>
              </a:rPr>
              <a:t>Use your computer, tablet, or phone to access the URL or the QR code.</a:t>
            </a:r>
          </a:p>
          <a:p>
            <a:pPr marL="342900" indent="-342900">
              <a:buAutoNum type="arabicPeriod"/>
            </a:pPr>
            <a:r>
              <a:rPr lang="en-US" sz="2400" dirty="0">
                <a:latin typeface="Arial"/>
                <a:ea typeface="Calibri"/>
                <a:cs typeface="Calibri"/>
              </a:rPr>
              <a:t>Questions will only appear on your device.</a:t>
            </a:r>
          </a:p>
          <a:p>
            <a:pPr marL="342900" indent="-342900">
              <a:buAutoNum type="arabicPeriod"/>
            </a:pPr>
            <a:r>
              <a:rPr lang="en-US" sz="2400" dirty="0">
                <a:latin typeface="Arial"/>
                <a:ea typeface="Calibri"/>
                <a:cs typeface="Calibri"/>
              </a:rPr>
              <a:t>Seven minutes to answer a series of multiple choice and true or false questions to test your knowledge on setting clear and measurable goals.</a:t>
            </a:r>
          </a:p>
          <a:p>
            <a:pPr marL="342900" indent="-342900">
              <a:buAutoNum type="arabicPeriod"/>
            </a:pPr>
            <a:r>
              <a:rPr lang="en-US" sz="2400" dirty="0">
                <a:latin typeface="Arial"/>
                <a:ea typeface="Calibri"/>
                <a:cs typeface="Calibri"/>
              </a:rPr>
              <a:t>Whoever gets the highest weight wins!</a:t>
            </a:r>
          </a:p>
          <a:p>
            <a:pPr marL="342900" indent="-342900">
              <a:buAutoNum type="arabicPeriod"/>
            </a:pPr>
            <a:r>
              <a:rPr lang="en-US" sz="2400" dirty="0">
                <a:latin typeface="Arial"/>
                <a:ea typeface="Calibri"/>
                <a:cs typeface="Calibri"/>
              </a:rPr>
              <a:t>Speed and accuracy affect the weight of the fish you get.</a:t>
            </a:r>
            <a:endParaRPr lang="en-US" sz="2400" dirty="0">
              <a:solidFill>
                <a:srgbClr val="303030"/>
              </a:solidFill>
              <a:latin typeface="Arial"/>
              <a:ea typeface="Calibri"/>
              <a:cs typeface="Calibri"/>
            </a:endParaRPr>
          </a:p>
          <a:p>
            <a:pPr marL="342900" indent="-342900">
              <a:buAutoNum type="arabicPeriod"/>
            </a:pPr>
            <a:r>
              <a:rPr lang="en-US" sz="2400" b="1" u="sng" dirty="0">
                <a:solidFill>
                  <a:srgbClr val="FFFFFF"/>
                </a:solidFill>
                <a:latin typeface="Nunito"/>
                <a:ea typeface="Calibri"/>
                <a:cs typeface="Calibri"/>
              </a:rPr>
              <a:t>play.blooket.complay.blooket.co</a:t>
            </a:r>
            <a:endParaRPr lang="en-US" dirty="0">
              <a:ea typeface="Calibri"/>
              <a:cs typeface="Calibri"/>
            </a:endParaRPr>
          </a:p>
        </p:txBody>
      </p:sp>
      <p:sp>
        <p:nvSpPr>
          <p:cNvPr id="6" name="TextBox 5" descr="Link for the Blooket Game.">
            <a:extLst>
              <a:ext uri="{FF2B5EF4-FFF2-40B4-BE49-F238E27FC236}">
                <a16:creationId xmlns:a16="http://schemas.microsoft.com/office/drawing/2014/main" id="{B21A725A-ACF3-9945-AC5C-CDA675A6869D}"/>
              </a:ext>
            </a:extLst>
          </p:cNvPr>
          <p:cNvSpPr txBox="1"/>
          <p:nvPr/>
        </p:nvSpPr>
        <p:spPr>
          <a:xfrm>
            <a:off x="3170711" y="5023262"/>
            <a:ext cx="5676405"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300" b="1" dirty="0">
                <a:latin typeface="Arial"/>
                <a:cs typeface="Arial"/>
                <a:hlinkClick r:id="rId3"/>
              </a:rPr>
              <a:t>Are you ready?</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33885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2902E-383D-B8F3-A84F-0F248934B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421C4-4E67-4E07-0B8E-5E9DE43A515B}"/>
              </a:ext>
            </a:extLst>
          </p:cNvPr>
          <p:cNvSpPr>
            <a:spLocks noGrp="1"/>
          </p:cNvSpPr>
          <p:nvPr>
            <p:ph type="ctrTitle"/>
          </p:nvPr>
        </p:nvSpPr>
        <p:spPr>
          <a:xfrm>
            <a:off x="0" y="457200"/>
            <a:ext cx="12188952" cy="894457"/>
          </a:xfrm>
        </p:spPr>
        <p:txBody>
          <a:bodyPr/>
          <a:lstStyle/>
          <a:p>
            <a:r>
              <a:rPr lang="en-US" dirty="0">
                <a:latin typeface="Arial"/>
                <a:cs typeface="Arial"/>
              </a:rPr>
              <a:t>Recap of Fishing Frenzy</a:t>
            </a:r>
            <a:endParaRPr lang="en-US" dirty="0"/>
          </a:p>
        </p:txBody>
      </p:sp>
      <p:sp>
        <p:nvSpPr>
          <p:cNvPr id="3" name="Subtitle 2">
            <a:extLst>
              <a:ext uri="{FF2B5EF4-FFF2-40B4-BE49-F238E27FC236}">
                <a16:creationId xmlns:a16="http://schemas.microsoft.com/office/drawing/2014/main" id="{E9467513-F756-ADB4-326D-564C5B850838}"/>
              </a:ext>
            </a:extLst>
          </p:cNvPr>
          <p:cNvSpPr>
            <a:spLocks noGrp="1"/>
          </p:cNvSpPr>
          <p:nvPr>
            <p:ph type="subTitle" idx="1"/>
          </p:nvPr>
        </p:nvSpPr>
        <p:spPr>
          <a:xfrm>
            <a:off x="338666" y="2203440"/>
            <a:ext cx="11445768" cy="3842655"/>
          </a:xfrm>
        </p:spPr>
        <p:txBody>
          <a:bodyPr/>
          <a:lstStyle/>
          <a:p>
            <a:pPr marL="342900" indent="-342900" algn="l">
              <a:buChar char="•"/>
            </a:pPr>
            <a:endParaRPr lang="en-US" b="0" dirty="0">
              <a:latin typeface="Arial"/>
              <a:cs typeface="Arial"/>
            </a:endParaRPr>
          </a:p>
          <a:p>
            <a:pPr marL="457200" indent="-457200" algn="l">
              <a:buAutoNum type="arabicPeriod"/>
            </a:pPr>
            <a:r>
              <a:rPr lang="en-US" b="0" dirty="0">
                <a:latin typeface="Arial"/>
                <a:cs typeface="Arial"/>
              </a:rPr>
              <a:t>Are there any questions?</a:t>
            </a:r>
          </a:p>
          <a:p>
            <a:pPr marL="457200" indent="-457200" algn="l">
              <a:buAutoNum type="arabicPeriod"/>
            </a:pPr>
            <a:r>
              <a:rPr lang="en-US" b="0" dirty="0">
                <a:latin typeface="Arial"/>
                <a:cs typeface="Arial"/>
              </a:rPr>
              <a:t>Recap:</a:t>
            </a:r>
            <a:endParaRPr lang="en-US" b="0" dirty="0"/>
          </a:p>
          <a:p>
            <a:pPr algn="l"/>
            <a:r>
              <a:rPr lang="en-US" b="0" dirty="0">
                <a:latin typeface="Arial"/>
                <a:cs typeface="Arial"/>
              </a:rPr>
              <a:t>            a. Goals are made of 4 questions:</a:t>
            </a:r>
            <a:endParaRPr lang="en-US" b="0" dirty="0"/>
          </a:p>
          <a:p>
            <a:pPr algn="l"/>
            <a:r>
              <a:rPr lang="en-US" b="0" dirty="0">
                <a:latin typeface="Arial"/>
                <a:cs typeface="Arial"/>
              </a:rPr>
              <a:t>                    i. ?</a:t>
            </a:r>
            <a:endParaRPr lang="en-US" b="0" dirty="0"/>
          </a:p>
          <a:p>
            <a:pPr algn="l"/>
            <a:r>
              <a:rPr lang="en-US" b="0" dirty="0">
                <a:latin typeface="Arial"/>
                <a:ea typeface="Calibri"/>
                <a:cs typeface="Arial"/>
              </a:rPr>
              <a:t>                    ii. For?</a:t>
            </a:r>
          </a:p>
          <a:p>
            <a:pPr algn="l"/>
            <a:r>
              <a:rPr lang="en-US" b="0" dirty="0">
                <a:latin typeface="Arial"/>
                <a:ea typeface="Calibri"/>
                <a:cs typeface="Arial"/>
              </a:rPr>
              <a:t>                    iii. By?</a:t>
            </a:r>
          </a:p>
          <a:p>
            <a:pPr algn="l"/>
            <a:r>
              <a:rPr lang="en-US" b="0" dirty="0">
                <a:latin typeface="Arial"/>
                <a:ea typeface="Calibri"/>
                <a:cs typeface="Arial"/>
              </a:rPr>
              <a:t>                    iv. By?</a:t>
            </a:r>
          </a:p>
          <a:p>
            <a:pPr algn="l"/>
            <a:endParaRPr lang="en-US" b="0" dirty="0">
              <a:latin typeface="Arial"/>
              <a:ea typeface="Calibri"/>
              <a:cs typeface="Arial"/>
            </a:endParaRPr>
          </a:p>
          <a:p>
            <a:pPr marL="2743200" lvl="5" indent="-457200" algn="l">
              <a:buAutoNum type="arabicPeriod"/>
            </a:pPr>
            <a:endParaRPr lang="en-US" b="0" dirty="0">
              <a:latin typeface="Calibri" panose="020F0502020204030204"/>
              <a:ea typeface="Calibri"/>
              <a:cs typeface="Calibri"/>
            </a:endParaRPr>
          </a:p>
          <a:p>
            <a:pPr marL="342900" indent="-342900" algn="l">
              <a:buChar char="•"/>
            </a:pPr>
            <a:endParaRPr lang="en-US" b="0" dirty="0">
              <a:ea typeface="Calibri"/>
            </a:endParaRPr>
          </a:p>
        </p:txBody>
      </p:sp>
    </p:spTree>
    <p:extLst>
      <p:ext uri="{BB962C8B-B14F-4D97-AF65-F5344CB8AC3E}">
        <p14:creationId xmlns:p14="http://schemas.microsoft.com/office/powerpoint/2010/main" val="22937479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87A67-564F-AAE5-4412-8F5A468AB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59F3D-C373-3DB2-4816-DF4B54533224}"/>
              </a:ext>
            </a:extLst>
          </p:cNvPr>
          <p:cNvSpPr>
            <a:spLocks noGrp="1"/>
          </p:cNvSpPr>
          <p:nvPr>
            <p:ph type="ctrTitle"/>
          </p:nvPr>
        </p:nvSpPr>
        <p:spPr>
          <a:xfrm>
            <a:off x="0" y="457200"/>
            <a:ext cx="12188952" cy="894457"/>
          </a:xfrm>
        </p:spPr>
        <p:txBody>
          <a:bodyPr/>
          <a:lstStyle/>
          <a:p>
            <a:r>
              <a:rPr lang="en-US" dirty="0">
                <a:latin typeface="Arial"/>
                <a:cs typeface="Arial"/>
              </a:rPr>
              <a:t>Recap Example One</a:t>
            </a:r>
            <a:endParaRPr lang="en-US" dirty="0"/>
          </a:p>
        </p:txBody>
      </p:sp>
      <p:sp>
        <p:nvSpPr>
          <p:cNvPr id="3" name="Subtitle 2">
            <a:extLst>
              <a:ext uri="{FF2B5EF4-FFF2-40B4-BE49-F238E27FC236}">
                <a16:creationId xmlns:a16="http://schemas.microsoft.com/office/drawing/2014/main" id="{4D0425C6-608C-8A69-A4A3-F807CD4E31AC}"/>
              </a:ext>
            </a:extLst>
          </p:cNvPr>
          <p:cNvSpPr>
            <a:spLocks noGrp="1"/>
          </p:cNvSpPr>
          <p:nvPr>
            <p:ph type="subTitle" idx="1"/>
          </p:nvPr>
        </p:nvSpPr>
        <p:spPr>
          <a:xfrm>
            <a:off x="519480" y="1712660"/>
            <a:ext cx="11445768" cy="3842655"/>
          </a:xfrm>
        </p:spPr>
        <p:txBody>
          <a:bodyPr/>
          <a:lstStyle/>
          <a:p>
            <a:pPr marL="342900" indent="-342900" algn="l">
              <a:buChar char="•"/>
            </a:pPr>
            <a:endParaRPr lang="en-US" b="0" dirty="0">
              <a:latin typeface="Arial"/>
              <a:cs typeface="Arial"/>
            </a:endParaRPr>
          </a:p>
          <a:p>
            <a:r>
              <a:rPr lang="en-US" dirty="0">
                <a:latin typeface="Arial"/>
                <a:ea typeface="Calibri"/>
                <a:cs typeface="Arial"/>
              </a:rPr>
              <a:t>Which of the following most accurately represents the “What” in this goal?</a:t>
            </a:r>
            <a:endParaRPr lang="en-US" b="0" dirty="0">
              <a:latin typeface="Arial"/>
              <a:ea typeface="Calibri"/>
              <a:cs typeface="Arial"/>
            </a:endParaRPr>
          </a:p>
          <a:p>
            <a:br>
              <a:rPr lang="en-US" dirty="0">
                <a:latin typeface="Arial"/>
                <a:ea typeface="Calibri"/>
                <a:cs typeface="Arial"/>
              </a:rPr>
            </a:br>
            <a:r>
              <a:rPr lang="en-US" dirty="0">
                <a:latin typeface="Arial"/>
                <a:ea typeface="Calibri"/>
                <a:cs typeface="Arial"/>
              </a:rPr>
              <a:t> </a:t>
            </a:r>
            <a:r>
              <a:rPr lang="en-US" dirty="0">
                <a:solidFill>
                  <a:schemeClr val="accent6">
                    <a:lumMod val="76000"/>
                    <a:lumOff val="24000"/>
                  </a:schemeClr>
                </a:solidFill>
                <a:latin typeface="Arial"/>
                <a:ea typeface="Calibri"/>
                <a:cs typeface="Arial"/>
              </a:rPr>
              <a:t>“By June 2025, 60% of 3rd grade students will increase their reading fluency by 15 correct words per minute.”</a:t>
            </a:r>
            <a:endParaRPr lang="en-US" b="0" dirty="0">
              <a:solidFill>
                <a:schemeClr val="accent6">
                  <a:lumMod val="76000"/>
                  <a:lumOff val="24000"/>
                </a:schemeClr>
              </a:solidFill>
              <a:latin typeface="Arial"/>
              <a:ea typeface="Calibri"/>
              <a:cs typeface="Arial"/>
            </a:endParaRPr>
          </a:p>
          <a:p>
            <a:pPr algn="l"/>
            <a:br>
              <a:rPr lang="en-US" dirty="0">
                <a:latin typeface="Arial"/>
                <a:ea typeface="Calibri"/>
                <a:cs typeface="Arial"/>
              </a:rPr>
            </a:br>
            <a:r>
              <a:rPr lang="en-US" dirty="0">
                <a:latin typeface="Arial"/>
                <a:ea typeface="Calibri"/>
                <a:cs typeface="Arial"/>
              </a:rPr>
              <a:t> A) 3rd grade students</a:t>
            </a:r>
            <a:br>
              <a:rPr lang="en-US" dirty="0">
                <a:latin typeface="Arial"/>
                <a:ea typeface="Calibri"/>
                <a:cs typeface="Arial"/>
              </a:rPr>
            </a:br>
            <a:r>
              <a:rPr lang="en-US" dirty="0">
                <a:latin typeface="Arial"/>
                <a:ea typeface="Calibri"/>
                <a:cs typeface="Arial"/>
              </a:rPr>
              <a:t> B) June 2025</a:t>
            </a:r>
            <a:br>
              <a:rPr lang="en-US" dirty="0">
                <a:latin typeface="Arial"/>
                <a:ea typeface="Calibri"/>
                <a:cs typeface="Arial"/>
              </a:rPr>
            </a:br>
            <a:r>
              <a:rPr lang="en-US" dirty="0">
                <a:latin typeface="Arial"/>
                <a:ea typeface="Calibri"/>
                <a:cs typeface="Arial"/>
              </a:rPr>
              <a:t> </a:t>
            </a:r>
            <a:r>
              <a:rPr lang="en-US" dirty="0">
                <a:solidFill>
                  <a:srgbClr val="000000"/>
                </a:solidFill>
                <a:latin typeface="Arial"/>
                <a:ea typeface="Calibri"/>
                <a:cs typeface="Arial"/>
              </a:rPr>
              <a:t>C)</a:t>
            </a:r>
            <a:r>
              <a:rPr lang="en-US" dirty="0">
                <a:latin typeface="Arial"/>
                <a:ea typeface="Calibri"/>
                <a:cs typeface="Arial"/>
              </a:rPr>
              <a:t> Increase in reading fluency</a:t>
            </a:r>
            <a:br>
              <a:rPr lang="en-US" dirty="0">
                <a:latin typeface="Arial"/>
                <a:ea typeface="Calibri"/>
                <a:cs typeface="Arial"/>
              </a:rPr>
            </a:br>
            <a:r>
              <a:rPr lang="en-US" dirty="0">
                <a:latin typeface="Arial"/>
                <a:ea typeface="Calibri"/>
                <a:cs typeface="Arial"/>
              </a:rPr>
              <a:t> D) 60%</a:t>
            </a:r>
            <a:endParaRPr lang="en-US" b="0" dirty="0">
              <a:latin typeface="Arial"/>
              <a:ea typeface="Calibri"/>
              <a:cs typeface="Arial"/>
            </a:endParaRPr>
          </a:p>
          <a:p>
            <a:pPr marL="457200" indent="-457200" algn="l">
              <a:buAutoNum type="arabicPeriod"/>
            </a:pPr>
            <a:endParaRPr lang="en-US" b="0" dirty="0">
              <a:latin typeface="Arial"/>
              <a:ea typeface="Calibri"/>
              <a:cs typeface="Arial"/>
            </a:endParaRPr>
          </a:p>
          <a:p>
            <a:pPr algn="l"/>
            <a:endParaRPr lang="en-US" b="0" dirty="0">
              <a:latin typeface="Arial"/>
              <a:ea typeface="Calibri"/>
              <a:cs typeface="Arial"/>
            </a:endParaRPr>
          </a:p>
          <a:p>
            <a:pPr marL="2743200" lvl="5" indent="-457200" algn="l">
              <a:buAutoNum type="arabicPeriod"/>
            </a:pPr>
            <a:endParaRPr lang="en-US" b="0" dirty="0">
              <a:latin typeface="Calibri" panose="020F0502020204030204"/>
              <a:ea typeface="Calibri"/>
              <a:cs typeface="Calibri"/>
            </a:endParaRPr>
          </a:p>
          <a:p>
            <a:pPr marL="342900" indent="-342900" algn="l">
              <a:buChar char="•"/>
            </a:pPr>
            <a:endParaRPr lang="en-US" b="0" dirty="0">
              <a:ea typeface="Calibri"/>
            </a:endParaRPr>
          </a:p>
        </p:txBody>
      </p:sp>
    </p:spTree>
    <p:extLst>
      <p:ext uri="{BB962C8B-B14F-4D97-AF65-F5344CB8AC3E}">
        <p14:creationId xmlns:p14="http://schemas.microsoft.com/office/powerpoint/2010/main" val="14941731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E63AF-51B5-4BEF-A38A-D706855AE4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7D16E9-5EFA-E2E4-105D-6B28F8A25C9A}"/>
              </a:ext>
            </a:extLst>
          </p:cNvPr>
          <p:cNvSpPr>
            <a:spLocks noGrp="1"/>
          </p:cNvSpPr>
          <p:nvPr>
            <p:ph type="ctrTitle"/>
          </p:nvPr>
        </p:nvSpPr>
        <p:spPr>
          <a:xfrm>
            <a:off x="0" y="457200"/>
            <a:ext cx="12188952" cy="894457"/>
          </a:xfrm>
        </p:spPr>
        <p:txBody>
          <a:bodyPr/>
          <a:lstStyle/>
          <a:p>
            <a:r>
              <a:rPr lang="en-US" dirty="0">
                <a:latin typeface="Arial"/>
                <a:cs typeface="Arial"/>
              </a:rPr>
              <a:t>Recap Example Two</a:t>
            </a:r>
            <a:endParaRPr lang="en-US" dirty="0"/>
          </a:p>
        </p:txBody>
      </p:sp>
      <p:sp>
        <p:nvSpPr>
          <p:cNvPr id="3" name="Subtitle 2">
            <a:extLst>
              <a:ext uri="{FF2B5EF4-FFF2-40B4-BE49-F238E27FC236}">
                <a16:creationId xmlns:a16="http://schemas.microsoft.com/office/drawing/2014/main" id="{D659E52C-689D-0DDC-422F-793C1DB5664C}"/>
              </a:ext>
            </a:extLst>
          </p:cNvPr>
          <p:cNvSpPr>
            <a:spLocks noGrp="1"/>
          </p:cNvSpPr>
          <p:nvPr>
            <p:ph type="subTitle" idx="1"/>
          </p:nvPr>
        </p:nvSpPr>
        <p:spPr>
          <a:xfrm>
            <a:off x="519480" y="1712660"/>
            <a:ext cx="11445768" cy="3842655"/>
          </a:xfrm>
        </p:spPr>
        <p:txBody>
          <a:bodyPr/>
          <a:lstStyle/>
          <a:p>
            <a:pPr marL="342900" indent="-342900" algn="l">
              <a:buChar char="•"/>
            </a:pPr>
            <a:endParaRPr lang="en-US" b="0" dirty="0">
              <a:latin typeface="Arial"/>
              <a:cs typeface="Arial"/>
            </a:endParaRPr>
          </a:p>
          <a:p>
            <a:r>
              <a:rPr lang="en-US" dirty="0">
                <a:latin typeface="Arial"/>
                <a:ea typeface="Calibri"/>
                <a:cs typeface="Arial"/>
              </a:rPr>
              <a:t>True or False?</a:t>
            </a:r>
            <a:endParaRPr lang="en-US" b="0" dirty="0">
              <a:solidFill>
                <a:srgbClr val="00A100"/>
              </a:solidFill>
              <a:latin typeface="Arial"/>
              <a:ea typeface="Calibri"/>
              <a:cs typeface="Arial"/>
            </a:endParaRPr>
          </a:p>
          <a:p>
            <a:br>
              <a:rPr lang="en-US" dirty="0">
                <a:latin typeface="Arial"/>
                <a:ea typeface="Calibri"/>
                <a:cs typeface="Arial"/>
              </a:rPr>
            </a:br>
            <a:r>
              <a:rPr lang="en-US" dirty="0">
                <a:latin typeface="Arial"/>
                <a:ea typeface="Calibri"/>
                <a:cs typeface="Arial"/>
              </a:rPr>
              <a:t> A goal written as </a:t>
            </a:r>
            <a:r>
              <a:rPr lang="en-US" dirty="0">
                <a:solidFill>
                  <a:schemeClr val="accent6">
                    <a:lumMod val="76000"/>
                    <a:lumOff val="24000"/>
                  </a:schemeClr>
                </a:solidFill>
                <a:latin typeface="Arial"/>
                <a:ea typeface="Calibri"/>
                <a:cs typeface="Arial"/>
              </a:rPr>
              <a:t>“Improve 5th graders’ science test scores by 10% by the end of the year”</a:t>
            </a:r>
            <a:r>
              <a:rPr lang="en-US" dirty="0">
                <a:latin typeface="Arial"/>
                <a:ea typeface="Calibri"/>
                <a:cs typeface="Arial"/>
              </a:rPr>
              <a:t> is fully measurable and complete.</a:t>
            </a:r>
            <a:endParaRPr lang="en-US" b="0" dirty="0">
              <a:solidFill>
                <a:schemeClr val="accent6">
                  <a:lumMod val="76000"/>
                  <a:lumOff val="24000"/>
                </a:schemeClr>
              </a:solidFill>
              <a:latin typeface="Arial"/>
              <a:ea typeface="Calibri"/>
              <a:cs typeface="Arial"/>
            </a:endParaRPr>
          </a:p>
          <a:p>
            <a:endParaRPr lang="en-US" dirty="0">
              <a:solidFill>
                <a:srgbClr val="303030"/>
              </a:solidFill>
              <a:latin typeface="Arial"/>
              <a:ea typeface="Calibri"/>
              <a:cs typeface="Arial"/>
            </a:endParaRPr>
          </a:p>
          <a:p>
            <a:endParaRPr lang="en-US" dirty="0">
              <a:latin typeface="Arial"/>
              <a:ea typeface="Calibri"/>
              <a:cs typeface="Arial"/>
            </a:endParaRPr>
          </a:p>
          <a:p>
            <a:endParaRPr lang="en-US" dirty="0">
              <a:latin typeface="Arial"/>
              <a:ea typeface="Calibri"/>
              <a:cs typeface="Arial"/>
            </a:endParaRPr>
          </a:p>
          <a:p>
            <a:pPr algn="l"/>
            <a:br>
              <a:rPr lang="en-US" dirty="0">
                <a:latin typeface="Arial"/>
                <a:ea typeface="Calibri"/>
                <a:cs typeface="Arial"/>
              </a:rPr>
            </a:br>
            <a:r>
              <a:rPr lang="en-US" dirty="0">
                <a:latin typeface="Arial"/>
                <a:ea typeface="Calibri"/>
                <a:cs typeface="Arial"/>
              </a:rPr>
              <a:t> </a:t>
            </a:r>
          </a:p>
          <a:p>
            <a:pPr algn="l"/>
            <a:endParaRPr lang="en-US" b="0" dirty="0">
              <a:latin typeface="Arial"/>
              <a:ea typeface="Calibri"/>
              <a:cs typeface="Arial"/>
            </a:endParaRPr>
          </a:p>
          <a:p>
            <a:pPr marL="2743200" lvl="5" indent="-457200" algn="l">
              <a:buAutoNum type="arabicPeriod"/>
            </a:pPr>
            <a:endParaRPr lang="en-US" b="0" dirty="0">
              <a:latin typeface="Calibri" panose="020F0502020204030204"/>
              <a:ea typeface="Calibri"/>
              <a:cs typeface="Calibri"/>
            </a:endParaRPr>
          </a:p>
          <a:p>
            <a:pPr marL="342900" indent="-342900" algn="l">
              <a:buChar char="•"/>
            </a:pPr>
            <a:endParaRPr lang="en-US" b="0" dirty="0">
              <a:ea typeface="Calibri"/>
            </a:endParaRPr>
          </a:p>
        </p:txBody>
      </p:sp>
      <p:sp>
        <p:nvSpPr>
          <p:cNvPr id="4" name="TextBox 3">
            <a:extLst>
              <a:ext uri="{FF2B5EF4-FFF2-40B4-BE49-F238E27FC236}">
                <a16:creationId xmlns:a16="http://schemas.microsoft.com/office/drawing/2014/main" id="{02F3CB29-0664-3C41-CDF4-D2906A8809CB}"/>
              </a:ext>
            </a:extLst>
          </p:cNvPr>
          <p:cNvSpPr txBox="1"/>
          <p:nvPr/>
        </p:nvSpPr>
        <p:spPr>
          <a:xfrm>
            <a:off x="4138047" y="4200040"/>
            <a:ext cx="42310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Arial"/>
                <a:ea typeface="Calibri"/>
                <a:cs typeface="Calibri"/>
              </a:rPr>
              <a:t>TRUE</a:t>
            </a:r>
            <a:endParaRPr lang="en-US" sz="3600" b="1" dirty="0">
              <a:latin typeface="Arial"/>
              <a:cs typeface="Arial"/>
            </a:endParaRPr>
          </a:p>
        </p:txBody>
      </p:sp>
    </p:spTree>
    <p:extLst>
      <p:ext uri="{BB962C8B-B14F-4D97-AF65-F5344CB8AC3E}">
        <p14:creationId xmlns:p14="http://schemas.microsoft.com/office/powerpoint/2010/main" val="220468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36C49-3BD6-3F3B-881B-94A9E15B3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2211E2-28B9-5ADA-C60B-251E8F3A662D}"/>
              </a:ext>
            </a:extLst>
          </p:cNvPr>
          <p:cNvSpPr>
            <a:spLocks noGrp="1"/>
          </p:cNvSpPr>
          <p:nvPr>
            <p:ph type="ctrTitle"/>
          </p:nvPr>
        </p:nvSpPr>
        <p:spPr>
          <a:xfrm>
            <a:off x="0" y="457200"/>
            <a:ext cx="12188952" cy="894457"/>
          </a:xfrm>
        </p:spPr>
        <p:txBody>
          <a:bodyPr/>
          <a:lstStyle/>
          <a:p>
            <a:r>
              <a:rPr lang="en-US" dirty="0">
                <a:latin typeface="Arial"/>
                <a:cs typeface="Arial"/>
              </a:rPr>
              <a:t>Recap Example Three</a:t>
            </a:r>
            <a:endParaRPr lang="en-US" dirty="0"/>
          </a:p>
        </p:txBody>
      </p:sp>
      <p:sp>
        <p:nvSpPr>
          <p:cNvPr id="3" name="Subtitle 2">
            <a:extLst>
              <a:ext uri="{FF2B5EF4-FFF2-40B4-BE49-F238E27FC236}">
                <a16:creationId xmlns:a16="http://schemas.microsoft.com/office/drawing/2014/main" id="{53077D88-E7EC-CCA8-F0D3-7C179A379E9B}"/>
              </a:ext>
            </a:extLst>
          </p:cNvPr>
          <p:cNvSpPr>
            <a:spLocks noGrp="1"/>
          </p:cNvSpPr>
          <p:nvPr>
            <p:ph type="subTitle" idx="1"/>
          </p:nvPr>
        </p:nvSpPr>
        <p:spPr>
          <a:xfrm>
            <a:off x="519480" y="1712660"/>
            <a:ext cx="11445768" cy="3842655"/>
          </a:xfrm>
        </p:spPr>
        <p:txBody>
          <a:bodyPr vert="horz" wrap="square" lIns="0" tIns="0" rIns="0" bIns="0" rtlCol="0" anchor="t" anchorCtr="0">
            <a:noAutofit/>
          </a:bodyPr>
          <a:lstStyle/>
          <a:p>
            <a:pPr marL="342900" indent="-342900" algn="l">
              <a:buChar char="•"/>
            </a:pPr>
            <a:endParaRPr lang="en-US" b="0" dirty="0">
              <a:latin typeface="Arial"/>
              <a:cs typeface="Arial"/>
            </a:endParaRPr>
          </a:p>
          <a:p>
            <a:r>
              <a:rPr lang="en-US" sz="2800" dirty="0">
                <a:solidFill>
                  <a:srgbClr val="303030"/>
                </a:solidFill>
                <a:latin typeface="Arial"/>
                <a:ea typeface="Calibri"/>
                <a:cs typeface="Arial"/>
              </a:rPr>
              <a:t>Which of the following is a common mistake when writing student outcome goals?</a:t>
            </a:r>
            <a:br>
              <a:rPr lang="en-US" sz="1200" dirty="0">
                <a:solidFill>
                  <a:srgbClr val="303030"/>
                </a:solidFill>
                <a:latin typeface="Aptos"/>
                <a:ea typeface="Calibri"/>
                <a:cs typeface="Arial"/>
              </a:rPr>
            </a:br>
            <a:r>
              <a:rPr lang="en-US" sz="1200" dirty="0">
                <a:solidFill>
                  <a:srgbClr val="303030"/>
                </a:solidFill>
                <a:latin typeface="Aptos"/>
                <a:ea typeface="Calibri"/>
                <a:cs typeface="Arial"/>
              </a:rPr>
              <a:t> </a:t>
            </a:r>
            <a:br>
              <a:rPr lang="en-US" sz="1200" dirty="0">
                <a:solidFill>
                  <a:srgbClr val="303030"/>
                </a:solidFill>
                <a:latin typeface="Aptos"/>
                <a:ea typeface="Calibri"/>
                <a:cs typeface="Arial"/>
              </a:rPr>
            </a:br>
            <a:endParaRPr lang="en-US" sz="1200" dirty="0">
              <a:solidFill>
                <a:srgbClr val="303030"/>
              </a:solidFill>
              <a:latin typeface="Aptos"/>
              <a:ea typeface="Calibri"/>
              <a:cs typeface="Arial"/>
            </a:endParaRPr>
          </a:p>
          <a:p>
            <a:pPr algn="l"/>
            <a:endParaRPr lang="en-US" dirty="0">
              <a:solidFill>
                <a:srgbClr val="303030"/>
              </a:solidFill>
              <a:latin typeface="Arial"/>
              <a:ea typeface="Calibri"/>
              <a:cs typeface="Arial"/>
            </a:endParaRPr>
          </a:p>
          <a:p>
            <a:pPr algn="l">
              <a:lnSpc>
                <a:spcPct val="100000"/>
              </a:lnSpc>
              <a:spcBef>
                <a:spcPts val="0"/>
              </a:spcBef>
            </a:pPr>
            <a:r>
              <a:rPr lang="en-US" dirty="0">
                <a:latin typeface="Arial"/>
                <a:ea typeface="Calibri"/>
                <a:cs typeface="Arial"/>
              </a:rPr>
              <a:t>A) Including multiple metrics in a single goal</a:t>
            </a:r>
            <a:endParaRPr lang="en-US" dirty="0">
              <a:latin typeface="Arial"/>
              <a:ea typeface="Calibri"/>
            </a:endParaRPr>
          </a:p>
          <a:p>
            <a:pPr algn="l">
              <a:lnSpc>
                <a:spcPct val="100000"/>
              </a:lnSpc>
              <a:spcBef>
                <a:spcPts val="0"/>
              </a:spcBef>
            </a:pPr>
            <a:r>
              <a:rPr lang="en-US" dirty="0">
                <a:latin typeface="Arial"/>
                <a:ea typeface="Calibri"/>
                <a:cs typeface="Arial"/>
              </a:rPr>
              <a:t>B) Leaving out the targeted group of students</a:t>
            </a:r>
            <a:br>
              <a:rPr lang="en-US" dirty="0">
                <a:latin typeface="Arial"/>
                <a:ea typeface="Calibri"/>
                <a:cs typeface="Arial"/>
              </a:rPr>
            </a:br>
            <a:r>
              <a:rPr lang="en-US" dirty="0">
                <a:latin typeface="Arial"/>
                <a:ea typeface="Calibri"/>
                <a:cs typeface="Arial"/>
              </a:rPr>
              <a:t>C) Making the goal too specific to one content area</a:t>
            </a:r>
            <a:br>
              <a:rPr lang="en-US" dirty="0">
                <a:latin typeface="Arial"/>
                <a:ea typeface="Calibri"/>
                <a:cs typeface="Arial"/>
              </a:rPr>
            </a:br>
            <a:r>
              <a:rPr lang="en-US" dirty="0">
                <a:latin typeface="Arial"/>
                <a:ea typeface="Calibri"/>
                <a:cs typeface="Arial"/>
              </a:rPr>
              <a:t>D) Writing a goal that spans more than one year</a:t>
            </a:r>
            <a:endParaRPr lang="en-US" dirty="0">
              <a:latin typeface="Arial"/>
            </a:endParaRPr>
          </a:p>
          <a:p>
            <a:endParaRPr lang="en-US" dirty="0">
              <a:latin typeface="Arial"/>
              <a:ea typeface="Calibri"/>
              <a:cs typeface="Arial"/>
            </a:endParaRPr>
          </a:p>
          <a:p>
            <a:pPr algn="l"/>
            <a:br>
              <a:rPr lang="en-US" dirty="0">
                <a:latin typeface="Arial"/>
                <a:ea typeface="Calibri"/>
                <a:cs typeface="Arial"/>
              </a:rPr>
            </a:br>
            <a:r>
              <a:rPr lang="en-US" dirty="0">
                <a:latin typeface="Arial"/>
                <a:ea typeface="Calibri"/>
                <a:cs typeface="Arial"/>
              </a:rPr>
              <a:t> </a:t>
            </a:r>
          </a:p>
          <a:p>
            <a:pPr algn="l"/>
            <a:endParaRPr lang="en-US" b="0" dirty="0">
              <a:latin typeface="Arial"/>
              <a:ea typeface="Calibri"/>
              <a:cs typeface="Arial"/>
            </a:endParaRPr>
          </a:p>
          <a:p>
            <a:pPr marL="2743200" lvl="5" indent="-457200" algn="l">
              <a:buAutoNum type="arabicPeriod"/>
            </a:pPr>
            <a:endParaRPr lang="en-US" b="0" dirty="0">
              <a:latin typeface="Calibri" panose="020F0502020204030204"/>
              <a:ea typeface="Calibri"/>
              <a:cs typeface="Calibri"/>
            </a:endParaRPr>
          </a:p>
          <a:p>
            <a:pPr marL="342900" indent="-342900" algn="l">
              <a:buChar char="•"/>
            </a:pPr>
            <a:endParaRPr lang="en-US" b="0" dirty="0">
              <a:ea typeface="Calibri"/>
            </a:endParaRPr>
          </a:p>
        </p:txBody>
      </p:sp>
    </p:spTree>
    <p:extLst>
      <p:ext uri="{BB962C8B-B14F-4D97-AF65-F5344CB8AC3E}">
        <p14:creationId xmlns:p14="http://schemas.microsoft.com/office/powerpoint/2010/main" val="194483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4CFE1-32AB-6588-B4BD-88CD06967EBE}"/>
              </a:ext>
            </a:extLst>
          </p:cNvPr>
          <p:cNvSpPr>
            <a:spLocks noGrp="1"/>
          </p:cNvSpPr>
          <p:nvPr>
            <p:ph type="ctrTitle"/>
          </p:nvPr>
        </p:nvSpPr>
        <p:spPr>
          <a:xfrm>
            <a:off x="0" y="457200"/>
            <a:ext cx="12188952" cy="793531"/>
          </a:xfrm>
        </p:spPr>
        <p:txBody>
          <a:bodyPr/>
          <a:lstStyle/>
          <a:p>
            <a:r>
              <a:rPr lang="en-US" dirty="0"/>
              <a:t>Introductions</a:t>
            </a:r>
          </a:p>
        </p:txBody>
      </p:sp>
      <p:sp>
        <p:nvSpPr>
          <p:cNvPr id="3" name="Subtitle 2">
            <a:extLst>
              <a:ext uri="{FF2B5EF4-FFF2-40B4-BE49-F238E27FC236}">
                <a16:creationId xmlns:a16="http://schemas.microsoft.com/office/drawing/2014/main" id="{314E2095-E078-021E-DB45-04B9E1F1CA4D}"/>
              </a:ext>
            </a:extLst>
          </p:cNvPr>
          <p:cNvSpPr>
            <a:spLocks noGrp="1"/>
          </p:cNvSpPr>
          <p:nvPr>
            <p:ph type="subTitle" idx="1"/>
          </p:nvPr>
        </p:nvSpPr>
        <p:spPr>
          <a:xfrm>
            <a:off x="231228" y="1734207"/>
            <a:ext cx="6957848" cy="3679041"/>
          </a:xfrm>
        </p:spPr>
        <p:txBody>
          <a:bodyPr/>
          <a:lstStyle/>
          <a:p>
            <a:r>
              <a:rPr lang="en-US" u="sng" dirty="0"/>
              <a:t>Beach Ball Activity</a:t>
            </a:r>
          </a:p>
          <a:p>
            <a:pPr marL="457200" indent="-457200" algn="l">
              <a:buAutoNum type="arabicPeriod"/>
            </a:pPr>
            <a:r>
              <a:rPr lang="en-US" b="0" dirty="0"/>
              <a:t>Toss the beach ball to someone in the room</a:t>
            </a:r>
          </a:p>
          <a:p>
            <a:pPr marL="457200" indent="-457200" algn="l">
              <a:buAutoNum type="arabicPeriod"/>
            </a:pPr>
            <a:r>
              <a:rPr lang="en-US" b="0" dirty="0">
                <a:latin typeface="Arial"/>
                <a:cs typeface="Arial"/>
              </a:rPr>
              <a:t>The person who catches/retrieves the beach ball states their name, school they’re from, occupation, how many times have you attended BEST, what do you hope to take away from this strand, answer question closest to your right thumb</a:t>
            </a:r>
          </a:p>
          <a:p>
            <a:pPr marL="457200" indent="-457200" algn="l">
              <a:buAutoNum type="arabicPeriod"/>
            </a:pPr>
            <a:r>
              <a:rPr lang="en-US" b="0" dirty="0"/>
              <a:t>Then toss/pass the beach ball </a:t>
            </a:r>
          </a:p>
        </p:txBody>
      </p:sp>
      <p:pic>
        <p:nvPicPr>
          <p:cNvPr id="5" name="Picture 4">
            <a:extLst>
              <a:ext uri="{FF2B5EF4-FFF2-40B4-BE49-F238E27FC236}">
                <a16:creationId xmlns:a16="http://schemas.microsoft.com/office/drawing/2014/main" id="{0F3B70B3-2D98-DECB-6B6D-6ADF149DB0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46920" y="1971145"/>
            <a:ext cx="3205163" cy="3205163"/>
          </a:xfrm>
          <a:prstGeom prst="rect">
            <a:avLst/>
          </a:prstGeom>
        </p:spPr>
      </p:pic>
    </p:spTree>
    <p:extLst>
      <p:ext uri="{BB962C8B-B14F-4D97-AF65-F5344CB8AC3E}">
        <p14:creationId xmlns:p14="http://schemas.microsoft.com/office/powerpoint/2010/main" val="12026799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947F-D357-DC75-9FFD-00E791F6A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07D8F-8C44-71D7-C79B-B432E39F4752}"/>
              </a:ext>
            </a:extLst>
          </p:cNvPr>
          <p:cNvSpPr>
            <a:spLocks noGrp="1"/>
          </p:cNvSpPr>
          <p:nvPr>
            <p:ph type="ctrTitle"/>
          </p:nvPr>
        </p:nvSpPr>
        <p:spPr>
          <a:xfrm>
            <a:off x="0" y="457200"/>
            <a:ext cx="12188952" cy="894457"/>
          </a:xfrm>
        </p:spPr>
        <p:txBody>
          <a:bodyPr/>
          <a:lstStyle/>
          <a:p>
            <a:r>
              <a:rPr lang="en-US" dirty="0">
                <a:latin typeface="Arial"/>
                <a:cs typeface="Arial"/>
              </a:rPr>
              <a:t>Recap Example Five</a:t>
            </a:r>
            <a:endParaRPr lang="en-US" dirty="0"/>
          </a:p>
        </p:txBody>
      </p:sp>
      <p:sp>
        <p:nvSpPr>
          <p:cNvPr id="3" name="Subtitle 2">
            <a:extLst>
              <a:ext uri="{FF2B5EF4-FFF2-40B4-BE49-F238E27FC236}">
                <a16:creationId xmlns:a16="http://schemas.microsoft.com/office/drawing/2014/main" id="{E9E7A70D-7FA0-49DD-2975-F16614587A6A}"/>
              </a:ext>
            </a:extLst>
          </p:cNvPr>
          <p:cNvSpPr>
            <a:spLocks noGrp="1"/>
          </p:cNvSpPr>
          <p:nvPr>
            <p:ph type="subTitle" idx="1"/>
          </p:nvPr>
        </p:nvSpPr>
        <p:spPr>
          <a:xfrm>
            <a:off x="519480" y="1712660"/>
            <a:ext cx="11445768" cy="3842655"/>
          </a:xfrm>
        </p:spPr>
        <p:txBody>
          <a:bodyPr/>
          <a:lstStyle/>
          <a:p>
            <a:pPr marL="342900" indent="-342900" algn="l">
              <a:buChar char="•"/>
            </a:pPr>
            <a:br>
              <a:rPr lang="en-US" sz="1200" dirty="0">
                <a:solidFill>
                  <a:srgbClr val="303030"/>
                </a:solidFill>
                <a:latin typeface="Aptos"/>
                <a:ea typeface="Calibri"/>
                <a:cs typeface="Arial"/>
              </a:rPr>
            </a:br>
            <a:r>
              <a:rPr lang="en-US" sz="1200" dirty="0">
                <a:solidFill>
                  <a:srgbClr val="303030"/>
                </a:solidFill>
                <a:latin typeface="Aptos"/>
                <a:ea typeface="Calibri"/>
                <a:cs typeface="Arial"/>
              </a:rPr>
              <a:t> </a:t>
            </a:r>
            <a:br>
              <a:rPr lang="en-US" sz="1200" dirty="0">
                <a:solidFill>
                  <a:srgbClr val="303030"/>
                </a:solidFill>
                <a:latin typeface="Aptos"/>
                <a:ea typeface="Calibri"/>
                <a:cs typeface="Arial"/>
              </a:rPr>
            </a:br>
            <a:endParaRPr lang="en-US" sz="1200" dirty="0">
              <a:solidFill>
                <a:srgbClr val="303030"/>
              </a:solidFill>
              <a:latin typeface="Aptos"/>
              <a:ea typeface="Calibri"/>
              <a:cs typeface="Arial"/>
            </a:endParaRPr>
          </a:p>
          <a:p>
            <a:pPr algn="l"/>
            <a:r>
              <a:rPr lang="en-US" dirty="0">
                <a:latin typeface="Arial"/>
                <a:ea typeface="Calibri"/>
                <a:cs typeface="Arial"/>
              </a:rPr>
              <a:t>You observe a teacher sets this goal:</a:t>
            </a:r>
            <a:br>
              <a:rPr lang="en-US" dirty="0">
                <a:latin typeface="Arial"/>
                <a:ea typeface="Calibri"/>
              </a:rPr>
            </a:br>
            <a:r>
              <a:rPr lang="en-US" dirty="0">
                <a:latin typeface="Arial"/>
                <a:ea typeface="Calibri"/>
                <a:cs typeface="Arial"/>
              </a:rPr>
              <a:t> </a:t>
            </a:r>
            <a:r>
              <a:rPr lang="en-US" dirty="0">
                <a:solidFill>
                  <a:schemeClr val="accent1"/>
                </a:solidFill>
                <a:latin typeface="Arial"/>
                <a:ea typeface="Calibri"/>
                <a:cs typeface="Arial"/>
              </a:rPr>
              <a:t>“Students will participate more actively in class discussions.”</a:t>
            </a:r>
            <a:br>
              <a:rPr lang="en-US" dirty="0">
                <a:latin typeface="Arial"/>
                <a:ea typeface="Calibri"/>
              </a:rPr>
            </a:br>
            <a:r>
              <a:rPr lang="en-US" dirty="0">
                <a:latin typeface="Arial"/>
                <a:ea typeface="Calibri"/>
                <a:cs typeface="Arial"/>
              </a:rPr>
              <a:t> What is the </a:t>
            </a:r>
            <a:r>
              <a:rPr lang="en-US" i="1" dirty="0">
                <a:latin typeface="Arial"/>
                <a:ea typeface="Calibri"/>
                <a:cs typeface="Arial"/>
              </a:rPr>
              <a:t>best</a:t>
            </a:r>
            <a:r>
              <a:rPr lang="en-US" dirty="0">
                <a:latin typeface="Arial"/>
                <a:ea typeface="Calibri"/>
                <a:cs typeface="Arial"/>
              </a:rPr>
              <a:t> revision using the goal-setting framework?</a:t>
            </a:r>
            <a:br>
              <a:rPr lang="en-US" sz="1200" dirty="0">
                <a:latin typeface="Aptos"/>
                <a:ea typeface="Calibri"/>
              </a:rPr>
            </a:br>
            <a:r>
              <a:rPr lang="en-US" sz="1200" dirty="0">
                <a:latin typeface="Aptos"/>
                <a:ea typeface="Calibri"/>
                <a:cs typeface="Arial"/>
              </a:rPr>
              <a:t> </a:t>
            </a:r>
            <a:br>
              <a:rPr lang="en-US" sz="1200" dirty="0">
                <a:latin typeface="Aptos"/>
                <a:ea typeface="Calibri"/>
              </a:rPr>
            </a:br>
            <a:br>
              <a:rPr lang="en-US" dirty="0">
                <a:latin typeface="Arial"/>
                <a:ea typeface="Calibri"/>
                <a:cs typeface="Arial"/>
              </a:rPr>
            </a:br>
            <a:r>
              <a:rPr lang="en-US" dirty="0">
                <a:latin typeface="Arial"/>
                <a:ea typeface="Calibri"/>
                <a:cs typeface="Arial"/>
              </a:rPr>
              <a:t> A) Increase student participation by assigning more discussions.</a:t>
            </a:r>
            <a:br>
              <a:rPr lang="en-US" dirty="0">
                <a:latin typeface="Arial"/>
                <a:ea typeface="Calibri"/>
                <a:cs typeface="Arial"/>
              </a:rPr>
            </a:br>
            <a:r>
              <a:rPr lang="en-US" dirty="0">
                <a:latin typeface="Arial"/>
                <a:ea typeface="Calibri"/>
                <a:cs typeface="Arial"/>
              </a:rPr>
              <a:t> B) All students will improve engagement.</a:t>
            </a:r>
            <a:br>
              <a:rPr lang="en-US" dirty="0">
                <a:latin typeface="Arial"/>
                <a:ea typeface="Calibri"/>
                <a:cs typeface="Arial"/>
              </a:rPr>
            </a:br>
            <a:r>
              <a:rPr lang="en-US" dirty="0">
                <a:latin typeface="Arial"/>
                <a:ea typeface="Calibri"/>
                <a:cs typeface="Arial"/>
              </a:rPr>
              <a:t> </a:t>
            </a:r>
            <a:r>
              <a:rPr lang="en-US" dirty="0">
                <a:solidFill>
                  <a:srgbClr val="050505"/>
                </a:solidFill>
                <a:latin typeface="Arial"/>
                <a:ea typeface="Calibri"/>
                <a:cs typeface="Arial"/>
              </a:rPr>
              <a:t>C)</a:t>
            </a:r>
            <a:r>
              <a:rPr lang="en-US" dirty="0">
                <a:solidFill>
                  <a:srgbClr val="00B050"/>
                </a:solidFill>
                <a:latin typeface="Arial"/>
                <a:ea typeface="Calibri"/>
                <a:cs typeface="Arial"/>
              </a:rPr>
              <a:t> </a:t>
            </a:r>
            <a:r>
              <a:rPr lang="en-US" dirty="0">
                <a:latin typeface="Arial"/>
                <a:ea typeface="Calibri"/>
                <a:cs typeface="Arial"/>
              </a:rPr>
              <a:t>By June 2025, 80% of students will contribute at least twice per week to 	class discussions.</a:t>
            </a:r>
            <a:br>
              <a:rPr lang="en-US" dirty="0">
                <a:latin typeface="Arial"/>
                <a:ea typeface="Calibri"/>
                <a:cs typeface="Arial"/>
              </a:rPr>
            </a:br>
            <a:r>
              <a:rPr lang="en-US" dirty="0">
                <a:latin typeface="Arial"/>
                <a:ea typeface="Calibri"/>
                <a:cs typeface="Arial"/>
              </a:rPr>
              <a:t> D) Students will be encouraged to talk more in class.</a:t>
            </a:r>
            <a:endParaRPr lang="en-US" sz="1200" dirty="0">
              <a:latin typeface="Aptos"/>
              <a:ea typeface="Calibri"/>
            </a:endParaRPr>
          </a:p>
          <a:p>
            <a:pPr algn="l"/>
            <a:endParaRPr lang="en-US" dirty="0">
              <a:latin typeface="Arial"/>
              <a:ea typeface="Calibri"/>
              <a:cs typeface="Arial"/>
            </a:endParaRPr>
          </a:p>
          <a:p>
            <a:pPr algn="l"/>
            <a:endParaRPr lang="en-US" b="0" dirty="0">
              <a:latin typeface="Arial"/>
              <a:ea typeface="Calibri"/>
              <a:cs typeface="Arial"/>
            </a:endParaRPr>
          </a:p>
          <a:p>
            <a:pPr marL="2743200" lvl="5" indent="-457200" algn="l">
              <a:buAutoNum type="arabicPeriod"/>
            </a:pPr>
            <a:endParaRPr lang="en-US" b="0" dirty="0">
              <a:latin typeface="Calibri" panose="020F0502020204030204"/>
              <a:ea typeface="Calibri"/>
              <a:cs typeface="Calibri"/>
            </a:endParaRPr>
          </a:p>
          <a:p>
            <a:pPr marL="342900" indent="-342900" algn="l">
              <a:buChar char="•"/>
            </a:pPr>
            <a:endParaRPr lang="en-US" b="0" dirty="0">
              <a:ea typeface="Calibri"/>
            </a:endParaRPr>
          </a:p>
        </p:txBody>
      </p:sp>
    </p:spTree>
    <p:extLst>
      <p:ext uri="{BB962C8B-B14F-4D97-AF65-F5344CB8AC3E}">
        <p14:creationId xmlns:p14="http://schemas.microsoft.com/office/powerpoint/2010/main" val="40570261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EF67-8AB5-B660-80F2-B6182E845E38}"/>
              </a:ext>
            </a:extLst>
          </p:cNvPr>
          <p:cNvSpPr>
            <a:spLocks noGrp="1"/>
          </p:cNvSpPr>
          <p:nvPr>
            <p:ph type="ctrTitle"/>
          </p:nvPr>
        </p:nvSpPr>
        <p:spPr>
          <a:xfrm>
            <a:off x="0" y="457200"/>
            <a:ext cx="12188952" cy="894457"/>
          </a:xfrm>
        </p:spPr>
        <p:txBody>
          <a:bodyPr/>
          <a:lstStyle/>
          <a:p>
            <a:r>
              <a:rPr lang="en-US" dirty="0">
                <a:latin typeface="Arial"/>
                <a:cs typeface="Arial"/>
              </a:rPr>
              <a:t>Recap of Day Two</a:t>
            </a:r>
            <a:endParaRPr lang="en-US" dirty="0"/>
          </a:p>
        </p:txBody>
      </p:sp>
      <p:sp>
        <p:nvSpPr>
          <p:cNvPr id="3" name="Subtitle 2">
            <a:extLst>
              <a:ext uri="{FF2B5EF4-FFF2-40B4-BE49-F238E27FC236}">
                <a16:creationId xmlns:a16="http://schemas.microsoft.com/office/drawing/2014/main" id="{F39BED28-6C01-FBF5-6A09-C4ED660DD7F3}"/>
              </a:ext>
            </a:extLst>
          </p:cNvPr>
          <p:cNvSpPr>
            <a:spLocks noGrp="1"/>
          </p:cNvSpPr>
          <p:nvPr>
            <p:ph type="subTitle" idx="1"/>
          </p:nvPr>
        </p:nvSpPr>
        <p:spPr>
          <a:xfrm>
            <a:off x="338666" y="2203440"/>
            <a:ext cx="11445768" cy="3209808"/>
          </a:xfrm>
        </p:spPr>
        <p:txBody>
          <a:bodyPr/>
          <a:lstStyle/>
          <a:p>
            <a:pPr marL="342900" indent="-342900" algn="l">
              <a:buChar char="•"/>
            </a:pPr>
            <a:endParaRPr lang="en-US" b="0" dirty="0">
              <a:latin typeface="Arial"/>
              <a:cs typeface="Arial"/>
            </a:endParaRPr>
          </a:p>
          <a:p>
            <a:pPr marL="342900" indent="-342900" algn="l">
              <a:buFont typeface="Wingdings,Sans-Serif" panose="020B0604020202020204" pitchFamily="34" charset="0"/>
              <a:buChar char="§"/>
            </a:pPr>
            <a:r>
              <a:rPr lang="en-US" sz="2800" b="0" dirty="0">
                <a:latin typeface="Arial"/>
                <a:cs typeface="Arial"/>
              </a:rPr>
              <a:t>Data and Root Cause/Causal Analysis</a:t>
            </a:r>
          </a:p>
          <a:p>
            <a:pPr marL="342900" indent="-342900" algn="l">
              <a:buFont typeface="Wingdings,Sans-Serif" panose="020B0604020202020204" pitchFamily="34" charset="0"/>
              <a:buChar char="§"/>
            </a:pPr>
            <a:r>
              <a:rPr lang="en-US" sz="2800" b="0" dirty="0">
                <a:latin typeface="Arial"/>
                <a:cs typeface="Arial"/>
              </a:rPr>
              <a:t>Problem of Practices and Clear Measurable Goals</a:t>
            </a:r>
          </a:p>
          <a:p>
            <a:pPr marL="342900" indent="-342900" algn="l">
              <a:buFont typeface="Wingdings,Sans-Serif" panose="020B0604020202020204" pitchFamily="34" charset="0"/>
              <a:buChar char="§"/>
            </a:pPr>
            <a:r>
              <a:rPr lang="en-US" sz="2800" b="0" dirty="0">
                <a:latin typeface="Arial"/>
                <a:cs typeface="Arial"/>
              </a:rPr>
              <a:t>Activity</a:t>
            </a:r>
          </a:p>
          <a:p>
            <a:pPr marL="342900" indent="-342900" algn="l">
              <a:buFont typeface="Wingdings,Sans-Serif" panose="020B0604020202020204" pitchFamily="34" charset="0"/>
              <a:buChar char="§"/>
            </a:pPr>
            <a:r>
              <a:rPr lang="en-US" sz="2800" b="0" dirty="0">
                <a:latin typeface="Arial"/>
                <a:cs typeface="Arial"/>
              </a:rPr>
              <a:t>Homework and Exit Ticket</a:t>
            </a:r>
            <a:endParaRPr lang="en-US" sz="2800" dirty="0"/>
          </a:p>
          <a:p>
            <a:pPr marL="342900" indent="-342900" algn="l">
              <a:buChar char="•"/>
            </a:pPr>
            <a:endParaRPr lang="en-US" b="0" dirty="0"/>
          </a:p>
        </p:txBody>
      </p:sp>
    </p:spTree>
    <p:extLst>
      <p:ext uri="{BB962C8B-B14F-4D97-AF65-F5344CB8AC3E}">
        <p14:creationId xmlns:p14="http://schemas.microsoft.com/office/powerpoint/2010/main" val="42345613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67F3E-744E-1EB0-2AAF-7C22086B673F}"/>
              </a:ext>
            </a:extLst>
          </p:cNvPr>
          <p:cNvSpPr>
            <a:spLocks noGrp="1"/>
          </p:cNvSpPr>
          <p:nvPr>
            <p:ph type="ctrTitle"/>
          </p:nvPr>
        </p:nvSpPr>
        <p:spPr>
          <a:xfrm>
            <a:off x="0" y="457200"/>
            <a:ext cx="12188952" cy="772160"/>
          </a:xfrm>
        </p:spPr>
        <p:txBody>
          <a:bodyPr/>
          <a:lstStyle/>
          <a:p>
            <a:r>
              <a:rPr lang="en-US" dirty="0">
                <a:latin typeface="Arial"/>
                <a:cs typeface="Arial"/>
              </a:rPr>
              <a:t>Day Two Homework</a:t>
            </a:r>
            <a:endParaRPr lang="en-US" dirty="0"/>
          </a:p>
        </p:txBody>
      </p:sp>
      <p:pic>
        <p:nvPicPr>
          <p:cNvPr id="4" name="Picture 3">
            <a:extLst>
              <a:ext uri="{FF2B5EF4-FFF2-40B4-BE49-F238E27FC236}">
                <a16:creationId xmlns:a16="http://schemas.microsoft.com/office/drawing/2014/main" id="{1497088D-D5CD-B066-49A5-727626C5A6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44981" y="1572308"/>
            <a:ext cx="5929744" cy="3907346"/>
          </a:xfrm>
          <a:prstGeom prst="rect">
            <a:avLst/>
          </a:prstGeom>
        </p:spPr>
      </p:pic>
    </p:spTree>
    <p:extLst>
      <p:ext uri="{BB962C8B-B14F-4D97-AF65-F5344CB8AC3E}">
        <p14:creationId xmlns:p14="http://schemas.microsoft.com/office/powerpoint/2010/main" val="15339507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1CEB-8258-7436-D15F-917ED6504D4A}"/>
              </a:ext>
            </a:extLst>
          </p:cNvPr>
          <p:cNvSpPr>
            <a:spLocks noGrp="1"/>
          </p:cNvSpPr>
          <p:nvPr>
            <p:ph type="ctrTitle"/>
          </p:nvPr>
        </p:nvSpPr>
        <p:spPr>
          <a:xfrm>
            <a:off x="0" y="457200"/>
            <a:ext cx="12188952" cy="743938"/>
          </a:xfrm>
        </p:spPr>
        <p:txBody>
          <a:bodyPr/>
          <a:lstStyle/>
          <a:p>
            <a:r>
              <a:rPr lang="en-US" dirty="0">
                <a:latin typeface="Arial"/>
                <a:cs typeface="Arial"/>
              </a:rPr>
              <a:t>Day Two Exit Ticket</a:t>
            </a:r>
            <a:endParaRPr lang="en-US" dirty="0"/>
          </a:p>
        </p:txBody>
      </p:sp>
      <p:sp>
        <p:nvSpPr>
          <p:cNvPr id="3" name="Subtitle 2">
            <a:extLst>
              <a:ext uri="{FF2B5EF4-FFF2-40B4-BE49-F238E27FC236}">
                <a16:creationId xmlns:a16="http://schemas.microsoft.com/office/drawing/2014/main" id="{8BF1A672-9001-71C0-4A6E-6CDF641360FE}"/>
              </a:ext>
            </a:extLst>
          </p:cNvPr>
          <p:cNvSpPr>
            <a:spLocks noGrp="1"/>
          </p:cNvSpPr>
          <p:nvPr>
            <p:ph type="subTitle" idx="1"/>
          </p:nvPr>
        </p:nvSpPr>
        <p:spPr/>
        <p:txBody>
          <a:bodyPr/>
          <a:lstStyle/>
          <a:p>
            <a:endParaRPr lang="en-US" dirty="0"/>
          </a:p>
        </p:txBody>
      </p:sp>
      <p:pic>
        <p:nvPicPr>
          <p:cNvPr id="4" name="Picture 3" descr="A Principal's Reflections: Feedback vs Criticism">
            <a:extLst>
              <a:ext uri="{FF2B5EF4-FFF2-40B4-BE49-F238E27FC236}">
                <a16:creationId xmlns:a16="http://schemas.microsoft.com/office/drawing/2014/main" id="{CAA9A21E-8B66-9268-03E3-3FF78F23D418}"/>
              </a:ext>
            </a:extLst>
          </p:cNvPr>
          <p:cNvPicPr>
            <a:picLocks noChangeAspect="1"/>
          </p:cNvPicPr>
          <p:nvPr/>
        </p:nvPicPr>
        <p:blipFill>
          <a:blip r:embed="rId3"/>
          <a:stretch>
            <a:fillRect/>
          </a:stretch>
        </p:blipFill>
        <p:spPr>
          <a:xfrm>
            <a:off x="3241964" y="1667885"/>
            <a:ext cx="5702300" cy="3517612"/>
          </a:xfrm>
          <a:prstGeom prst="rect">
            <a:avLst/>
          </a:prstGeom>
        </p:spPr>
      </p:pic>
    </p:spTree>
    <p:extLst>
      <p:ext uri="{BB962C8B-B14F-4D97-AF65-F5344CB8AC3E}">
        <p14:creationId xmlns:p14="http://schemas.microsoft.com/office/powerpoint/2010/main" val="13312921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AA7B-1DF1-9F7D-A91E-003DAC399D55}"/>
              </a:ext>
            </a:extLst>
          </p:cNvPr>
          <p:cNvSpPr>
            <a:spLocks noGrp="1"/>
          </p:cNvSpPr>
          <p:nvPr>
            <p:ph type="ctrTitle"/>
          </p:nvPr>
        </p:nvSpPr>
        <p:spPr>
          <a:xfrm>
            <a:off x="0" y="457200"/>
            <a:ext cx="12188952" cy="734060"/>
          </a:xfrm>
        </p:spPr>
        <p:txBody>
          <a:bodyPr/>
          <a:lstStyle/>
          <a:p>
            <a:r>
              <a:rPr lang="en-US" dirty="0">
                <a:latin typeface="Arial"/>
                <a:cs typeface="Arial"/>
              </a:rPr>
              <a:t>Day Three</a:t>
            </a:r>
            <a:endParaRPr lang="en-US" dirty="0"/>
          </a:p>
        </p:txBody>
      </p:sp>
      <p:sp>
        <p:nvSpPr>
          <p:cNvPr id="3" name="Subtitle 2">
            <a:extLst>
              <a:ext uri="{FF2B5EF4-FFF2-40B4-BE49-F238E27FC236}">
                <a16:creationId xmlns:a16="http://schemas.microsoft.com/office/drawing/2014/main" id="{1313691F-AF58-7971-9E64-DE7A526F5D1D}"/>
              </a:ext>
            </a:extLst>
          </p:cNvPr>
          <p:cNvSpPr>
            <a:spLocks noGrp="1"/>
          </p:cNvSpPr>
          <p:nvPr>
            <p:ph type="subTitle" idx="1"/>
          </p:nvPr>
        </p:nvSpPr>
        <p:spPr/>
        <p:txBody>
          <a:bodyPr/>
          <a:lstStyle/>
          <a:p>
            <a:endParaRPr lang="en-US" dirty="0"/>
          </a:p>
        </p:txBody>
      </p:sp>
      <p:pic>
        <p:nvPicPr>
          <p:cNvPr id="4" name="Picture 3" descr="Funny Cat Humor Good Morning Everybody Refrigerator Magnet">
            <a:extLst>
              <a:ext uri="{FF2B5EF4-FFF2-40B4-BE49-F238E27FC236}">
                <a16:creationId xmlns:a16="http://schemas.microsoft.com/office/drawing/2014/main" id="{A7991A5E-C659-DCC3-F562-49D8CA8FD11D}"/>
              </a:ext>
            </a:extLst>
          </p:cNvPr>
          <p:cNvPicPr>
            <a:picLocks noChangeAspect="1"/>
          </p:cNvPicPr>
          <p:nvPr/>
        </p:nvPicPr>
        <p:blipFill>
          <a:blip r:embed="rId3"/>
          <a:stretch>
            <a:fillRect/>
          </a:stretch>
        </p:blipFill>
        <p:spPr>
          <a:xfrm>
            <a:off x="2857500" y="1492250"/>
            <a:ext cx="6489700" cy="4216400"/>
          </a:xfrm>
          <a:prstGeom prst="rect">
            <a:avLst/>
          </a:prstGeom>
        </p:spPr>
      </p:pic>
    </p:spTree>
    <p:extLst>
      <p:ext uri="{BB962C8B-B14F-4D97-AF65-F5344CB8AC3E}">
        <p14:creationId xmlns:p14="http://schemas.microsoft.com/office/powerpoint/2010/main" val="32059467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4D993-9B8D-C911-1522-80B2481B1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4929F-7FD9-F69F-4699-CAFE310B6529}"/>
              </a:ext>
            </a:extLst>
          </p:cNvPr>
          <p:cNvSpPr>
            <a:spLocks noGrp="1"/>
          </p:cNvSpPr>
          <p:nvPr>
            <p:ph type="ctrTitle"/>
          </p:nvPr>
        </p:nvSpPr>
        <p:spPr>
          <a:xfrm>
            <a:off x="0" y="457200"/>
            <a:ext cx="12188952" cy="906088"/>
          </a:xfrm>
        </p:spPr>
        <p:txBody>
          <a:bodyPr/>
          <a:lstStyle/>
          <a:p>
            <a:r>
              <a:rPr lang="en-US" dirty="0">
                <a:latin typeface="Arial"/>
                <a:cs typeface="Arial"/>
              </a:rPr>
              <a:t> What We Heard From Exit Tickets </a:t>
            </a:r>
            <a:r>
              <a:rPr lang="en-US" sz="3600" dirty="0">
                <a:latin typeface="Arial"/>
                <a:cs typeface="Arial"/>
              </a:rPr>
              <a:t>from </a:t>
            </a:r>
            <a:r>
              <a:rPr lang="en-US" dirty="0">
                <a:latin typeface="Arial"/>
                <a:cs typeface="Arial"/>
              </a:rPr>
              <a:t>Day 2</a:t>
            </a:r>
            <a:endParaRPr lang="en-US" dirty="0"/>
          </a:p>
        </p:txBody>
      </p:sp>
      <p:sp>
        <p:nvSpPr>
          <p:cNvPr id="3" name="Subtitle 2">
            <a:extLst>
              <a:ext uri="{FF2B5EF4-FFF2-40B4-BE49-F238E27FC236}">
                <a16:creationId xmlns:a16="http://schemas.microsoft.com/office/drawing/2014/main" id="{5EAB6E33-5AB2-E282-22AB-0F437E21C51C}"/>
              </a:ext>
            </a:extLst>
          </p:cNvPr>
          <p:cNvSpPr>
            <a:spLocks noGrp="1"/>
          </p:cNvSpPr>
          <p:nvPr>
            <p:ph type="subTitle" idx="1"/>
          </p:nvPr>
        </p:nvSpPr>
        <p:spPr>
          <a:xfrm>
            <a:off x="484909" y="1547830"/>
            <a:ext cx="11288407" cy="4073236"/>
          </a:xfrm>
        </p:spPr>
        <p:txBody>
          <a:bodyPr/>
          <a:lstStyle/>
          <a:p>
            <a:endParaRPr lang="en-US" dirty="0"/>
          </a:p>
        </p:txBody>
      </p:sp>
    </p:spTree>
    <p:extLst>
      <p:ext uri="{BB962C8B-B14F-4D97-AF65-F5344CB8AC3E}">
        <p14:creationId xmlns:p14="http://schemas.microsoft.com/office/powerpoint/2010/main" val="30830839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7AF3-AB01-AD84-1477-B8E3E9458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891CC-CF0C-1DE6-FB8B-47303CF667C6}"/>
              </a:ext>
            </a:extLst>
          </p:cNvPr>
          <p:cNvSpPr>
            <a:spLocks noGrp="1"/>
          </p:cNvSpPr>
          <p:nvPr>
            <p:ph type="ctrTitle"/>
          </p:nvPr>
        </p:nvSpPr>
        <p:spPr>
          <a:xfrm>
            <a:off x="0" y="457200"/>
            <a:ext cx="12188952" cy="892234"/>
          </a:xfrm>
        </p:spPr>
        <p:txBody>
          <a:bodyPr/>
          <a:lstStyle/>
          <a:p>
            <a:r>
              <a:rPr lang="en-US" dirty="0">
                <a:latin typeface="Arial"/>
                <a:cs typeface="Arial"/>
              </a:rPr>
              <a:t>Day Three Agenda</a:t>
            </a:r>
            <a:r>
              <a:rPr lang="en-US" sz="800" dirty="0">
                <a:latin typeface="Arial"/>
                <a:cs typeface="Arial"/>
              </a:rPr>
              <a:t>.</a:t>
            </a:r>
            <a:endParaRPr lang="en-US" sz="800" dirty="0"/>
          </a:p>
        </p:txBody>
      </p:sp>
      <p:sp>
        <p:nvSpPr>
          <p:cNvPr id="3" name="Subtitle 2">
            <a:extLst>
              <a:ext uri="{FF2B5EF4-FFF2-40B4-BE49-F238E27FC236}">
                <a16:creationId xmlns:a16="http://schemas.microsoft.com/office/drawing/2014/main" id="{C80F1B55-D053-1E5F-80B1-CA02E6E681BD}"/>
              </a:ext>
            </a:extLst>
          </p:cNvPr>
          <p:cNvSpPr>
            <a:spLocks noGrp="1"/>
          </p:cNvSpPr>
          <p:nvPr>
            <p:ph type="subTitle" idx="1"/>
          </p:nvPr>
        </p:nvSpPr>
        <p:spPr>
          <a:xfrm>
            <a:off x="332509" y="1506267"/>
            <a:ext cx="11468516" cy="4156362"/>
          </a:xfrm>
        </p:spPr>
        <p:txBody>
          <a:bodyPr/>
          <a:lstStyle/>
          <a:p>
            <a:pPr marL="342900" indent="-342900" algn="l">
              <a:buFont typeface="Wingdings" panose="020B0604020202020204" pitchFamily="34" charset="0"/>
              <a:buChar char="§"/>
            </a:pPr>
            <a:r>
              <a:rPr lang="en-US" b="0" dirty="0">
                <a:latin typeface="Arial"/>
                <a:cs typeface="Arial"/>
              </a:rPr>
              <a:t>What we heard from Exit Tickets</a:t>
            </a:r>
          </a:p>
          <a:p>
            <a:pPr marL="342900" indent="-342900" algn="l">
              <a:buFont typeface="Wingdings" panose="020B0604020202020204" pitchFamily="34" charset="0"/>
              <a:buChar char="§"/>
            </a:pPr>
            <a:r>
              <a:rPr lang="en-US" b="0" dirty="0">
                <a:latin typeface="Arial"/>
                <a:cs typeface="Arial"/>
              </a:rPr>
              <a:t>Evidence-Based Practices and Change Ideas</a:t>
            </a:r>
          </a:p>
          <a:p>
            <a:pPr marL="342900" indent="-342900" algn="l">
              <a:buFont typeface="Wingdings" panose="020B0604020202020204" pitchFamily="34" charset="0"/>
              <a:buChar char="§"/>
            </a:pPr>
            <a:r>
              <a:rPr lang="en-US" b="0" dirty="0">
                <a:latin typeface="Arial"/>
                <a:cs typeface="Arial"/>
              </a:rPr>
              <a:t>Data/Measurement Plans</a:t>
            </a:r>
          </a:p>
          <a:p>
            <a:pPr marL="342900" indent="-342900" algn="l">
              <a:buFont typeface="Wingdings" panose="020B0604020202020204" pitchFamily="34" charset="0"/>
              <a:buChar char="§"/>
            </a:pPr>
            <a:r>
              <a:rPr lang="en-US" b="0" dirty="0">
                <a:latin typeface="Arial"/>
                <a:cs typeface="Arial"/>
              </a:rPr>
              <a:t>Activity</a:t>
            </a:r>
          </a:p>
          <a:p>
            <a:pPr marL="342900" indent="-342900" algn="l">
              <a:buFont typeface="Wingdings" panose="020B0604020202020204" pitchFamily="34" charset="0"/>
              <a:buChar char="§"/>
            </a:pPr>
            <a:r>
              <a:rPr lang="en-US" b="0" dirty="0">
                <a:latin typeface="Arial"/>
                <a:cs typeface="Arial"/>
              </a:rPr>
              <a:t>Homework and Exit Ticket</a:t>
            </a:r>
          </a:p>
          <a:p>
            <a:endParaRPr lang="en-US" dirty="0"/>
          </a:p>
        </p:txBody>
      </p:sp>
    </p:spTree>
    <p:extLst>
      <p:ext uri="{BB962C8B-B14F-4D97-AF65-F5344CB8AC3E}">
        <p14:creationId xmlns:p14="http://schemas.microsoft.com/office/powerpoint/2010/main" val="36951859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10709-A692-928B-426D-08B9106988F9}"/>
              </a:ext>
            </a:extLst>
          </p:cNvPr>
          <p:cNvSpPr>
            <a:spLocks noGrp="1"/>
          </p:cNvSpPr>
          <p:nvPr>
            <p:ph type="ctrTitle"/>
          </p:nvPr>
        </p:nvSpPr>
        <p:spPr>
          <a:xfrm>
            <a:off x="0" y="457200"/>
            <a:ext cx="12188952" cy="772160"/>
          </a:xfrm>
        </p:spPr>
        <p:txBody>
          <a:bodyPr/>
          <a:lstStyle/>
          <a:p>
            <a:r>
              <a:rPr lang="en-US" dirty="0">
                <a:latin typeface="Arial"/>
                <a:cs typeface="Arial"/>
              </a:rPr>
              <a:t>EBP/Change ideas</a:t>
            </a:r>
            <a:endParaRPr lang="en-US" dirty="0"/>
          </a:p>
        </p:txBody>
      </p:sp>
      <p:sp>
        <p:nvSpPr>
          <p:cNvPr id="3" name="Subtitle 2">
            <a:extLst>
              <a:ext uri="{FF2B5EF4-FFF2-40B4-BE49-F238E27FC236}">
                <a16:creationId xmlns:a16="http://schemas.microsoft.com/office/drawing/2014/main" id="{2FE34D3B-E1BD-1052-2D3A-6B4D44EF99E7}"/>
              </a:ext>
            </a:extLst>
          </p:cNvPr>
          <p:cNvSpPr>
            <a:spLocks noGrp="1"/>
          </p:cNvSpPr>
          <p:nvPr>
            <p:ph type="subTitle" idx="1"/>
          </p:nvPr>
        </p:nvSpPr>
        <p:spPr>
          <a:xfrm>
            <a:off x="357481" y="1366182"/>
            <a:ext cx="11436360" cy="4291658"/>
          </a:xfrm>
        </p:spPr>
        <p:txBody>
          <a:bodyPr/>
          <a:lstStyle/>
          <a:p>
            <a:endParaRPr lang="en-US" dirty="0"/>
          </a:p>
        </p:txBody>
      </p:sp>
    </p:spTree>
    <p:extLst>
      <p:ext uri="{BB962C8B-B14F-4D97-AF65-F5344CB8AC3E}">
        <p14:creationId xmlns:p14="http://schemas.microsoft.com/office/powerpoint/2010/main" val="9843025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F95E-7D44-2587-FF4F-C054AE9D9D2D}"/>
              </a:ext>
            </a:extLst>
          </p:cNvPr>
          <p:cNvSpPr>
            <a:spLocks noGrp="1"/>
          </p:cNvSpPr>
          <p:nvPr>
            <p:ph type="title"/>
          </p:nvPr>
        </p:nvSpPr>
        <p:spPr/>
        <p:txBody>
          <a:bodyPr/>
          <a:lstStyle/>
          <a:p>
            <a:r>
              <a:rPr lang="en-US" dirty="0"/>
              <a:t>How to Select Change Ideas and Best Practices</a:t>
            </a:r>
          </a:p>
        </p:txBody>
      </p:sp>
      <p:sp>
        <p:nvSpPr>
          <p:cNvPr id="3" name="Text Placeholder 2">
            <a:extLst>
              <a:ext uri="{FF2B5EF4-FFF2-40B4-BE49-F238E27FC236}">
                <a16:creationId xmlns:a16="http://schemas.microsoft.com/office/drawing/2014/main" id="{80C97A31-CEB0-DAA7-DACA-A9C6421B3F39}"/>
              </a:ext>
            </a:extLst>
          </p:cNvPr>
          <p:cNvSpPr>
            <a:spLocks noGrp="1"/>
          </p:cNvSpPr>
          <p:nvPr>
            <p:ph type="body" sz="quarter" idx="10"/>
          </p:nvPr>
        </p:nvSpPr>
        <p:spPr>
          <a:xfrm>
            <a:off x="711200" y="1622323"/>
            <a:ext cx="10684387" cy="4321277"/>
          </a:xfrm>
        </p:spPr>
        <p:txBody>
          <a:bodyPr>
            <a:normAutofit fontScale="62500" lnSpcReduction="20000"/>
          </a:bodyPr>
          <a:lstStyle/>
          <a:p>
            <a:pPr marL="0" indent="0">
              <a:buNone/>
            </a:pPr>
            <a:r>
              <a:rPr lang="en-US" sz="3200" dirty="0">
                <a:latin typeface="Arial"/>
                <a:cs typeface="Arial"/>
              </a:rPr>
              <a:t> Elementary and Secondary Education Act of 1965, as amended, requires the selection, use, and building of evidence-based activities, strategies, and interventions (“</a:t>
            </a:r>
            <a:r>
              <a:rPr lang="en-US" sz="3200" dirty="0">
                <a:latin typeface="Arial"/>
                <a:cs typeface="Arial"/>
                <a:hlinkClick r:id="rId2"/>
              </a:rPr>
              <a:t>Non-Regulatory Guidance: Using Evidence to Strengthen Education Investments</a:t>
            </a:r>
            <a:r>
              <a:rPr lang="en-US" sz="3200" dirty="0">
                <a:latin typeface="Arial"/>
                <a:cs typeface="Arial"/>
              </a:rPr>
              <a:t>” (9/28/2023).</a:t>
            </a:r>
          </a:p>
          <a:p>
            <a:pPr marL="0" indent="0">
              <a:buNone/>
            </a:pPr>
            <a:r>
              <a:rPr lang="en-US" dirty="0">
                <a:latin typeface="Arial"/>
                <a:cs typeface="Arial"/>
              </a:rPr>
              <a:t>Refer to basic research rules:</a:t>
            </a:r>
          </a:p>
          <a:p>
            <a:r>
              <a:rPr lang="en-US" dirty="0">
                <a:latin typeface="Arial"/>
                <a:cs typeface="Arial"/>
              </a:rPr>
              <a:t> Only use reliable sources</a:t>
            </a:r>
          </a:p>
          <a:p>
            <a:pPr lvl="1"/>
            <a:r>
              <a:rPr lang="en-US" sz="2600" dirty="0">
                <a:latin typeface="Arial"/>
                <a:cs typeface="Arial"/>
              </a:rPr>
              <a:t>peer-reviewed work (i.e., published in professional journals);</a:t>
            </a:r>
          </a:p>
          <a:p>
            <a:pPr lvl="1"/>
            <a:r>
              <a:rPr lang="en-US" sz="2600" dirty="0">
                <a:latin typeface="Arial"/>
                <a:cs typeface="Arial"/>
                <a:hlinkClick r:id="rId3"/>
              </a:rPr>
              <a:t>Institute of Education Sciences (IES)</a:t>
            </a:r>
            <a:r>
              <a:rPr lang="en-US" sz="2600" dirty="0">
                <a:latin typeface="Arial"/>
                <a:cs typeface="Arial"/>
              </a:rPr>
              <a:t>;</a:t>
            </a:r>
          </a:p>
          <a:p>
            <a:pPr lvl="1"/>
            <a:r>
              <a:rPr lang="en-US" sz="2600" dirty="0">
                <a:latin typeface="Arial"/>
                <a:cs typeface="Arial"/>
                <a:hlinkClick r:id="rId4"/>
              </a:rPr>
              <a:t>Non-Regulatory Guidance: Using Evidence to Strengthen Education Investments</a:t>
            </a:r>
            <a:r>
              <a:rPr lang="en-US" sz="2600" dirty="0">
                <a:latin typeface="Arial"/>
                <a:cs typeface="Arial"/>
              </a:rPr>
              <a:t> (9/28/2023);</a:t>
            </a:r>
          </a:p>
          <a:p>
            <a:pPr lvl="1"/>
            <a:r>
              <a:rPr lang="en-US" sz="2600" dirty="0">
                <a:latin typeface="Arial"/>
                <a:cs typeface="Arial"/>
              </a:rPr>
              <a:t>Other sources that follow the same standards.</a:t>
            </a:r>
          </a:p>
          <a:p>
            <a:pPr lvl="1"/>
            <a:r>
              <a:rPr lang="en-US" sz="2600" dirty="0">
                <a:latin typeface="Arial"/>
                <a:cs typeface="Arial"/>
              </a:rPr>
              <a:t>Verify the size and quality of the sample.</a:t>
            </a:r>
          </a:p>
          <a:p>
            <a:pPr lvl="1"/>
            <a:r>
              <a:rPr lang="en-US" sz="2600" dirty="0">
                <a:latin typeface="Arial"/>
                <a:cs typeface="Arial"/>
              </a:rPr>
              <a:t>Meta-analyses can be useful, but not as the only basis for the change idea.</a:t>
            </a:r>
          </a:p>
          <a:p>
            <a:pPr lvl="1"/>
            <a:r>
              <a:rPr lang="en-US" sz="2600" dirty="0">
                <a:latin typeface="Arial"/>
                <a:cs typeface="Arial"/>
              </a:rPr>
              <a:t>“Statistically significant” and “significant effect” are not synonyms.</a:t>
            </a:r>
          </a:p>
          <a:p>
            <a:pPr lvl="1"/>
            <a:r>
              <a:rPr lang="en-US" sz="2600" dirty="0">
                <a:latin typeface="Arial"/>
                <a:cs typeface="Arial"/>
              </a:rPr>
              <a:t>A great study is not necessarily a useful study.</a:t>
            </a:r>
          </a:p>
          <a:p>
            <a:pPr lvl="1"/>
            <a:r>
              <a:rPr lang="en-US" sz="2600" dirty="0">
                <a:latin typeface="Arial"/>
                <a:cs typeface="Arial"/>
              </a:rPr>
              <a:t>No blogs, please!</a:t>
            </a:r>
          </a:p>
          <a:p>
            <a:pPr marL="200660" lvl="1" indent="0" algn="ctr">
              <a:buNone/>
            </a:pPr>
            <a:endParaRPr lang="en-US" sz="4400" dirty="0">
              <a:ea typeface="Calibri" panose="020F0502020204030204"/>
              <a:cs typeface="Calibri" panose="020F0502020204030204"/>
            </a:endParaRPr>
          </a:p>
          <a:p>
            <a:pPr marL="200660" lvl="1" indent="0" algn="ctr">
              <a:buNone/>
            </a:pPr>
            <a:r>
              <a:rPr lang="en-US" sz="4400" dirty="0"/>
              <a:t>Ask your EQC!  We are here to help.</a:t>
            </a:r>
            <a:endParaRPr lang="en-US" dirty="0">
              <a:ea typeface="Calibri" panose="020F0502020204030204"/>
              <a:cs typeface="Calibri" panose="020F0502020204030204"/>
            </a:endParaRPr>
          </a:p>
        </p:txBody>
      </p:sp>
      <p:sp>
        <p:nvSpPr>
          <p:cNvPr id="4" name="Rectangle 3">
            <a:extLst>
              <a:ext uri="{FF2B5EF4-FFF2-40B4-BE49-F238E27FC236}">
                <a16:creationId xmlns:a16="http://schemas.microsoft.com/office/drawing/2014/main" id="{337B8B19-196B-4221-6E1E-E584B3454E7F}"/>
              </a:ext>
              <a:ext uri="{C183D7F6-B498-43B3-948B-1728B52AA6E4}">
                <adec:decorative xmlns:adec="http://schemas.microsoft.com/office/drawing/2017/decorative" val="1"/>
              </a:ext>
            </a:extLst>
          </p:cNvPr>
          <p:cNvSpPr/>
          <p:nvPr/>
        </p:nvSpPr>
        <p:spPr>
          <a:xfrm>
            <a:off x="0" y="0"/>
            <a:ext cx="12192000" cy="304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178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1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1750"/>
                                        <p:tgtEl>
                                          <p:spTgt spid="3">
                                            <p:txEl>
                                              <p:pRg st="2" end="2"/>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1750"/>
                                        <p:tgtEl>
                                          <p:spTgt spid="3">
                                            <p:txEl>
                                              <p:pRg st="3" end="3"/>
                                            </p:tx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1750"/>
                                        <p:tgtEl>
                                          <p:spTgt spid="3">
                                            <p:txEl>
                                              <p:pRg st="4" end="4"/>
                                            </p:txEl>
                                          </p:spTgt>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ircle(in)">
                                      <p:cBhvr>
                                        <p:cTn id="26" dur="1750"/>
                                        <p:tgtEl>
                                          <p:spTgt spid="3">
                                            <p:txEl>
                                              <p:pRg st="5" end="5"/>
                                            </p:txEl>
                                          </p:spTgt>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ircle(in)">
                                      <p:cBhvr>
                                        <p:cTn id="29" dur="1750"/>
                                        <p:tgtEl>
                                          <p:spTgt spid="3">
                                            <p:txEl>
                                              <p:pRg st="6" end="6"/>
                                            </p:txEl>
                                          </p:spTgt>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1750"/>
                                        <p:tgtEl>
                                          <p:spTgt spid="3">
                                            <p:txEl>
                                              <p:pRg st="7" end="7"/>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1750"/>
                                        <p:tgtEl>
                                          <p:spTgt spid="3">
                                            <p:txEl>
                                              <p:pRg st="8" end="8"/>
                                            </p:txEl>
                                          </p:spTgt>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circle(in)">
                                      <p:cBhvr>
                                        <p:cTn id="38" dur="1750"/>
                                        <p:tgtEl>
                                          <p:spTgt spid="3">
                                            <p:txEl>
                                              <p:pRg st="9" end="9"/>
                                            </p:txEl>
                                          </p:spTgt>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circle(in)">
                                      <p:cBhvr>
                                        <p:cTn id="41" dur="1750"/>
                                        <p:tgtEl>
                                          <p:spTgt spid="3">
                                            <p:txEl>
                                              <p:pRg st="10" end="10"/>
                                            </p:txEl>
                                          </p:spTgt>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circle(in)">
                                      <p:cBhvr>
                                        <p:cTn id="44" dur="1750"/>
                                        <p:tgtEl>
                                          <p:spTgt spid="3">
                                            <p:txEl>
                                              <p:pRg st="11" end="11"/>
                                            </p:txEl>
                                          </p:spTgt>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circle(in)">
                                      <p:cBhvr>
                                        <p:cTn id="47" dur="175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B61639-40EA-16E2-BC08-8E88CAAD1CFA}"/>
              </a:ext>
            </a:extLst>
          </p:cNvPr>
          <p:cNvSpPr txBox="1">
            <a:spLocks noGrp="1"/>
          </p:cNvSpPr>
          <p:nvPr>
            <p:ph type="title" idx="4294967295"/>
          </p:nvPr>
        </p:nvSpPr>
        <p:spPr>
          <a:xfrm>
            <a:off x="412955" y="137652"/>
            <a:ext cx="1076632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Franklin Gothic Demi Cond" panose="020B0706030402020204" pitchFamily="34" charset="0"/>
                <a:ea typeface="+mj-ea"/>
                <a:cs typeface="Arial" panose="020B0604020202020204" pitchFamily="34" charset="0"/>
              </a:rPr>
              <a:t>Levels of Evidence</a:t>
            </a:r>
          </a:p>
        </p:txBody>
      </p:sp>
      <p:sp>
        <p:nvSpPr>
          <p:cNvPr id="4" name="TextBox 3">
            <a:extLst>
              <a:ext uri="{FF2B5EF4-FFF2-40B4-BE49-F238E27FC236}">
                <a16:creationId xmlns:a16="http://schemas.microsoft.com/office/drawing/2014/main" id="{41D3E411-F4F4-C9F3-1AF0-B6AC7174E269}"/>
              </a:ext>
            </a:extLst>
          </p:cNvPr>
          <p:cNvSpPr txBox="1"/>
          <p:nvPr/>
        </p:nvSpPr>
        <p:spPr>
          <a:xfrm>
            <a:off x="412955" y="3774033"/>
            <a:ext cx="1484671" cy="2308324"/>
          </a:xfrm>
          <a:prstGeom prst="rect">
            <a:avLst/>
          </a:prstGeom>
          <a:noFill/>
        </p:spPr>
        <p:txBody>
          <a:bodyPr wrap="square" rtlCol="0">
            <a:spAutoFit/>
          </a:bodyPr>
          <a:lstStyle/>
          <a:p>
            <a:r>
              <a:rPr lang="en-US" sz="1600" dirty="0"/>
              <a:t>Table from “</a:t>
            </a:r>
            <a:r>
              <a:rPr lang="en-US" sz="1600" dirty="0">
                <a:hlinkClick r:id="rId3"/>
              </a:rPr>
              <a:t>Non-Regulatory Guidance: Using Evidence to Strengthen Education Investments</a:t>
            </a:r>
            <a:r>
              <a:rPr lang="en-US" sz="1600" dirty="0"/>
              <a:t>” (9/28/2023).</a:t>
            </a:r>
          </a:p>
        </p:txBody>
      </p:sp>
      <p:sp>
        <p:nvSpPr>
          <p:cNvPr id="6" name="Rectangle 5">
            <a:extLst>
              <a:ext uri="{FF2B5EF4-FFF2-40B4-BE49-F238E27FC236}">
                <a16:creationId xmlns:a16="http://schemas.microsoft.com/office/drawing/2014/main" id="{C065E5D2-BD32-7638-5EC2-CD2ABA98A7A4}"/>
              </a:ext>
              <a:ext uri="{C183D7F6-B498-43B3-948B-1728B52AA6E4}">
                <adec:decorative xmlns:adec="http://schemas.microsoft.com/office/drawing/2017/decorative" val="1"/>
              </a:ext>
            </a:extLst>
          </p:cNvPr>
          <p:cNvSpPr/>
          <p:nvPr/>
        </p:nvSpPr>
        <p:spPr>
          <a:xfrm>
            <a:off x="0" y="0"/>
            <a:ext cx="12192000" cy="304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CD6EF52A-FB9E-2136-C002-1DE25855DC64}"/>
              </a:ext>
            </a:extLst>
          </p:cNvPr>
          <p:cNvGraphicFramePr>
            <a:graphicFrameLocks noGrp="1"/>
          </p:cNvGraphicFramePr>
          <p:nvPr>
            <p:extLst>
              <p:ext uri="{D42A27DB-BD31-4B8C-83A1-F6EECF244321}">
                <p14:modId xmlns:p14="http://schemas.microsoft.com/office/powerpoint/2010/main" val="2195788396"/>
              </p:ext>
            </p:extLst>
          </p:nvPr>
        </p:nvGraphicFramePr>
        <p:xfrm>
          <a:off x="2032000" y="719666"/>
          <a:ext cx="9560230" cy="5362691"/>
        </p:xfrm>
        <a:graphic>
          <a:graphicData uri="http://schemas.openxmlformats.org/drawingml/2006/table">
            <a:tbl>
              <a:tblPr firstRow="1" bandRow="1">
                <a:tableStyleId>{5C22544A-7EE6-4342-B048-85BDC9FD1C3A}</a:tableStyleId>
              </a:tblPr>
              <a:tblGrid>
                <a:gridCol w="1912046">
                  <a:extLst>
                    <a:ext uri="{9D8B030D-6E8A-4147-A177-3AD203B41FA5}">
                      <a16:colId xmlns:a16="http://schemas.microsoft.com/office/drawing/2014/main" val="4264981434"/>
                    </a:ext>
                  </a:extLst>
                </a:gridCol>
                <a:gridCol w="1912046">
                  <a:extLst>
                    <a:ext uri="{9D8B030D-6E8A-4147-A177-3AD203B41FA5}">
                      <a16:colId xmlns:a16="http://schemas.microsoft.com/office/drawing/2014/main" val="2551673970"/>
                    </a:ext>
                  </a:extLst>
                </a:gridCol>
                <a:gridCol w="1912046">
                  <a:extLst>
                    <a:ext uri="{9D8B030D-6E8A-4147-A177-3AD203B41FA5}">
                      <a16:colId xmlns:a16="http://schemas.microsoft.com/office/drawing/2014/main" val="1638152479"/>
                    </a:ext>
                  </a:extLst>
                </a:gridCol>
                <a:gridCol w="1912046">
                  <a:extLst>
                    <a:ext uri="{9D8B030D-6E8A-4147-A177-3AD203B41FA5}">
                      <a16:colId xmlns:a16="http://schemas.microsoft.com/office/drawing/2014/main" val="4129469711"/>
                    </a:ext>
                  </a:extLst>
                </a:gridCol>
                <a:gridCol w="1912046">
                  <a:extLst>
                    <a:ext uri="{9D8B030D-6E8A-4147-A177-3AD203B41FA5}">
                      <a16:colId xmlns:a16="http://schemas.microsoft.com/office/drawing/2014/main" val="2813283189"/>
                    </a:ext>
                  </a:extLst>
                </a:gridCol>
              </a:tblGrid>
              <a:tr h="632681">
                <a:tc>
                  <a:txBody>
                    <a:bodyPr/>
                    <a:lstStyle/>
                    <a:p>
                      <a:pPr algn="ctr"/>
                      <a:r>
                        <a:rPr lang="en-US" dirty="0"/>
                        <a:t>Evidence Requirement</a:t>
                      </a:r>
                    </a:p>
                  </a:txBody>
                  <a:tcPr/>
                </a:tc>
                <a:tc>
                  <a:txBody>
                    <a:bodyPr/>
                    <a:lstStyle/>
                    <a:p>
                      <a:pPr algn="ctr"/>
                      <a:r>
                        <a:rPr lang="en-US" dirty="0"/>
                        <a:t>Strong Evidence</a:t>
                      </a:r>
                    </a:p>
                  </a:txBody>
                  <a:tcPr/>
                </a:tc>
                <a:tc>
                  <a:txBody>
                    <a:bodyPr/>
                    <a:lstStyle/>
                    <a:p>
                      <a:pPr algn="ctr"/>
                      <a:r>
                        <a:rPr lang="en-US" dirty="0"/>
                        <a:t>Moderate Evidence</a:t>
                      </a:r>
                    </a:p>
                  </a:txBody>
                  <a:tcPr/>
                </a:tc>
                <a:tc>
                  <a:txBody>
                    <a:bodyPr/>
                    <a:lstStyle/>
                    <a:p>
                      <a:pPr algn="ctr"/>
                      <a:r>
                        <a:rPr lang="en-US" dirty="0"/>
                        <a:t>Promising Evidence</a:t>
                      </a:r>
                    </a:p>
                  </a:txBody>
                  <a:tcPr/>
                </a:tc>
                <a:tc>
                  <a:txBody>
                    <a:bodyPr/>
                    <a:lstStyle/>
                    <a:p>
                      <a:pPr algn="ctr"/>
                      <a:r>
                        <a:rPr lang="en-US" dirty="0"/>
                        <a:t>Demonstrates a Rationale</a:t>
                      </a:r>
                    </a:p>
                  </a:txBody>
                  <a:tcPr/>
                </a:tc>
                <a:extLst>
                  <a:ext uri="{0D108BD9-81ED-4DB2-BD59-A6C34878D82A}">
                    <a16:rowId xmlns:a16="http://schemas.microsoft.com/office/drawing/2014/main" val="1123781255"/>
                  </a:ext>
                </a:extLst>
              </a:tr>
              <a:tr h="1855014">
                <a:tc>
                  <a:txBody>
                    <a:bodyPr/>
                    <a:lstStyle/>
                    <a:p>
                      <a:r>
                        <a:rPr lang="en-US" sz="1400" dirty="0"/>
                        <a:t>Outcomes</a:t>
                      </a:r>
                    </a:p>
                  </a:txBody>
                  <a:tcPr/>
                </a:tc>
                <a:tc>
                  <a:txBody>
                    <a:bodyPr/>
                    <a:lstStyle/>
                    <a:p>
                      <a:r>
                        <a:rPr lang="en-US" sz="1400" dirty="0"/>
                        <a:t>At least one statistically significant and positive effect on a relevant outcome; no statistically significant and negative effects on a relevant outcome</a:t>
                      </a:r>
                    </a:p>
                  </a:txBody>
                  <a:tcPr/>
                </a:tc>
                <a:tc>
                  <a:txBody>
                    <a:bodyPr/>
                    <a:lstStyle/>
                    <a:p>
                      <a:r>
                        <a:rPr lang="en-US" sz="1400" dirty="0"/>
                        <a:t>At least one statistically significant and positive effect on a relevant outcome; no statistically significant and negative effects on a relevant outcome</a:t>
                      </a:r>
                    </a:p>
                  </a:txBody>
                  <a:tcPr/>
                </a:tc>
                <a:tc>
                  <a:txBody>
                    <a:bodyPr/>
                    <a:lstStyle/>
                    <a:p>
                      <a:r>
                        <a:rPr lang="en-US" sz="1400" dirty="0"/>
                        <a:t>At least one statistically significant and positive effect on a relevant outcome</a:t>
                      </a:r>
                    </a:p>
                  </a:txBody>
                  <a:tcPr/>
                </a:tc>
                <a:tc>
                  <a:txBody>
                    <a:bodyPr/>
                    <a:lstStyle/>
                    <a:p>
                      <a:r>
                        <a:rPr lang="en-US" sz="1400" dirty="0"/>
                        <a:t>Not Applicable</a:t>
                      </a:r>
                    </a:p>
                  </a:txBody>
                  <a:tcPr/>
                </a:tc>
                <a:extLst>
                  <a:ext uri="{0D108BD9-81ED-4DB2-BD59-A6C34878D82A}">
                    <a16:rowId xmlns:a16="http://schemas.microsoft.com/office/drawing/2014/main" val="4104193455"/>
                  </a:ext>
                </a:extLst>
              </a:tr>
              <a:tr h="1461527">
                <a:tc>
                  <a:txBody>
                    <a:bodyPr/>
                    <a:lstStyle/>
                    <a:p>
                      <a:r>
                        <a:rPr lang="en-US" sz="1400" dirty="0"/>
                        <a:t>Study Design</a:t>
                      </a:r>
                    </a:p>
                  </a:txBody>
                  <a:tcPr/>
                </a:tc>
                <a:tc>
                  <a:txBody>
                    <a:bodyPr/>
                    <a:lstStyle/>
                    <a:p>
                      <a:r>
                        <a:rPr lang="en-US" sz="1400" dirty="0"/>
                        <a:t>Experimental study</a:t>
                      </a:r>
                    </a:p>
                  </a:txBody>
                  <a:tcPr/>
                </a:tc>
                <a:tc>
                  <a:txBody>
                    <a:bodyPr/>
                    <a:lstStyle/>
                    <a:p>
                      <a:r>
                        <a:rPr lang="en-US" sz="1400" dirty="0"/>
                        <a:t>Experimental study or quasi-experimental design study</a:t>
                      </a:r>
                    </a:p>
                  </a:txBody>
                  <a:tcPr/>
                </a:tc>
                <a:tc>
                  <a:txBody>
                    <a:bodyPr/>
                    <a:lstStyle/>
                    <a:p>
                      <a:r>
                        <a:rPr lang="en-US" sz="1400" dirty="0"/>
                        <a:t>Experimental study, quasi-experimental design study, or correlational study with statistical controls for selection bias</a:t>
                      </a:r>
                    </a:p>
                  </a:txBody>
                  <a:tcPr/>
                </a:tc>
                <a:tc>
                  <a:txBody>
                    <a:bodyPr/>
                    <a:lstStyle/>
                    <a:p>
                      <a:r>
                        <a:rPr lang="en-US" sz="1400" dirty="0"/>
                        <a:t>Logic model informed by research or evaluation findings</a:t>
                      </a:r>
                    </a:p>
                  </a:txBody>
                  <a:tcPr/>
                </a:tc>
                <a:extLst>
                  <a:ext uri="{0D108BD9-81ED-4DB2-BD59-A6C34878D82A}">
                    <a16:rowId xmlns:a16="http://schemas.microsoft.com/office/drawing/2014/main" val="651620413"/>
                  </a:ext>
                </a:extLst>
              </a:tr>
              <a:tr h="674550">
                <a:tc>
                  <a:txBody>
                    <a:bodyPr/>
                    <a:lstStyle/>
                    <a:p>
                      <a:r>
                        <a:rPr lang="en-US" sz="1400" dirty="0">
                          <a:solidFill>
                            <a:schemeClr val="tx1"/>
                          </a:solidFill>
                          <a:hlinkClick r:id="rId4">
                            <a:extLst>
                              <a:ext uri="{A12FA001-AC4F-418D-AE19-62706E023703}">
                                <ahyp:hlinkClr xmlns:ahyp="http://schemas.microsoft.com/office/drawing/2018/hyperlinkcolor" val="tx"/>
                              </a:ext>
                            </a:extLst>
                          </a:hlinkClick>
                        </a:rPr>
                        <a:t>WWC</a:t>
                      </a:r>
                      <a:r>
                        <a:rPr lang="en-US" sz="1400" dirty="0">
                          <a:solidFill>
                            <a:schemeClr val="tx1"/>
                          </a:solidFill>
                        </a:rPr>
                        <a:t> Evidence Rating</a:t>
                      </a:r>
                    </a:p>
                  </a:txBody>
                  <a:tcPr/>
                </a:tc>
                <a:tc>
                  <a:txBody>
                    <a:bodyPr/>
                    <a:lstStyle/>
                    <a:p>
                      <a:r>
                        <a:rPr lang="en-US" sz="1400" dirty="0"/>
                        <a:t>Meets WWC without reservations</a:t>
                      </a:r>
                    </a:p>
                  </a:txBody>
                  <a:tcPr/>
                </a:tc>
                <a:tc>
                  <a:txBody>
                    <a:bodyPr/>
                    <a:lstStyle/>
                    <a:p>
                      <a:r>
                        <a:rPr lang="en-US" sz="1400" dirty="0"/>
                        <a:t>Meets WWC with or without reservations</a:t>
                      </a:r>
                    </a:p>
                  </a:txBody>
                  <a:tcPr/>
                </a:tc>
                <a:tc>
                  <a:txBody>
                    <a:bodyPr/>
                    <a:lstStyle/>
                    <a:p>
                      <a:r>
                        <a:rPr lang="en-US" sz="1400" dirty="0"/>
                        <a:t>Not Applicable</a:t>
                      </a:r>
                    </a:p>
                  </a:txBody>
                  <a:tcPr/>
                </a:tc>
                <a:tc>
                  <a:txBody>
                    <a:bodyPr/>
                    <a:lstStyle/>
                    <a:p>
                      <a:r>
                        <a:rPr lang="en-US" sz="1400" dirty="0"/>
                        <a:t>Not Applicable</a:t>
                      </a:r>
                    </a:p>
                  </a:txBody>
                  <a:tcPr/>
                </a:tc>
                <a:extLst>
                  <a:ext uri="{0D108BD9-81ED-4DB2-BD59-A6C34878D82A}">
                    <a16:rowId xmlns:a16="http://schemas.microsoft.com/office/drawing/2014/main" val="4129116199"/>
                  </a:ext>
                </a:extLst>
              </a:tr>
              <a:tr h="723064">
                <a:tc>
                  <a:txBody>
                    <a:bodyPr/>
                    <a:lstStyle/>
                    <a:p>
                      <a:r>
                        <a:rPr lang="en-US" sz="1400" dirty="0"/>
                        <a:t>Sample Size</a:t>
                      </a:r>
                    </a:p>
                  </a:txBody>
                  <a:tcPr/>
                </a:tc>
                <a:tc>
                  <a:txBody>
                    <a:bodyPr/>
                    <a:lstStyle/>
                    <a:p>
                      <a:r>
                        <a:rPr lang="en-US" sz="1400" dirty="0"/>
                        <a:t>A large sample (n = 350+) and a multisite sample</a:t>
                      </a:r>
                    </a:p>
                  </a:txBody>
                  <a:tcPr/>
                </a:tc>
                <a:tc>
                  <a:txBody>
                    <a:bodyPr/>
                    <a:lstStyle/>
                    <a:p>
                      <a:r>
                        <a:rPr lang="en-US" sz="1400" dirty="0"/>
                        <a:t>A large sample (n = 350+) and a multisite sample</a:t>
                      </a:r>
                    </a:p>
                  </a:txBody>
                  <a:tcPr/>
                </a:tc>
                <a:tc>
                  <a:txBody>
                    <a:bodyPr/>
                    <a:lstStyle/>
                    <a:p>
                      <a:r>
                        <a:rPr lang="en-US" sz="1400" dirty="0"/>
                        <a:t>Not Applicable</a:t>
                      </a:r>
                    </a:p>
                  </a:txBody>
                  <a:tcPr/>
                </a:tc>
                <a:tc>
                  <a:txBody>
                    <a:bodyPr/>
                    <a:lstStyle/>
                    <a:p>
                      <a:r>
                        <a:rPr lang="en-US" sz="1400" dirty="0"/>
                        <a:t>Not Applicable</a:t>
                      </a:r>
                    </a:p>
                  </a:txBody>
                  <a:tcPr/>
                </a:tc>
                <a:extLst>
                  <a:ext uri="{0D108BD9-81ED-4DB2-BD59-A6C34878D82A}">
                    <a16:rowId xmlns:a16="http://schemas.microsoft.com/office/drawing/2014/main" val="2225189047"/>
                  </a:ext>
                </a:extLst>
              </a:tr>
            </a:tbl>
          </a:graphicData>
        </a:graphic>
      </p:graphicFrame>
    </p:spTree>
    <p:extLst>
      <p:ext uri="{BB962C8B-B14F-4D97-AF65-F5344CB8AC3E}">
        <p14:creationId xmlns:p14="http://schemas.microsoft.com/office/powerpoint/2010/main" val="1694363921"/>
      </p:ext>
    </p:extLst>
  </p:cSld>
  <p:clrMapOvr>
    <a:masterClrMapping/>
  </p:clrMapOvr>
</p:sld>
</file>

<file path=ppt/theme/theme1.xml><?xml version="1.0" encoding="utf-8"?>
<a:theme xmlns:a="http://schemas.openxmlformats.org/drawingml/2006/main" name="State of Vermont Presentation Template">
  <a:themeElements>
    <a:clrScheme name="State of Vermont">
      <a:dk1>
        <a:srgbClr val="303030"/>
      </a:dk1>
      <a:lt1>
        <a:srgbClr val="FFFFFF"/>
      </a:lt1>
      <a:dk2>
        <a:srgbClr val="303030"/>
      </a:dk2>
      <a:lt2>
        <a:srgbClr val="FFFFFF"/>
      </a:lt2>
      <a:accent1>
        <a:srgbClr val="007935"/>
      </a:accent1>
      <a:accent2>
        <a:srgbClr val="174A7C"/>
      </a:accent2>
      <a:accent3>
        <a:srgbClr val="8B2929"/>
      </a:accent3>
      <a:accent4>
        <a:srgbClr val="8B5F3A"/>
      </a:accent4>
      <a:accent5>
        <a:srgbClr val="B85423"/>
      </a:accent5>
      <a:accent6>
        <a:srgbClr val="0033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D5CA2A6723CC46B8384596C245D0B8" ma:contentTypeVersion="25" ma:contentTypeDescription="Create a new document." ma:contentTypeScope="" ma:versionID="108306df099afd1658607ca8d4c5701f">
  <xsd:schema xmlns:xsd="http://www.w3.org/2001/XMLSchema" xmlns:xs="http://www.w3.org/2001/XMLSchema" xmlns:p="http://schemas.microsoft.com/office/2006/metadata/properties" xmlns:ns2="2784838b-8a98-42f7-b88e-101378c8ace2" xmlns:ns3="99002873-3a35-40bb-a7a1-d52aebfddd92" targetNamespace="http://schemas.microsoft.com/office/2006/metadata/properties" ma:root="true" ma:fieldsID="e2c68c0cb4f01f4d3825c052357b3b36" ns2:_="" ns3:_="">
    <xsd:import namespace="2784838b-8a98-42f7-b88e-101378c8ace2"/>
    <xsd:import namespace="99002873-3a35-40bb-a7a1-d52aebfddd92"/>
    <xsd:element name="properties">
      <xsd:complexType>
        <xsd:sequence>
          <xsd:element name="documentManagement">
            <xsd:complexType>
              <xsd:all>
                <xsd:element ref="ns2:DescriptionofDocument"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lcf76f155ced4ddcb4097134ff3c332f" minOccurs="0"/>
                <xsd:element ref="ns3:TaxCatchAll" minOccurs="0"/>
                <xsd:element ref="ns2:MediaServiceDateTaken" minOccurs="0"/>
                <xsd:element ref="ns2:MediaLengthInSeconds" minOccurs="0"/>
                <xsd:element ref="ns2:MediaServiceLocation" minOccurs="0"/>
                <xsd:element ref="ns2:CS1andCS2Schools_x002d_FY23_x002d_23" minOccurs="0"/>
                <xsd:element ref="ns2:MediaServiceSearchProperties" minOccurs="0"/>
                <xsd:element ref="ns2:Working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4838b-8a98-42f7-b88e-101378c8ace2" elementFormDefault="qualified">
    <xsd:import namespace="http://schemas.microsoft.com/office/2006/documentManagement/types"/>
    <xsd:import namespace="http://schemas.microsoft.com/office/infopath/2007/PartnerControls"/>
    <xsd:element name="DescriptionofDocument" ma:index="1" nillable="true" ma:displayName="Quality Indicators " ma:description="Responsibility of Operations Team-may replace IFRs" ma:format="Dropdown" ma:internalName="DescriptionofDocument">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b405ef0-1b2e-414d-886f-c62305e76806"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CS1andCS2Schools_x002d_FY23_x002d_23" ma:index="24" nillable="true" ma:displayName="CS 1 and CS 2 Schools - FY '23-'23" ma:description="Based on Nov 8, '23  Annual Snapshot Data Release " ma:format="Dropdown" ma:internalName="CS1andCS2Schools_x002d_FY23_x002d_23">
      <xsd:simpleType>
        <xsd:restriction base="dms:Text">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WorkingDocument" ma:index="26" nillable="true" ma:displayName="Working Document" ma:description="Current" ma:format="Dropdown" ma:internalName="WorkingDocu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002873-3a35-40bb-a7a1-d52aebfddd92"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0" nillable="true" ma:displayName="Taxonomy Catch All Column" ma:hidden="true" ma:list="{8fffebac-72be-47c7-8942-b9153240ae1f}" ma:internalName="TaxCatchAll" ma:showField="CatchAllData" ma:web="99002873-3a35-40bb-a7a1-d52aebfddd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9002873-3a35-40bb-a7a1-d52aebfddd92" xsi:nil="true"/>
    <lcf76f155ced4ddcb4097134ff3c332f xmlns="2784838b-8a98-42f7-b88e-101378c8ace2">
      <Terms xmlns="http://schemas.microsoft.com/office/infopath/2007/PartnerControls"/>
    </lcf76f155ced4ddcb4097134ff3c332f>
    <DescriptionofDocument xmlns="2784838b-8a98-42f7-b88e-101378c8ace2" xsi:nil="true"/>
    <WorkingDocument xmlns="2784838b-8a98-42f7-b88e-101378c8ace2" xsi:nil="true"/>
    <CS1andCS2Schools_x002d_FY23_x002d_23 xmlns="2784838b-8a98-42f7-b88e-101378c8ace2" xsi:nil="true"/>
    <SharedWithUsers xmlns="99002873-3a35-40bb-a7a1-d52aebfddd92">
      <UserInfo>
        <DisplayName>Fortin, David (he/him)</DisplayName>
        <AccountId>467</AccountId>
        <AccountType/>
      </UserInfo>
      <UserInfo>
        <DisplayName>Lipinski, James</DisplayName>
        <AccountId>121</AccountId>
        <AccountType/>
      </UserInfo>
      <UserInfo>
        <DisplayName>Hicks, Heather (She/Her)</DisplayName>
        <AccountId>68</AccountId>
        <AccountType/>
      </UserInfo>
      <UserInfo>
        <DisplayName>Omodeo, Christie (she/her)</DisplayName>
        <AccountId>67</AccountId>
        <AccountType/>
      </UserInfo>
      <UserInfo>
        <DisplayName>Everyone except external users</DisplayName>
        <AccountId>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A568C0-7803-4CF1-B56D-CC01D4C69D8F}">
  <ds:schemaRefs>
    <ds:schemaRef ds:uri="2784838b-8a98-42f7-b88e-101378c8ace2"/>
    <ds:schemaRef ds:uri="99002873-3a35-40bb-a7a1-d52aebfddd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38F4CA5-70B6-4AF5-9BAB-E678F2D51191}">
  <ds:schemaRefs>
    <ds:schemaRef ds:uri="http://purl.org/dc/dcmitype/"/>
    <ds:schemaRef ds:uri="http://purl.org/dc/terms/"/>
    <ds:schemaRef ds:uri="http://schemas.microsoft.com/office/2006/metadata/properties"/>
    <ds:schemaRef ds:uri="http://schemas.microsoft.com/office/2006/documentManagement/types"/>
    <ds:schemaRef ds:uri="99002873-3a35-40bb-a7a1-d52aebfddd92"/>
    <ds:schemaRef ds:uri="2784838b-8a98-42f7-b88e-101378c8ace2"/>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9335FE51-D8DB-461F-B7B8-0A43E0E57ECB}">
  <ds:schemaRefs>
    <ds:schemaRef ds:uri="http://schemas.microsoft.com/sharepoint/v3/contenttype/forms"/>
  </ds:schemaRefs>
</ds:datastoreItem>
</file>

<file path=docMetadata/LabelInfo.xml><?xml version="1.0" encoding="utf-8"?>
<clbl:labelList xmlns:clbl="http://schemas.microsoft.com/office/2020/mipLabelMetadata">
  <clbl:label id="{20b4933b-baad-433c-9c02-70edcc7559c6}" enabled="0" method="" siteId="{20b4933b-baad-433c-9c02-70edcc7559c6}" removed="1"/>
</clbl:labelList>
</file>

<file path=docProps/app.xml><?xml version="1.0" encoding="utf-8"?>
<Properties xmlns="http://schemas.openxmlformats.org/officeDocument/2006/extended-properties" xmlns:vt="http://schemas.openxmlformats.org/officeDocument/2006/docPropsVTypes">
  <TotalTime>2046</TotalTime>
  <Words>11733</Words>
  <Application>Microsoft Office PowerPoint</Application>
  <PresentationFormat>Widescreen</PresentationFormat>
  <Paragraphs>1116</Paragraphs>
  <Slides>117</Slides>
  <Notes>103</Notes>
  <HiddenSlides>1</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117</vt:i4>
      </vt:variant>
    </vt:vector>
  </HeadingPairs>
  <TitlesOfParts>
    <vt:vector size="133" baseType="lpstr">
      <vt:lpstr>Aptos</vt:lpstr>
      <vt:lpstr>Arial</vt:lpstr>
      <vt:lpstr>Arial Nova</vt:lpstr>
      <vt:lpstr>Arial,Sans-Serif</vt:lpstr>
      <vt:lpstr>Calibri</vt:lpstr>
      <vt:lpstr>Comfortaa</vt:lpstr>
      <vt:lpstr>Franklin Gothic Demi Cond</vt:lpstr>
      <vt:lpstr>Merriweather</vt:lpstr>
      <vt:lpstr>Nunito</vt:lpstr>
      <vt:lpstr>Palatino Linotype</vt:lpstr>
      <vt:lpstr>Roboto</vt:lpstr>
      <vt:lpstr>Segoe UI</vt:lpstr>
      <vt:lpstr>Symbol</vt:lpstr>
      <vt:lpstr>Wingdings</vt:lpstr>
      <vt:lpstr>Wingdings,Sans-Serif</vt:lpstr>
      <vt:lpstr>State of Vermont Presentation Template</vt:lpstr>
      <vt:lpstr>Strengthening Your Continuous Improvement Planning</vt:lpstr>
      <vt:lpstr>Welcome</vt:lpstr>
      <vt:lpstr>Housekeeping</vt:lpstr>
      <vt:lpstr>Day One Agenda</vt:lpstr>
      <vt:lpstr>Day Two Agenda</vt:lpstr>
      <vt:lpstr>Day Three Agenda</vt:lpstr>
      <vt:lpstr>Day Four Agenda</vt:lpstr>
      <vt:lpstr>Learning Objectives</vt:lpstr>
      <vt:lpstr>Introductions</vt:lpstr>
      <vt:lpstr>Introductions and More</vt:lpstr>
      <vt:lpstr>Questions</vt:lpstr>
      <vt:lpstr>Comprehensive Needs Assessment (CNA)</vt:lpstr>
      <vt:lpstr>CNA Definition and Purpose </vt:lpstr>
      <vt:lpstr>Definition and Purpose</vt:lpstr>
      <vt:lpstr>Stages of the CNA Process </vt:lpstr>
      <vt:lpstr>Preparing For Collaborative Inquiry</vt:lpstr>
      <vt:lpstr>Preparing for Collaborative Inquiry – Sources of School Data</vt:lpstr>
      <vt:lpstr>Identifying Problems of Practice</vt:lpstr>
      <vt:lpstr>Analyzing Root Causes </vt:lpstr>
      <vt:lpstr>Identify Underlying Systemic Causes of Challenges</vt:lpstr>
      <vt:lpstr>Sample Root Cause Analysis</vt:lpstr>
      <vt:lpstr>Planning for Change/Developing a Theory of Improvement</vt:lpstr>
      <vt:lpstr>Developing a Theory of Improvement</vt:lpstr>
      <vt:lpstr>Data Inventory</vt:lpstr>
      <vt:lpstr>Resources - Continuous Improvement Framework, Toolkits, and Templates…</vt:lpstr>
      <vt:lpstr>Break time!</vt:lpstr>
      <vt:lpstr>Overview of PDSA</vt:lpstr>
      <vt:lpstr>Sample Current state (from disaggregated EL data analysis): </vt:lpstr>
      <vt:lpstr>Model for Improvement</vt:lpstr>
      <vt:lpstr>Setting Clear, Measurable Student Learning Goals</vt:lpstr>
      <vt:lpstr>Identify Underlying Systemic Causes of Challenges </vt:lpstr>
      <vt:lpstr>Sample Causal Analysis</vt:lpstr>
      <vt:lpstr>Model for Improvement and EB Change Ideas</vt:lpstr>
      <vt:lpstr>Change Ideas</vt:lpstr>
      <vt:lpstr>Model for Improvement and Measures</vt:lpstr>
      <vt:lpstr>Theory of Improvement/Driver Diagram </vt:lpstr>
      <vt:lpstr>Implementing the Change in PDSA Cycles</vt:lpstr>
      <vt:lpstr>Iterative Cycles of Trial &amp; Learning</vt:lpstr>
      <vt:lpstr>Change Ideas &amp; Measures</vt:lpstr>
      <vt:lpstr>Protocol for PDSA Cycle Inquiry</vt:lpstr>
      <vt:lpstr>Reflection &amp; Action: Embedding an Inquiry Approach in PLCs</vt:lpstr>
      <vt:lpstr>Coin Spin Activity</vt:lpstr>
      <vt:lpstr>Coin Spin Learning Objectives</vt:lpstr>
      <vt:lpstr>Coin Spin Activity Materials and Roles</vt:lpstr>
      <vt:lpstr>Coin Spin Activity Directions</vt:lpstr>
      <vt:lpstr>Coin Spin Activity Examples</vt:lpstr>
      <vt:lpstr>Coin Spin Activity </vt:lpstr>
      <vt:lpstr>Coin Spin Activity – PDSA Cycles</vt:lpstr>
      <vt:lpstr>Improvement Project</vt:lpstr>
      <vt:lpstr>Homework</vt:lpstr>
      <vt:lpstr>Exit Ticket</vt:lpstr>
      <vt:lpstr>Day Two</vt:lpstr>
      <vt:lpstr>What We Heard From Exit Tickets from Day 1</vt:lpstr>
      <vt:lpstr>Day Two Agenda.</vt:lpstr>
      <vt:lpstr>Data Types</vt:lpstr>
      <vt:lpstr>Demographic Data</vt:lpstr>
      <vt:lpstr>Student Learning Data</vt:lpstr>
      <vt:lpstr>School Process Data</vt:lpstr>
      <vt:lpstr>Perceptions Data</vt:lpstr>
      <vt:lpstr>Problem of Practice</vt:lpstr>
      <vt:lpstr>Identifying Problems of Practice.</vt:lpstr>
      <vt:lpstr>A Problem of Practice is:</vt:lpstr>
      <vt:lpstr>Problem of Practice (PoP)</vt:lpstr>
      <vt:lpstr>The Inference Ladder</vt:lpstr>
      <vt:lpstr>Problem of Practice  Worksheet</vt:lpstr>
      <vt:lpstr>Problem of Practice Examples</vt:lpstr>
      <vt:lpstr>Causal Analysis</vt:lpstr>
      <vt:lpstr>Common ways of finding root causes are: 5-Whys Root Cause Analysis </vt:lpstr>
      <vt:lpstr>Keep in Mind…</vt:lpstr>
      <vt:lpstr>Conduct and Verify your Causal Analysis</vt:lpstr>
      <vt:lpstr> Conduct and Verify your Causal Analysis</vt:lpstr>
      <vt:lpstr>Examples</vt:lpstr>
      <vt:lpstr>Examples.</vt:lpstr>
      <vt:lpstr>Identify Underlying Systemic Causes of Challenges.</vt:lpstr>
      <vt:lpstr>Sample Root Cause Analysis.</vt:lpstr>
      <vt:lpstr>Cause and Effect Tool: Fishbone Diagram</vt:lpstr>
      <vt:lpstr>Break Time!!</vt:lpstr>
      <vt:lpstr>Clear Measurable Goals</vt:lpstr>
      <vt:lpstr>Goal Setting and Action Planning</vt:lpstr>
      <vt:lpstr>Setting Clear and Measurable Student Learning Goals</vt:lpstr>
      <vt:lpstr>Keep the Grain Size in Mind</vt:lpstr>
      <vt:lpstr>Examples – Clear Measurable Goals</vt:lpstr>
      <vt:lpstr>What are other examples of clear measurable goals?</vt:lpstr>
      <vt:lpstr>Activity</vt:lpstr>
      <vt:lpstr>Fishing Frenzy</vt:lpstr>
      <vt:lpstr>Recap of Fishing Frenzy</vt:lpstr>
      <vt:lpstr>Recap Example One</vt:lpstr>
      <vt:lpstr>Recap Example Two</vt:lpstr>
      <vt:lpstr>Recap Example Three</vt:lpstr>
      <vt:lpstr>Recap Example Five</vt:lpstr>
      <vt:lpstr>Recap of Day Two</vt:lpstr>
      <vt:lpstr>Day Two Homework</vt:lpstr>
      <vt:lpstr>Day Two Exit Ticket</vt:lpstr>
      <vt:lpstr>Day Three</vt:lpstr>
      <vt:lpstr> What We Heard From Exit Tickets from Day 2</vt:lpstr>
      <vt:lpstr>Day Three Agenda.</vt:lpstr>
      <vt:lpstr>EBP/Change ideas</vt:lpstr>
      <vt:lpstr>How to Select Change Ideas and Best Practices</vt:lpstr>
      <vt:lpstr>Levels of Evidence</vt:lpstr>
      <vt:lpstr>Levels of Evidence.</vt:lpstr>
      <vt:lpstr>Break Time!!!</vt:lpstr>
      <vt:lpstr>PDSA</vt:lpstr>
      <vt:lpstr>Using PDSA to Fine Tune Goal and to Test Change Ideas</vt:lpstr>
      <vt:lpstr>Mr. Potato Head Activity</vt:lpstr>
      <vt:lpstr>Mr. Potato Head Activity - Roles</vt:lpstr>
      <vt:lpstr>Mr. Potato Head Activity.</vt:lpstr>
      <vt:lpstr>Mr. Potato Head Debrief</vt:lpstr>
      <vt:lpstr>Day Three Homework</vt:lpstr>
      <vt:lpstr>Exit Ticket Time!</vt:lpstr>
      <vt:lpstr>Day Four</vt:lpstr>
      <vt:lpstr>What we heard from exit tickets from Day 3</vt:lpstr>
      <vt:lpstr>Today's Agenda</vt:lpstr>
      <vt:lpstr>Improvement Project Work Time</vt:lpstr>
      <vt:lpstr>Presentations</vt:lpstr>
      <vt:lpstr>Break Time</vt:lpstr>
      <vt:lpstr>Presentations.</vt:lpstr>
      <vt:lpstr>Day Four 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Erin</dc:creator>
  <cp:lastModifiedBy>Charalabopoulos, Marianna</cp:lastModifiedBy>
  <cp:revision>2</cp:revision>
  <cp:lastPrinted>2025-06-09T16:06:41Z</cp:lastPrinted>
  <dcterms:created xsi:type="dcterms:W3CDTF">2022-12-15T14:43:04Z</dcterms:created>
  <dcterms:modified xsi:type="dcterms:W3CDTF">2025-06-13T21:59:32Z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0x010100FFD5CA2A6723CC46B8384596C245D0B8</vt:lpwstr>
  </property>
  <property fmtid="{D5CDD505-2E9C-101B-9397-08002B2CF9AE}" pid="3" name="MediaServiceImageTags">
    <vt:lpwstr/>
  </property>
  <property fmtid="{D5CDD505-2E9C-101B-9397-08002B2CF9AE}" pid="4" name="SharedWithUsers">
    <vt:lpwstr>467;#Fortin, David (he/him);#121;#Lipinski, James;#68;#Hicks, Heather (She/Her);#67;#Omodeo, Christie (she/her);#8;#Everyone except external users</vt:lpwstr>
  </property>
</Properties>
</file>