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1" r:id="rId4"/>
  </p:sldMasterIdLst>
  <p:notesMasterIdLst>
    <p:notesMasterId r:id="rId25"/>
  </p:notesMasterIdLst>
  <p:sldIdLst>
    <p:sldId id="363" r:id="rId5"/>
    <p:sldId id="361" r:id="rId6"/>
    <p:sldId id="362" r:id="rId7"/>
    <p:sldId id="364" r:id="rId8"/>
    <p:sldId id="365" r:id="rId9"/>
    <p:sldId id="292" r:id="rId10"/>
    <p:sldId id="367" r:id="rId11"/>
    <p:sldId id="257" r:id="rId12"/>
    <p:sldId id="366" r:id="rId13"/>
    <p:sldId id="368" r:id="rId14"/>
    <p:sldId id="369" r:id="rId15"/>
    <p:sldId id="370" r:id="rId16"/>
    <p:sldId id="371" r:id="rId17"/>
    <p:sldId id="384" r:id="rId18"/>
    <p:sldId id="373" r:id="rId19"/>
    <p:sldId id="374" r:id="rId20"/>
    <p:sldId id="389" r:id="rId21"/>
    <p:sldId id="372" r:id="rId22"/>
    <p:sldId id="378" r:id="rId23"/>
    <p:sldId id="386" r:id="rId24"/>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19C009-4A2A-24B3-AB24-178B63E2D010}" name="Burfoot-Rochford, Ian" initials="IB" userId="S::Ian.Burfoot-Rochford@vermont.gov::b40c4fc4-ff16-4abc-8d44-2579587de9b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7D2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69E8DA-617C-4955-9B21-5263F3B0436C}" v="5" dt="2025-06-12T18:44:33.261"/>
    <p1510:client id="{B270F72C-8C84-DD44-547E-A8B6103263D8}" v="3" dt="2025-06-12T09:17:06.146"/>
    <p1510:client id="{B48AD602-CDEB-793F-239B-F28E68283DA7}" v="19" dt="2025-06-12T18:44:18.0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sso, Ana" userId="17ec4566-d329-4729-8b43-5983fe831043" providerId="ADAL" clId="{1769E8DA-617C-4955-9B21-5263F3B0436C}"/>
    <pc:docChg chg="custSel modSld">
      <pc:chgData name="Russo, Ana" userId="17ec4566-d329-4729-8b43-5983fe831043" providerId="ADAL" clId="{1769E8DA-617C-4955-9B21-5263F3B0436C}" dt="2025-06-12T18:44:33.261" v="4" actId="404"/>
      <pc:docMkLst>
        <pc:docMk/>
      </pc:docMkLst>
      <pc:sldChg chg="modSp mod">
        <pc:chgData name="Russo, Ana" userId="17ec4566-d329-4729-8b43-5983fe831043" providerId="ADAL" clId="{1769E8DA-617C-4955-9B21-5263F3B0436C}" dt="2025-06-12T18:44:33.261" v="4" actId="404"/>
        <pc:sldMkLst>
          <pc:docMk/>
          <pc:sldMk cId="185837529" sldId="363"/>
        </pc:sldMkLst>
        <pc:spChg chg="mod">
          <ac:chgData name="Russo, Ana" userId="17ec4566-d329-4729-8b43-5983fe831043" providerId="ADAL" clId="{1769E8DA-617C-4955-9B21-5263F3B0436C}" dt="2025-06-12T18:44:33.261" v="4" actId="404"/>
          <ac:spMkLst>
            <pc:docMk/>
            <pc:sldMk cId="185837529" sldId="363"/>
            <ac:spMk id="2" creationId="{AB76D4ED-3BBC-59CD-DEFC-F1B419EDF8B0}"/>
          </ac:spMkLst>
        </pc:spChg>
      </pc:sldChg>
    </pc:docChg>
  </pc:docChgLst>
  <pc:docChgLst>
    <pc:chgData name="Santo, Cassie" userId="S::cassie.santo@vermont.gov::b6d2cc83-8734-45f4-8adc-57386a10186e" providerId="AD" clId="Web-{A2038A0A-614A-94F1-9D77-480E244B7053}"/>
    <pc:docChg chg="addSld delSld modSld">
      <pc:chgData name="Santo, Cassie" userId="S::cassie.santo@vermont.gov::b6d2cc83-8734-45f4-8adc-57386a10186e" providerId="AD" clId="Web-{A2038A0A-614A-94F1-9D77-480E244B7053}" dt="2025-06-11T09:32:42.216" v="19"/>
      <pc:docMkLst>
        <pc:docMk/>
      </pc:docMkLst>
      <pc:sldChg chg="add">
        <pc:chgData name="Santo, Cassie" userId="S::cassie.santo@vermont.gov::b6d2cc83-8734-45f4-8adc-57386a10186e" providerId="AD" clId="Web-{A2038A0A-614A-94F1-9D77-480E244B7053}" dt="2025-06-11T09:31:48.247" v="0"/>
        <pc:sldMkLst>
          <pc:docMk/>
          <pc:sldMk cId="3180488031" sldId="368"/>
        </pc:sldMkLst>
      </pc:sldChg>
      <pc:sldChg chg="add">
        <pc:chgData name="Santo, Cassie" userId="S::cassie.santo@vermont.gov::b6d2cc83-8734-45f4-8adc-57386a10186e" providerId="AD" clId="Web-{A2038A0A-614A-94F1-9D77-480E244B7053}" dt="2025-06-11T09:31:48.341" v="1"/>
        <pc:sldMkLst>
          <pc:docMk/>
          <pc:sldMk cId="1188833635" sldId="369"/>
        </pc:sldMkLst>
      </pc:sldChg>
      <pc:sldChg chg="add">
        <pc:chgData name="Santo, Cassie" userId="S::cassie.santo@vermont.gov::b6d2cc83-8734-45f4-8adc-57386a10186e" providerId="AD" clId="Web-{A2038A0A-614A-94F1-9D77-480E244B7053}" dt="2025-06-11T09:31:48.388" v="2"/>
        <pc:sldMkLst>
          <pc:docMk/>
          <pc:sldMk cId="3112654034" sldId="370"/>
        </pc:sldMkLst>
      </pc:sldChg>
      <pc:sldChg chg="add">
        <pc:chgData name="Santo, Cassie" userId="S::cassie.santo@vermont.gov::b6d2cc83-8734-45f4-8adc-57386a10186e" providerId="AD" clId="Web-{A2038A0A-614A-94F1-9D77-480E244B7053}" dt="2025-06-11T09:31:48.450" v="3"/>
        <pc:sldMkLst>
          <pc:docMk/>
          <pc:sldMk cId="1622786085" sldId="371"/>
        </pc:sldMkLst>
      </pc:sldChg>
      <pc:sldChg chg="add modNotes">
        <pc:chgData name="Santo, Cassie" userId="S::cassie.santo@vermont.gov::b6d2cc83-8734-45f4-8adc-57386a10186e" providerId="AD" clId="Web-{A2038A0A-614A-94F1-9D77-480E244B7053}" dt="2025-06-11T09:32:39.606" v="16"/>
        <pc:sldMkLst>
          <pc:docMk/>
          <pc:sldMk cId="217926220" sldId="372"/>
        </pc:sldMkLst>
      </pc:sldChg>
      <pc:sldChg chg="add">
        <pc:chgData name="Santo, Cassie" userId="S::cassie.santo@vermont.gov::b6d2cc83-8734-45f4-8adc-57386a10186e" providerId="AD" clId="Web-{A2038A0A-614A-94F1-9D77-480E244B7053}" dt="2025-06-11T09:31:48.544" v="5"/>
        <pc:sldMkLst>
          <pc:docMk/>
          <pc:sldMk cId="1889765837" sldId="373"/>
        </pc:sldMkLst>
      </pc:sldChg>
      <pc:sldChg chg="add">
        <pc:chgData name="Santo, Cassie" userId="S::cassie.santo@vermont.gov::b6d2cc83-8734-45f4-8adc-57386a10186e" providerId="AD" clId="Web-{A2038A0A-614A-94F1-9D77-480E244B7053}" dt="2025-06-11T09:31:48.591" v="6"/>
        <pc:sldMkLst>
          <pc:docMk/>
          <pc:sldMk cId="2827134735" sldId="374"/>
        </pc:sldMkLst>
      </pc:sldChg>
      <pc:sldChg chg="add modNotes">
        <pc:chgData name="Santo, Cassie" userId="S::cassie.santo@vermont.gov::b6d2cc83-8734-45f4-8adc-57386a10186e" providerId="AD" clId="Web-{A2038A0A-614A-94F1-9D77-480E244B7053}" dt="2025-06-11T09:32:41.544" v="18"/>
        <pc:sldMkLst>
          <pc:docMk/>
          <pc:sldMk cId="45103270" sldId="378"/>
        </pc:sldMkLst>
      </pc:sldChg>
      <pc:sldChg chg="add">
        <pc:chgData name="Santo, Cassie" userId="S::cassie.santo@vermont.gov::b6d2cc83-8734-45f4-8adc-57386a10186e" providerId="AD" clId="Web-{A2038A0A-614A-94F1-9D77-480E244B7053}" dt="2025-06-11T09:31:48.497" v="4"/>
        <pc:sldMkLst>
          <pc:docMk/>
          <pc:sldMk cId="193324475" sldId="384"/>
        </pc:sldMkLst>
      </pc:sldChg>
      <pc:sldChg chg="add">
        <pc:chgData name="Santo, Cassie" userId="S::cassie.santo@vermont.gov::b6d2cc83-8734-45f4-8adc-57386a10186e" providerId="AD" clId="Web-{A2038A0A-614A-94F1-9D77-480E244B7053}" dt="2025-06-11T09:31:48.794" v="11"/>
        <pc:sldMkLst>
          <pc:docMk/>
          <pc:sldMk cId="2402952196" sldId="386"/>
        </pc:sldMkLst>
      </pc:sldChg>
      <pc:sldChg chg="delSp modSp add del">
        <pc:chgData name="Santo, Cassie" userId="S::cassie.santo@vermont.gov::b6d2cc83-8734-45f4-8adc-57386a10186e" providerId="AD" clId="Web-{A2038A0A-614A-94F1-9D77-480E244B7053}" dt="2025-06-11T09:32:42.216" v="19"/>
        <pc:sldMkLst>
          <pc:docMk/>
          <pc:sldMk cId="681689922" sldId="388"/>
        </pc:sldMkLst>
        <pc:spChg chg="del mod">
          <ac:chgData name="Santo, Cassie" userId="S::cassie.santo@vermont.gov::b6d2cc83-8734-45f4-8adc-57386a10186e" providerId="AD" clId="Web-{A2038A0A-614A-94F1-9D77-480E244B7053}" dt="2025-06-11T09:32:37.825" v="14"/>
          <ac:spMkLst>
            <pc:docMk/>
            <pc:sldMk cId="681689922" sldId="388"/>
            <ac:spMk id="2" creationId="{00C68C9F-9099-8922-B4C0-974500E78010}"/>
          </ac:spMkLst>
        </pc:spChg>
      </pc:sldChg>
      <pc:sldChg chg="add">
        <pc:chgData name="Santo, Cassie" userId="S::cassie.santo@vermont.gov::b6d2cc83-8734-45f4-8adc-57386a10186e" providerId="AD" clId="Web-{A2038A0A-614A-94F1-9D77-480E244B7053}" dt="2025-06-11T09:31:48.638" v="7"/>
        <pc:sldMkLst>
          <pc:docMk/>
          <pc:sldMk cId="2397765591" sldId="389"/>
        </pc:sldMkLst>
      </pc:sldChg>
    </pc:docChg>
  </pc:docChgLst>
  <pc:docChgLst>
    <pc:chgData name="Burfoot-Rochford, Ian" userId="b40c4fc4-ff16-4abc-8d44-2579587de9ba" providerId="ADAL" clId="{162DBF49-2A28-48DD-B91C-2BB7220CAF5D}"/>
    <pc:docChg chg="undo custSel addSld modSld sldOrd">
      <pc:chgData name="Burfoot-Rochford, Ian" userId="b40c4fc4-ff16-4abc-8d44-2579587de9ba" providerId="ADAL" clId="{162DBF49-2A28-48DD-B91C-2BB7220CAF5D}" dt="2025-06-10T19:21:45.141" v="2298" actId="20577"/>
      <pc:docMkLst>
        <pc:docMk/>
      </pc:docMkLst>
      <pc:sldChg chg="modSp mod ord">
        <pc:chgData name="Burfoot-Rochford, Ian" userId="b40c4fc4-ff16-4abc-8d44-2579587de9ba" providerId="ADAL" clId="{162DBF49-2A28-48DD-B91C-2BB7220CAF5D}" dt="2025-06-09T14:20:45.251" v="725" actId="20577"/>
        <pc:sldMkLst>
          <pc:docMk/>
          <pc:sldMk cId="2104751036" sldId="257"/>
        </pc:sldMkLst>
        <pc:spChg chg="mod">
          <ac:chgData name="Burfoot-Rochford, Ian" userId="b40c4fc4-ff16-4abc-8d44-2579587de9ba" providerId="ADAL" clId="{162DBF49-2A28-48DD-B91C-2BB7220CAF5D}" dt="2025-06-09T14:20:45.251" v="725" actId="20577"/>
          <ac:spMkLst>
            <pc:docMk/>
            <pc:sldMk cId="2104751036" sldId="257"/>
            <ac:spMk id="2" creationId="{23CBA006-C156-8B5D-F4AF-894C6422AAAA}"/>
          </ac:spMkLst>
        </pc:spChg>
      </pc:sldChg>
      <pc:sldChg chg="delSp mod ord delAnim">
        <pc:chgData name="Burfoot-Rochford, Ian" userId="b40c4fc4-ff16-4abc-8d44-2579587de9ba" providerId="ADAL" clId="{162DBF49-2A28-48DD-B91C-2BB7220CAF5D}" dt="2025-06-10T18:02:33.269" v="1622" actId="478"/>
        <pc:sldMkLst>
          <pc:docMk/>
          <pc:sldMk cId="2359472180" sldId="292"/>
        </pc:sldMkLst>
        <pc:picChg chg="del">
          <ac:chgData name="Burfoot-Rochford, Ian" userId="b40c4fc4-ff16-4abc-8d44-2579587de9ba" providerId="ADAL" clId="{162DBF49-2A28-48DD-B91C-2BB7220CAF5D}" dt="2025-06-10T18:02:33.269" v="1622" actId="478"/>
          <ac:picMkLst>
            <pc:docMk/>
            <pc:sldMk cId="2359472180" sldId="292"/>
            <ac:picMk id="13" creationId="{440D3641-C28F-0AC9-6CF9-ACFE50274BC7}"/>
          </ac:picMkLst>
        </pc:picChg>
      </pc:sldChg>
      <pc:sldChg chg="modSp new mod">
        <pc:chgData name="Burfoot-Rochford, Ian" userId="b40c4fc4-ff16-4abc-8d44-2579587de9ba" providerId="ADAL" clId="{162DBF49-2A28-48DD-B91C-2BB7220CAF5D}" dt="2025-06-09T14:30:20.659" v="1349" actId="20577"/>
        <pc:sldMkLst>
          <pc:docMk/>
          <pc:sldMk cId="701926112" sldId="362"/>
        </pc:sldMkLst>
        <pc:spChg chg="mod">
          <ac:chgData name="Burfoot-Rochford, Ian" userId="b40c4fc4-ff16-4abc-8d44-2579587de9ba" providerId="ADAL" clId="{162DBF49-2A28-48DD-B91C-2BB7220CAF5D}" dt="2025-06-09T14:05:30.786" v="7" actId="20577"/>
          <ac:spMkLst>
            <pc:docMk/>
            <pc:sldMk cId="701926112" sldId="362"/>
            <ac:spMk id="2" creationId="{3B01C7EB-0B31-4511-F4FE-A39614E1C6D6}"/>
          </ac:spMkLst>
        </pc:spChg>
        <pc:spChg chg="mod">
          <ac:chgData name="Burfoot-Rochford, Ian" userId="b40c4fc4-ff16-4abc-8d44-2579587de9ba" providerId="ADAL" clId="{162DBF49-2A28-48DD-B91C-2BB7220CAF5D}" dt="2025-06-09T14:30:20.659" v="1349" actId="20577"/>
          <ac:spMkLst>
            <pc:docMk/>
            <pc:sldMk cId="701926112" sldId="362"/>
            <ac:spMk id="3" creationId="{51F9D2C0-01D2-7588-1BFB-5CDF7C71B563}"/>
          </ac:spMkLst>
        </pc:spChg>
      </pc:sldChg>
      <pc:sldChg chg="new">
        <pc:chgData name="Burfoot-Rochford, Ian" userId="b40c4fc4-ff16-4abc-8d44-2579587de9ba" providerId="ADAL" clId="{162DBF49-2A28-48DD-B91C-2BB7220CAF5D}" dt="2025-06-09T14:06:42.947" v="8" actId="680"/>
        <pc:sldMkLst>
          <pc:docMk/>
          <pc:sldMk cId="185837529" sldId="363"/>
        </pc:sldMkLst>
      </pc:sldChg>
      <pc:sldChg chg="modSp new mod">
        <pc:chgData name="Burfoot-Rochford, Ian" userId="b40c4fc4-ff16-4abc-8d44-2579587de9ba" providerId="ADAL" clId="{162DBF49-2A28-48DD-B91C-2BB7220CAF5D}" dt="2025-06-09T14:29:53.203" v="1324" actId="20577"/>
        <pc:sldMkLst>
          <pc:docMk/>
          <pc:sldMk cId="2544386149" sldId="364"/>
        </pc:sldMkLst>
        <pc:spChg chg="mod">
          <ac:chgData name="Burfoot-Rochford, Ian" userId="b40c4fc4-ff16-4abc-8d44-2579587de9ba" providerId="ADAL" clId="{162DBF49-2A28-48DD-B91C-2BB7220CAF5D}" dt="2025-06-09T14:10:31.546" v="337" actId="20577"/>
          <ac:spMkLst>
            <pc:docMk/>
            <pc:sldMk cId="2544386149" sldId="364"/>
            <ac:spMk id="2" creationId="{EAFE9316-3686-1EB0-BA6E-FE9291EF35C7}"/>
          </ac:spMkLst>
        </pc:spChg>
        <pc:spChg chg="mod">
          <ac:chgData name="Burfoot-Rochford, Ian" userId="b40c4fc4-ff16-4abc-8d44-2579587de9ba" providerId="ADAL" clId="{162DBF49-2A28-48DD-B91C-2BB7220CAF5D}" dt="2025-06-09T14:29:53.203" v="1324" actId="20577"/>
          <ac:spMkLst>
            <pc:docMk/>
            <pc:sldMk cId="2544386149" sldId="364"/>
            <ac:spMk id="3" creationId="{78075726-0C2E-0500-E75E-A8CEE35CD520}"/>
          </ac:spMkLst>
        </pc:spChg>
      </pc:sldChg>
      <pc:sldChg chg="addSp delSp modSp new mod modClrScheme chgLayout modNotesTx">
        <pc:chgData name="Burfoot-Rochford, Ian" userId="b40c4fc4-ff16-4abc-8d44-2579587de9ba" providerId="ADAL" clId="{162DBF49-2A28-48DD-B91C-2BB7220CAF5D}" dt="2025-06-10T16:10:46.898" v="1412" actId="20577"/>
        <pc:sldMkLst>
          <pc:docMk/>
          <pc:sldMk cId="353620918" sldId="365"/>
        </pc:sldMkLst>
        <pc:spChg chg="del mod ord">
          <ac:chgData name="Burfoot-Rochford, Ian" userId="b40c4fc4-ff16-4abc-8d44-2579587de9ba" providerId="ADAL" clId="{162DBF49-2A28-48DD-B91C-2BB7220CAF5D}" dt="2025-06-09T14:12:49.904" v="359" actId="700"/>
          <ac:spMkLst>
            <pc:docMk/>
            <pc:sldMk cId="353620918" sldId="365"/>
            <ac:spMk id="2" creationId="{E19CEEA4-6BE0-E5C2-E5FE-FE8C61DCF762}"/>
          </ac:spMkLst>
        </pc:spChg>
        <pc:spChg chg="del mod ord">
          <ac:chgData name="Burfoot-Rochford, Ian" userId="b40c4fc4-ff16-4abc-8d44-2579587de9ba" providerId="ADAL" clId="{162DBF49-2A28-48DD-B91C-2BB7220CAF5D}" dt="2025-06-09T14:12:49.904" v="359" actId="700"/>
          <ac:spMkLst>
            <pc:docMk/>
            <pc:sldMk cId="353620918" sldId="365"/>
            <ac:spMk id="3" creationId="{30224FE4-0A2B-A226-256D-3A34ED94930F}"/>
          </ac:spMkLst>
        </pc:spChg>
        <pc:spChg chg="add del mod ord">
          <ac:chgData name="Burfoot-Rochford, Ian" userId="b40c4fc4-ff16-4abc-8d44-2579587de9ba" providerId="ADAL" clId="{162DBF49-2A28-48DD-B91C-2BB7220CAF5D}" dt="2025-06-09T14:13:38.075" v="419" actId="478"/>
          <ac:spMkLst>
            <pc:docMk/>
            <pc:sldMk cId="353620918" sldId="365"/>
            <ac:spMk id="4" creationId="{E1D907BA-82DF-1B30-1FE2-CC34F42ADA7B}"/>
          </ac:spMkLst>
        </pc:spChg>
        <pc:spChg chg="add del mod ord">
          <ac:chgData name="Burfoot-Rochford, Ian" userId="b40c4fc4-ff16-4abc-8d44-2579587de9ba" providerId="ADAL" clId="{162DBF49-2A28-48DD-B91C-2BB7220CAF5D}" dt="2025-06-09T14:16:31.165" v="615" actId="478"/>
          <ac:spMkLst>
            <pc:docMk/>
            <pc:sldMk cId="353620918" sldId="365"/>
            <ac:spMk id="5" creationId="{686E1151-6B60-0D84-C308-7ABB997192B5}"/>
          </ac:spMkLst>
        </pc:spChg>
        <pc:spChg chg="add del mod ord">
          <ac:chgData name="Burfoot-Rochford, Ian" userId="b40c4fc4-ff16-4abc-8d44-2579587de9ba" providerId="ADAL" clId="{162DBF49-2A28-48DD-B91C-2BB7220CAF5D}" dt="2025-06-09T14:16:25.071" v="613" actId="700"/>
          <ac:spMkLst>
            <pc:docMk/>
            <pc:sldMk cId="353620918" sldId="365"/>
            <ac:spMk id="6" creationId="{2AF73352-8E0F-4A60-2AC9-69D9252D8C25}"/>
          </ac:spMkLst>
        </pc:spChg>
        <pc:spChg chg="add del mod ord">
          <ac:chgData name="Burfoot-Rochford, Ian" userId="b40c4fc4-ff16-4abc-8d44-2579587de9ba" providerId="ADAL" clId="{162DBF49-2A28-48DD-B91C-2BB7220CAF5D}" dt="2025-06-09T14:16:28.903" v="614" actId="478"/>
          <ac:spMkLst>
            <pc:docMk/>
            <pc:sldMk cId="353620918" sldId="365"/>
            <ac:spMk id="7" creationId="{887F8A63-9FFB-D077-E3E4-329406F2F711}"/>
          </ac:spMkLst>
        </pc:spChg>
        <pc:spChg chg="add mod ord">
          <ac:chgData name="Burfoot-Rochford, Ian" userId="b40c4fc4-ff16-4abc-8d44-2579587de9ba" providerId="ADAL" clId="{162DBF49-2A28-48DD-B91C-2BB7220CAF5D}" dt="2025-06-09T14:19:33.713" v="696" actId="403"/>
          <ac:spMkLst>
            <pc:docMk/>
            <pc:sldMk cId="353620918" sldId="365"/>
            <ac:spMk id="8" creationId="{3D609597-171D-9496-39B4-AC18EC0DC924}"/>
          </ac:spMkLst>
        </pc:spChg>
        <pc:spChg chg="add mod ord">
          <ac:chgData name="Burfoot-Rochford, Ian" userId="b40c4fc4-ff16-4abc-8d44-2579587de9ba" providerId="ADAL" clId="{162DBF49-2A28-48DD-B91C-2BB7220CAF5D}" dt="2025-06-09T14:16:38.650" v="632" actId="20577"/>
          <ac:spMkLst>
            <pc:docMk/>
            <pc:sldMk cId="353620918" sldId="365"/>
            <ac:spMk id="9" creationId="{3A2121EF-4B16-5125-BA0C-DF075A8EF744}"/>
          </ac:spMkLst>
        </pc:spChg>
      </pc:sldChg>
      <pc:sldChg chg="addSp modSp new mod modCm">
        <pc:chgData name="Burfoot-Rochford, Ian" userId="b40c4fc4-ff16-4abc-8d44-2579587de9ba" providerId="ADAL" clId="{162DBF49-2A28-48DD-B91C-2BB7220CAF5D}" dt="2025-06-10T19:21:45.141" v="2298" actId="20577"/>
        <pc:sldMkLst>
          <pc:docMk/>
          <pc:sldMk cId="1322224752" sldId="366"/>
        </pc:sldMkLst>
        <pc:spChg chg="mod">
          <ac:chgData name="Burfoot-Rochford, Ian" userId="b40c4fc4-ff16-4abc-8d44-2579587de9ba" providerId="ADAL" clId="{162DBF49-2A28-48DD-B91C-2BB7220CAF5D}" dt="2025-06-09T14:21:24.412" v="757" actId="20577"/>
          <ac:spMkLst>
            <pc:docMk/>
            <pc:sldMk cId="1322224752" sldId="366"/>
            <ac:spMk id="2" creationId="{7052A8E2-21F9-5886-BF4A-E7BCD999195D}"/>
          </ac:spMkLst>
        </pc:spChg>
        <pc:spChg chg="mod">
          <ac:chgData name="Burfoot-Rochford, Ian" userId="b40c4fc4-ff16-4abc-8d44-2579587de9ba" providerId="ADAL" clId="{162DBF49-2A28-48DD-B91C-2BB7220CAF5D}" dt="2025-06-10T19:21:45.141" v="2298" actId="20577"/>
          <ac:spMkLst>
            <pc:docMk/>
            <pc:sldMk cId="1322224752" sldId="366"/>
            <ac:spMk id="3" creationId="{A70816D4-A8AE-775C-F300-A690A9374058}"/>
          </ac:spMkLst>
        </pc:spChg>
        <pc:spChg chg="add">
          <ac:chgData name="Burfoot-Rochford, Ian" userId="b40c4fc4-ff16-4abc-8d44-2579587de9ba" providerId="ADAL" clId="{162DBF49-2A28-48DD-B91C-2BB7220CAF5D}" dt="2025-06-09T14:22:32.463" v="758"/>
          <ac:spMkLst>
            <pc:docMk/>
            <pc:sldMk cId="1322224752" sldId="366"/>
            <ac:spMk id="4" creationId="{3D8CE04B-CDBA-41E4-497C-2405BCC4C413}"/>
          </ac:spMkLst>
        </pc:spChg>
        <pc:spChg chg="add">
          <ac:chgData name="Burfoot-Rochford, Ian" userId="b40c4fc4-ff16-4abc-8d44-2579587de9ba" providerId="ADAL" clId="{162DBF49-2A28-48DD-B91C-2BB7220CAF5D}" dt="2025-06-09T14:22:35.493" v="759"/>
          <ac:spMkLst>
            <pc:docMk/>
            <pc:sldMk cId="1322224752" sldId="366"/>
            <ac:spMk id="5" creationId="{69D8175E-A295-8E53-CE8E-B3A1C8AE6E51}"/>
          </ac:spMkLst>
        </pc:spChg>
        <pc:extLst>
          <p:ext xmlns:p="http://schemas.openxmlformats.org/presentationml/2006/main" uri="{D6D511B9-2390-475A-947B-AFAB55BFBCF1}">
            <pc226:cmChg xmlns:pc226="http://schemas.microsoft.com/office/powerpoint/2022/06/main/command" chg="mod">
              <pc226:chgData name="Burfoot-Rochford, Ian" userId="b40c4fc4-ff16-4abc-8d44-2579587de9ba" providerId="ADAL" clId="{162DBF49-2A28-48DD-B91C-2BB7220CAF5D}" dt="2025-06-10T19:20:41.547" v="2239" actId="20577"/>
              <pc2:cmMkLst xmlns:pc2="http://schemas.microsoft.com/office/powerpoint/2019/9/main/command">
                <pc:docMk/>
                <pc:sldMk cId="1322224752" sldId="366"/>
                <pc2:cmMk id="{423CBC4E-057C-430F-B958-A3C6299CB522}"/>
              </pc2:cmMkLst>
            </pc226:cmChg>
          </p:ext>
        </pc:extLst>
      </pc:sldChg>
      <pc:sldChg chg="modSp new mod ord">
        <pc:chgData name="Burfoot-Rochford, Ian" userId="b40c4fc4-ff16-4abc-8d44-2579587de9ba" providerId="ADAL" clId="{162DBF49-2A28-48DD-B91C-2BB7220CAF5D}" dt="2025-06-10T19:14:59.177" v="1623" actId="14100"/>
        <pc:sldMkLst>
          <pc:docMk/>
          <pc:sldMk cId="3783690944" sldId="367"/>
        </pc:sldMkLst>
        <pc:spChg chg="mod">
          <ac:chgData name="Burfoot-Rochford, Ian" userId="b40c4fc4-ff16-4abc-8d44-2579587de9ba" providerId="ADAL" clId="{162DBF49-2A28-48DD-B91C-2BB7220CAF5D}" dt="2025-06-10T17:55:33.216" v="1506" actId="27636"/>
          <ac:spMkLst>
            <pc:docMk/>
            <pc:sldMk cId="3783690944" sldId="367"/>
            <ac:spMk id="2" creationId="{8C912068-EECB-9B46-4849-B111FC31DB3B}"/>
          </ac:spMkLst>
        </pc:spChg>
        <pc:spChg chg="mod">
          <ac:chgData name="Burfoot-Rochford, Ian" userId="b40c4fc4-ff16-4abc-8d44-2579587de9ba" providerId="ADAL" clId="{162DBF49-2A28-48DD-B91C-2BB7220CAF5D}" dt="2025-06-10T19:14:59.177" v="1623" actId="14100"/>
          <ac:spMkLst>
            <pc:docMk/>
            <pc:sldMk cId="3783690944" sldId="367"/>
            <ac:spMk id="3" creationId="{90379484-FFE9-C146-BC47-08E140FFC1F8}"/>
          </ac:spMkLst>
        </pc:spChg>
      </pc:sldChg>
    </pc:docChg>
  </pc:docChgLst>
  <pc:docChgLst>
    <pc:chgData name="Burfoot-Rochford, Ian" userId="S::ian.burfoot-rochford@vermont.gov::b40c4fc4-ff16-4abc-8d44-2579587de9ba" providerId="AD" clId="Web-{34B05500-A880-90CB-CDCA-39561A95CFC3}"/>
    <pc:docChg chg="delSld modSld sldOrd">
      <pc:chgData name="Burfoot-Rochford, Ian" userId="S::ian.burfoot-rochford@vermont.gov::b40c4fc4-ff16-4abc-8d44-2579587de9ba" providerId="AD" clId="Web-{34B05500-A880-90CB-CDCA-39561A95CFC3}" dt="2025-06-05T19:47:25.888" v="194"/>
      <pc:docMkLst>
        <pc:docMk/>
      </pc:docMkLst>
      <pc:sldChg chg="modSp">
        <pc:chgData name="Burfoot-Rochford, Ian" userId="S::ian.burfoot-rochford@vermont.gov::b40c4fc4-ff16-4abc-8d44-2579587de9ba" providerId="AD" clId="Web-{34B05500-A880-90CB-CDCA-39561A95CFC3}" dt="2025-06-05T19:37:41.482" v="191" actId="20577"/>
        <pc:sldMkLst>
          <pc:docMk/>
          <pc:sldMk cId="2104751036" sldId="257"/>
        </pc:sldMkLst>
        <pc:spChg chg="mod">
          <ac:chgData name="Burfoot-Rochford, Ian" userId="S::ian.burfoot-rochford@vermont.gov::b40c4fc4-ff16-4abc-8d44-2579587de9ba" providerId="AD" clId="Web-{34B05500-A880-90CB-CDCA-39561A95CFC3}" dt="2025-06-05T19:37:41.482" v="191" actId="20577"/>
          <ac:spMkLst>
            <pc:docMk/>
            <pc:sldMk cId="2104751036" sldId="257"/>
            <ac:spMk id="3" creationId="{FE997A9B-F45E-D61D-EF66-5042E86F52DA}"/>
          </ac:spMkLst>
        </pc:spChg>
      </pc:sldChg>
      <pc:sldChg chg="ord">
        <pc:chgData name="Burfoot-Rochford, Ian" userId="S::ian.burfoot-rochford@vermont.gov::b40c4fc4-ff16-4abc-8d44-2579587de9ba" providerId="AD" clId="Web-{34B05500-A880-90CB-CDCA-39561A95CFC3}" dt="2025-06-05T19:47:25.888" v="194"/>
        <pc:sldMkLst>
          <pc:docMk/>
          <pc:sldMk cId="2359472180" sldId="292"/>
        </pc:sldMkLst>
      </pc:sldChg>
      <pc:sldChg chg="del">
        <pc:chgData name="Burfoot-Rochford, Ian" userId="S::ian.burfoot-rochford@vermont.gov::b40c4fc4-ff16-4abc-8d44-2579587de9ba" providerId="AD" clId="Web-{34B05500-A880-90CB-CDCA-39561A95CFC3}" dt="2025-06-05T19:47:11.466" v="192"/>
        <pc:sldMkLst>
          <pc:docMk/>
          <pc:sldMk cId="2582663645" sldId="293"/>
        </pc:sldMkLst>
      </pc:sldChg>
      <pc:sldChg chg="del">
        <pc:chgData name="Burfoot-Rochford, Ian" userId="S::ian.burfoot-rochford@vermont.gov::b40c4fc4-ff16-4abc-8d44-2579587de9ba" providerId="AD" clId="Web-{34B05500-A880-90CB-CDCA-39561A95CFC3}" dt="2025-06-05T19:47:21.966" v="193"/>
        <pc:sldMkLst>
          <pc:docMk/>
          <pc:sldMk cId="3488449017" sldId="360"/>
        </pc:sldMkLst>
      </pc:sldChg>
    </pc:docChg>
  </pc:docChgLst>
  <pc:docChgLst>
    <pc:chgData name="Russo, Ana" userId="S::ana.russo@vermont.gov::17ec4566-d329-4729-8b43-5983fe831043" providerId="AD" clId="Web-{B48AD602-CDEB-793F-239B-F28E68283DA7}"/>
    <pc:docChg chg="modSld">
      <pc:chgData name="Russo, Ana" userId="S::ana.russo@vermont.gov::17ec4566-d329-4729-8b43-5983fe831043" providerId="AD" clId="Web-{B48AD602-CDEB-793F-239B-F28E68283DA7}" dt="2025-06-12T18:44:18.004" v="17" actId="20577"/>
      <pc:docMkLst>
        <pc:docMk/>
      </pc:docMkLst>
      <pc:sldChg chg="modSp">
        <pc:chgData name="Russo, Ana" userId="S::ana.russo@vermont.gov::17ec4566-d329-4729-8b43-5983fe831043" providerId="AD" clId="Web-{B48AD602-CDEB-793F-239B-F28E68283DA7}" dt="2025-06-12T18:42:59.456" v="15" actId="20577"/>
        <pc:sldMkLst>
          <pc:docMk/>
          <pc:sldMk cId="928007955" sldId="361"/>
        </pc:sldMkLst>
        <pc:spChg chg="mod">
          <ac:chgData name="Russo, Ana" userId="S::ana.russo@vermont.gov::17ec4566-d329-4729-8b43-5983fe831043" providerId="AD" clId="Web-{B48AD602-CDEB-793F-239B-F28E68283DA7}" dt="2025-06-12T18:42:59.456" v="15" actId="20577"/>
          <ac:spMkLst>
            <pc:docMk/>
            <pc:sldMk cId="928007955" sldId="361"/>
            <ac:spMk id="3" creationId="{E6B74866-4845-74C9-F896-4AD01C9ED4EE}"/>
          </ac:spMkLst>
        </pc:spChg>
      </pc:sldChg>
      <pc:sldChg chg="modSp">
        <pc:chgData name="Russo, Ana" userId="S::ana.russo@vermont.gov::17ec4566-d329-4729-8b43-5983fe831043" providerId="AD" clId="Web-{B48AD602-CDEB-793F-239B-F28E68283DA7}" dt="2025-06-12T18:44:18.004" v="17" actId="20577"/>
        <pc:sldMkLst>
          <pc:docMk/>
          <pc:sldMk cId="185837529" sldId="363"/>
        </pc:sldMkLst>
        <pc:spChg chg="mod">
          <ac:chgData name="Russo, Ana" userId="S::ana.russo@vermont.gov::17ec4566-d329-4729-8b43-5983fe831043" providerId="AD" clId="Web-{B48AD602-CDEB-793F-239B-F28E68283DA7}" dt="2025-06-12T18:44:18.004" v="17" actId="20577"/>
          <ac:spMkLst>
            <pc:docMk/>
            <pc:sldMk cId="185837529" sldId="363"/>
            <ac:spMk id="2" creationId="{AB76D4ED-3BBC-59CD-DEFC-F1B419EDF8B0}"/>
          </ac:spMkLst>
        </pc:spChg>
      </pc:sldChg>
    </pc:docChg>
  </pc:docChgLst>
  <pc:docChgLst>
    <pc:chgData name="Santo, Cassie" userId="S::cassie.santo@vermont.gov::b6d2cc83-8734-45f4-8adc-57386a10186e" providerId="AD" clId="Web-{B270F72C-8C84-DD44-547E-A8B6103263D8}"/>
    <pc:docChg chg="modSld">
      <pc:chgData name="Santo, Cassie" userId="S::cassie.santo@vermont.gov::b6d2cc83-8734-45f4-8adc-57386a10186e" providerId="AD" clId="Web-{B270F72C-8C84-DD44-547E-A8B6103263D8}" dt="2025-06-12T09:17:04.474" v="13"/>
      <pc:docMkLst>
        <pc:docMk/>
      </pc:docMkLst>
      <pc:sldChg chg="modNotes">
        <pc:chgData name="Santo, Cassie" userId="S::cassie.santo@vermont.gov::b6d2cc83-8734-45f4-8adc-57386a10186e" providerId="AD" clId="Web-{B270F72C-8C84-DD44-547E-A8B6103263D8}" dt="2025-06-12T09:17:04.474" v="13"/>
        <pc:sldMkLst>
          <pc:docMk/>
          <pc:sldMk cId="45103270" sldId="378"/>
        </pc:sldMkLst>
      </pc:sldChg>
      <pc:sldChg chg="modSp">
        <pc:chgData name="Santo, Cassie" userId="S::cassie.santo@vermont.gov::b6d2cc83-8734-45f4-8adc-57386a10186e" providerId="AD" clId="Web-{B270F72C-8C84-DD44-547E-A8B6103263D8}" dt="2025-06-12T09:16:49.662" v="1" actId="20577"/>
        <pc:sldMkLst>
          <pc:docMk/>
          <pc:sldMk cId="2402952196" sldId="386"/>
        </pc:sldMkLst>
        <pc:spChg chg="mod">
          <ac:chgData name="Santo, Cassie" userId="S::cassie.santo@vermont.gov::b6d2cc83-8734-45f4-8adc-57386a10186e" providerId="AD" clId="Web-{B270F72C-8C84-DD44-547E-A8B6103263D8}" dt="2025-06-12T09:16:49.662" v="1" actId="20577"/>
          <ac:spMkLst>
            <pc:docMk/>
            <pc:sldMk cId="2402952196" sldId="386"/>
            <ac:spMk id="3" creationId="{034B455C-B49D-FC5B-2F54-DA49C3ABDABA}"/>
          </ac:spMkLst>
        </pc:spChg>
      </pc:sldChg>
    </pc:docChg>
  </pc:docChgLst>
  <pc:docChgLst>
    <pc:chgData name="Burfoot-Rochford, Ian" userId="S::ian.burfoot-rochford@vermont.gov::b40c4fc4-ff16-4abc-8d44-2579587de9ba" providerId="AD" clId="Web-{82C410DB-C1EA-F2D1-31CD-6A7CB536782E}"/>
    <pc:docChg chg="delSld modSld">
      <pc:chgData name="Burfoot-Rochford, Ian" userId="S::ian.burfoot-rochford@vermont.gov::b40c4fc4-ff16-4abc-8d44-2579587de9ba" providerId="AD" clId="Web-{82C410DB-C1EA-F2D1-31CD-6A7CB536782E}" dt="2025-05-29T18:06:57.549" v="9" actId="20577"/>
      <pc:docMkLst>
        <pc:docMk/>
      </pc:docMkLst>
      <pc:sldChg chg="del">
        <pc:chgData name="Burfoot-Rochford, Ian" userId="S::ian.burfoot-rochford@vermont.gov::b40c4fc4-ff16-4abc-8d44-2579587de9ba" providerId="AD" clId="Web-{82C410DB-C1EA-F2D1-31CD-6A7CB536782E}" dt="2025-05-29T18:06:46.127" v="1"/>
        <pc:sldMkLst>
          <pc:docMk/>
          <pc:sldMk cId="3423980272" sldId="256"/>
        </pc:sldMkLst>
      </pc:sldChg>
      <pc:sldChg chg="modSp">
        <pc:chgData name="Burfoot-Rochford, Ian" userId="S::ian.burfoot-rochford@vermont.gov::b40c4fc4-ff16-4abc-8d44-2579587de9ba" providerId="AD" clId="Web-{82C410DB-C1EA-F2D1-31CD-6A7CB536782E}" dt="2025-05-29T18:06:57.549" v="9" actId="20577"/>
        <pc:sldMkLst>
          <pc:docMk/>
          <pc:sldMk cId="2104751036" sldId="257"/>
        </pc:sldMkLst>
        <pc:spChg chg="mod">
          <ac:chgData name="Burfoot-Rochford, Ian" userId="S::ian.burfoot-rochford@vermont.gov::b40c4fc4-ff16-4abc-8d44-2579587de9ba" providerId="AD" clId="Web-{82C410DB-C1EA-F2D1-31CD-6A7CB536782E}" dt="2025-05-29T18:06:57.549" v="9" actId="20577"/>
          <ac:spMkLst>
            <pc:docMk/>
            <pc:sldMk cId="2104751036" sldId="257"/>
            <ac:spMk id="3" creationId="{FE997A9B-F45E-D61D-EF66-5042E86F52DA}"/>
          </ac:spMkLst>
        </pc:spChg>
      </pc:sldChg>
      <pc:sldChg chg="del">
        <pc:chgData name="Burfoot-Rochford, Ian" userId="S::ian.burfoot-rochford@vermont.gov::b40c4fc4-ff16-4abc-8d44-2579587de9ba" providerId="AD" clId="Web-{82C410DB-C1EA-F2D1-31CD-6A7CB536782E}" dt="2025-05-29T18:06:44.971" v="0"/>
        <pc:sldMkLst>
          <pc:docMk/>
          <pc:sldMk cId="3110404771" sldId="258"/>
        </pc:sldMkLst>
      </pc:sldChg>
    </pc:docChg>
  </pc:docChgLst>
  <pc:docChgLst>
    <pc:chgData name="Burfoot-Rochford, Ian" userId="S::ian.burfoot-rochford@vermont.gov::b40c4fc4-ff16-4abc-8d44-2579587de9ba" providerId="AD" clId="Web-{857FC3A6-0353-4276-E0FD-23F8FAA01363}"/>
    <pc:docChg chg="addSld">
      <pc:chgData name="Burfoot-Rochford, Ian" userId="S::ian.burfoot-rochford@vermont.gov::b40c4fc4-ff16-4abc-8d44-2579587de9ba" providerId="AD" clId="Web-{857FC3A6-0353-4276-E0FD-23F8FAA01363}" dt="2025-05-29T18:27:10.962" v="1"/>
      <pc:docMkLst>
        <pc:docMk/>
      </pc:docMkLst>
      <pc:sldChg chg="add">
        <pc:chgData name="Burfoot-Rochford, Ian" userId="S::ian.burfoot-rochford@vermont.gov::b40c4fc4-ff16-4abc-8d44-2579587de9ba" providerId="AD" clId="Web-{857FC3A6-0353-4276-E0FD-23F8FAA01363}" dt="2025-05-29T18:27:10.884" v="0"/>
        <pc:sldMkLst>
          <pc:docMk/>
          <pc:sldMk cId="2359472180" sldId="292"/>
        </pc:sldMkLst>
      </pc:sldChg>
      <pc:sldChg chg="add">
        <pc:chgData name="Burfoot-Rochford, Ian" userId="S::ian.burfoot-rochford@vermont.gov::b40c4fc4-ff16-4abc-8d44-2579587de9ba" providerId="AD" clId="Web-{857FC3A6-0353-4276-E0FD-23F8FAA01363}" dt="2025-05-29T18:27:10.962" v="1"/>
        <pc:sldMkLst>
          <pc:docMk/>
          <pc:sldMk cId="2582663645" sldId="293"/>
        </pc:sldMkLst>
      </pc:sldChg>
    </pc:docChg>
  </pc:docChgLst>
  <pc:docChgLst>
    <pc:chgData name="Burfoot-Rochford, Ian" userId="S::ian.burfoot-rochford@vermont.gov::b40c4fc4-ff16-4abc-8d44-2579587de9ba" providerId="AD" clId="Web-{D0EBB051-2CC0-A116-4A81-9439443A419C}"/>
    <pc:docChg chg="addSld modSld">
      <pc:chgData name="Burfoot-Rochford, Ian" userId="S::ian.burfoot-rochford@vermont.gov::b40c4fc4-ff16-4abc-8d44-2579587de9ba" providerId="AD" clId="Web-{D0EBB051-2CC0-A116-4A81-9439443A419C}" dt="2025-06-05T16:07:48.100" v="176" actId="20577"/>
      <pc:docMkLst>
        <pc:docMk/>
      </pc:docMkLst>
      <pc:sldChg chg="modSp new">
        <pc:chgData name="Burfoot-Rochford, Ian" userId="S::ian.burfoot-rochford@vermont.gov::b40c4fc4-ff16-4abc-8d44-2579587de9ba" providerId="AD" clId="Web-{D0EBB051-2CC0-A116-4A81-9439443A419C}" dt="2025-06-05T16:07:48.100" v="176" actId="20577"/>
        <pc:sldMkLst>
          <pc:docMk/>
          <pc:sldMk cId="928007955" sldId="361"/>
        </pc:sldMkLst>
        <pc:spChg chg="mod">
          <ac:chgData name="Burfoot-Rochford, Ian" userId="S::ian.burfoot-rochford@vermont.gov::b40c4fc4-ff16-4abc-8d44-2579587de9ba" providerId="AD" clId="Web-{D0EBB051-2CC0-A116-4A81-9439443A419C}" dt="2025-06-05T15:53:50.668" v="1" actId="20577"/>
          <ac:spMkLst>
            <pc:docMk/>
            <pc:sldMk cId="928007955" sldId="361"/>
            <ac:spMk id="2" creationId="{8CA10D6A-5B24-30EF-5172-CE1653FD0C88}"/>
          </ac:spMkLst>
        </pc:spChg>
        <pc:spChg chg="mod">
          <ac:chgData name="Burfoot-Rochford, Ian" userId="S::ian.burfoot-rochford@vermont.gov::b40c4fc4-ff16-4abc-8d44-2579587de9ba" providerId="AD" clId="Web-{D0EBB051-2CC0-A116-4A81-9439443A419C}" dt="2025-06-05T16:07:48.100" v="176" actId="20577"/>
          <ac:spMkLst>
            <pc:docMk/>
            <pc:sldMk cId="928007955" sldId="361"/>
            <ac:spMk id="3" creationId="{E6B74866-4845-74C9-F896-4AD01C9ED4E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1BB0DE9E-C622-4856-B009-6193FADD23DB}" type="datetimeFigureOut">
              <a:rPr lang="en-US" smtClean="0"/>
              <a:t>6/12/2025</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10720564-185C-4BBD-86C2-2A2388C81EEE}" type="slidenum">
              <a:rPr lang="en-US" smtClean="0"/>
              <a:t>‹#›</a:t>
            </a:fld>
            <a:endParaRPr lang="en-US"/>
          </a:p>
        </p:txBody>
      </p:sp>
    </p:spTree>
    <p:extLst>
      <p:ext uri="{BB962C8B-B14F-4D97-AF65-F5344CB8AC3E}">
        <p14:creationId xmlns:p14="http://schemas.microsoft.com/office/powerpoint/2010/main" val="701735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4</a:t>
            </a:fld>
            <a:endParaRPr lang="en-US"/>
          </a:p>
        </p:txBody>
      </p:sp>
    </p:spTree>
    <p:extLst>
      <p:ext uri="{BB962C8B-B14F-4D97-AF65-F5344CB8AC3E}">
        <p14:creationId xmlns:p14="http://schemas.microsoft.com/office/powerpoint/2010/main" val="3118951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 are going to go through a profile next – a little more information than the two examples we just previewed. This is about Ethan, Ethan is 9 years old, he is in the 4</a:t>
            </a:r>
            <a:r>
              <a:rPr lang="en-US" baseline="30000"/>
              <a:t>th</a:t>
            </a:r>
            <a:r>
              <a:rPr lang="en-US"/>
              <a:t> grade, he goes to a fictitious school known as Elmwood, and his primary language is English. Ethan was diagnosed with Anxiety Disorder, in Kindergarten, primarily manifesting as separation anxiety. Over the past year, his anxiety has significantly decreased, but new social-emotional challenges emerged, and this particularly in unstructured and group settings. Ethan has above-average academic abilities in reading and math but struggles significantly with written expression and organization. He receives accommodations for extended time and reduced workload for written assignments. He does not currently have an IEP, but this case study is part of an initial evaluation for Special Education services.</a:t>
            </a:r>
          </a:p>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15</a:t>
            </a:fld>
            <a:endParaRPr lang="en-US"/>
          </a:p>
        </p:txBody>
      </p:sp>
    </p:spTree>
    <p:extLst>
      <p:ext uri="{BB962C8B-B14F-4D97-AF65-F5344CB8AC3E}">
        <p14:creationId xmlns:p14="http://schemas.microsoft.com/office/powerpoint/2010/main" val="818599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t>multiple school staff observed </a:t>
            </a:r>
            <a:r>
              <a:rPr lang="en-US" err="1"/>
              <a:t>ethan</a:t>
            </a:r>
            <a:r>
              <a:rPr lang="en-US"/>
              <a:t> over a four week period and they observed some specific SEL needs – the first is difficulty with peer collaboration and group work. During group projects, Ethan frequently attempts to take over, dictating roles and tasks to peers. If his suggestions are not followed, he becomes visibly frustrated, sighs loudly, rolls his eyes, or withdraws from the group, refusing to participate. He struggles to compromise or integrate others' ideas.</a:t>
            </a:r>
          </a:p>
          <a:p>
            <a:pPr lvl="1"/>
            <a:endParaRPr lang="en-US"/>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0"/>
              <a:t>They observed Challenges with Flexible Thinking and Managing Unexpected Changes. </a:t>
            </a:r>
            <a:r>
              <a:rPr lang="en-US"/>
              <a:t>Ethan exhibited significant distress when routines were altered or unexpected events occurred and he became agitated, asked repetitive questions about the change, or struggled to transition to the new activity.</a:t>
            </a:r>
            <a:endParaRPr lang="en-US" b="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t>These needs had real impact on Ethan and the team reported that it was Leading to peer conflict, incomplete group tasks, and strained social relationships and that it Disrupts his learning, increases his anxiety, and can impact his ability to follow instructions.</a:t>
            </a:r>
          </a:p>
          <a:p>
            <a:pPr lvl="1"/>
            <a:endParaRPr lang="en-US"/>
          </a:p>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16</a:t>
            </a:fld>
            <a:endParaRPr lang="en-US"/>
          </a:p>
        </p:txBody>
      </p:sp>
    </p:spTree>
    <p:extLst>
      <p:ext uri="{BB962C8B-B14F-4D97-AF65-F5344CB8AC3E}">
        <p14:creationId xmlns:p14="http://schemas.microsoft.com/office/powerpoint/2010/main" val="756071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a:t>We are going to fast forward now to IEP, because ultimately, Ethan is found eligible given these needs and the team has now identified some goals to address the areas of need. </a:t>
            </a:r>
            <a:r>
              <a:rPr lang="en-US" sz="1200"/>
              <a:t>Given the observed needs and their educational impact, draft IEP goals focus on Ethan's social-emotional learning. These goals would be supported by specific services, accommodations, and modifications as applicable. Connect this goal to a grade level standard from the SEL competencies shared earlier.</a:t>
            </a:r>
            <a:br>
              <a:rPr lang="en-US" sz="1200"/>
            </a:br>
            <a:endParaRPr lang="en-US" sz="1200"/>
          </a:p>
          <a:p>
            <a:pPr marL="0" indent="0">
              <a:buNone/>
            </a:pPr>
            <a:r>
              <a:rPr lang="en-US" sz="1200"/>
              <a:t>Consider: What supports can be in place for this student to have meaningful interaction with grade level content?</a:t>
            </a:r>
            <a:endParaRPr lang="en-US" sz="1200">
              <a:solidFill>
                <a:schemeClr val="tx1">
                  <a:lumMod val="85000"/>
                  <a:lumOff val="1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17</a:t>
            </a:fld>
            <a:endParaRPr lang="en-US"/>
          </a:p>
        </p:txBody>
      </p:sp>
    </p:spTree>
    <p:extLst>
      <p:ext uri="{BB962C8B-B14F-4D97-AF65-F5344CB8AC3E}">
        <p14:creationId xmlns:p14="http://schemas.microsoft.com/office/powerpoint/2010/main" val="3565608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04040"/>
                </a:solidFill>
              </a:rPr>
              <a:t>How can instructional design be adjusted to ensure that the student can have meaningful interaction with grade level content?</a:t>
            </a:r>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18</a:t>
            </a:fld>
            <a:endParaRPr lang="en-US"/>
          </a:p>
        </p:txBody>
      </p:sp>
    </p:spTree>
    <p:extLst>
      <p:ext uri="{BB962C8B-B14F-4D97-AF65-F5344CB8AC3E}">
        <p14:creationId xmlns:p14="http://schemas.microsoft.com/office/powerpoint/2010/main" val="4109842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04040"/>
                </a:solidFill>
              </a:rPr>
              <a:t>How can instructional design be adjusted to ensure that the student can have meaningful interaction with grade level content?</a:t>
            </a:r>
          </a:p>
          <a:p>
            <a:endParaRPr lang="en-US">
              <a:solidFill>
                <a:srgbClr val="404040"/>
              </a:solidFill>
              <a:ea typeface="Calibri"/>
              <a:cs typeface="Calibri"/>
            </a:endParaRPr>
          </a:p>
          <a:p>
            <a:r>
              <a:rPr lang="en-US">
                <a:solidFill>
                  <a:srgbClr val="404040"/>
                </a:solidFill>
                <a:ea typeface="Calibri"/>
                <a:cs typeface="Calibri"/>
              </a:rPr>
              <a:t>SEL  COMPETENCIES</a:t>
            </a:r>
          </a:p>
        </p:txBody>
      </p:sp>
      <p:sp>
        <p:nvSpPr>
          <p:cNvPr id="4" name="Slide Number Placeholder 3"/>
          <p:cNvSpPr>
            <a:spLocks noGrp="1"/>
          </p:cNvSpPr>
          <p:nvPr>
            <p:ph type="sldNum" sz="quarter" idx="5"/>
          </p:nvPr>
        </p:nvSpPr>
        <p:spPr/>
        <p:txBody>
          <a:bodyPr/>
          <a:lstStyle/>
          <a:p>
            <a:fld id="{10720564-185C-4BBD-86C2-2A2388C81EEE}" type="slidenum">
              <a:rPr lang="en-US" smtClean="0"/>
              <a:t>19</a:t>
            </a:fld>
            <a:endParaRPr lang="en-US"/>
          </a:p>
        </p:txBody>
      </p:sp>
    </p:spTree>
    <p:extLst>
      <p:ext uri="{BB962C8B-B14F-4D97-AF65-F5344CB8AC3E}">
        <p14:creationId xmlns:p14="http://schemas.microsoft.com/office/powerpoint/2010/main" val="1065145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20</a:t>
            </a:fld>
            <a:endParaRPr lang="en-US"/>
          </a:p>
        </p:txBody>
      </p:sp>
    </p:spTree>
    <p:extLst>
      <p:ext uri="{BB962C8B-B14F-4D97-AF65-F5344CB8AC3E}">
        <p14:creationId xmlns:p14="http://schemas.microsoft.com/office/powerpoint/2010/main" val="3699750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Discuss- different programs. </a:t>
            </a:r>
          </a:p>
        </p:txBody>
      </p:sp>
      <p:sp>
        <p:nvSpPr>
          <p:cNvPr id="4" name="Slide Number Placeholder 3"/>
          <p:cNvSpPr>
            <a:spLocks noGrp="1"/>
          </p:cNvSpPr>
          <p:nvPr>
            <p:ph type="sldNum" sz="quarter" idx="5"/>
          </p:nvPr>
        </p:nvSpPr>
        <p:spPr/>
        <p:txBody>
          <a:bodyPr/>
          <a:lstStyle/>
          <a:p>
            <a:fld id="{10720564-185C-4BBD-86C2-2A2388C81EEE}" type="slidenum">
              <a:rPr lang="en-US" smtClean="0"/>
              <a:t>5</a:t>
            </a:fld>
            <a:endParaRPr lang="en-US"/>
          </a:p>
        </p:txBody>
      </p:sp>
    </p:spTree>
    <p:extLst>
      <p:ext uri="{BB962C8B-B14F-4D97-AF65-F5344CB8AC3E}">
        <p14:creationId xmlns:p14="http://schemas.microsoft.com/office/powerpoint/2010/main" val="3462086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Aptos" panose="020B0004020202020204" pitchFamily="34" charset="0"/>
                <a:ea typeface="Aptos" panose="020B0004020202020204" pitchFamily="34" charset="0"/>
                <a:cs typeface="Arial" panose="020B0604020202020204" pitchFamily="34" charset="0"/>
              </a:rPr>
              <a:t>This crosswalk articulates the connections between SEL Competencies as defined by CASEL and the National Health Education Standards. There are clear connections between health skills and SEL skills. It is important to note, that emotional health and development is itself a component of total health- which the health standards are centered on. Healthy students are emotionally healthy as well. The connections between SEL competencies and Health competencies are also more evident at the indicator level, and I would encourage  educators in schools that may have SEL programs in place to compare the learning outcomes of these programs with the health standards. </a:t>
            </a:r>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6</a:t>
            </a:fld>
            <a:endParaRPr lang="en-US"/>
          </a:p>
        </p:txBody>
      </p:sp>
    </p:spTree>
    <p:extLst>
      <p:ext uri="{BB962C8B-B14F-4D97-AF65-F5344CB8AC3E}">
        <p14:creationId xmlns:p14="http://schemas.microsoft.com/office/powerpoint/2010/main" val="3466051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https://pg.casel.org/review-programs/</a:t>
            </a:r>
          </a:p>
        </p:txBody>
      </p:sp>
      <p:sp>
        <p:nvSpPr>
          <p:cNvPr id="4" name="Slide Number Placeholder 3"/>
          <p:cNvSpPr>
            <a:spLocks noGrp="1"/>
          </p:cNvSpPr>
          <p:nvPr>
            <p:ph type="sldNum" sz="quarter" idx="5"/>
          </p:nvPr>
        </p:nvSpPr>
        <p:spPr/>
        <p:txBody>
          <a:bodyPr/>
          <a:lstStyle/>
          <a:p>
            <a:fld id="{10720564-185C-4BBD-86C2-2A2388C81EEE}" type="slidenum">
              <a:rPr lang="en-US" smtClean="0"/>
              <a:t>7</a:t>
            </a:fld>
            <a:endParaRPr lang="en-US"/>
          </a:p>
        </p:txBody>
      </p:sp>
    </p:spTree>
    <p:extLst>
      <p:ext uri="{BB962C8B-B14F-4D97-AF65-F5344CB8AC3E}">
        <p14:creationId xmlns:p14="http://schemas.microsoft.com/office/powerpoint/2010/main" val="3967687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9</a:t>
            </a:fld>
            <a:endParaRPr lang="en-US"/>
          </a:p>
        </p:txBody>
      </p:sp>
    </p:spTree>
    <p:extLst>
      <p:ext uri="{BB962C8B-B14F-4D97-AF65-F5344CB8AC3E}">
        <p14:creationId xmlns:p14="http://schemas.microsoft.com/office/powerpoint/2010/main" val="3830156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effectLst/>
              </a:rPr>
              <a:t>Before we start digging into some standards based alignment, I want to give us all a quick foundation about IEPs – or individualized education programs and the concept of the golden thread. </a:t>
            </a:r>
            <a:r>
              <a:rPr lang="en-US" sz="1200">
                <a:latin typeface="Arial" panose="020B0604020202020204" pitchFamily="34" charset="0"/>
              </a:rPr>
              <a:t>The Golden Thread refers to the overall alignment of an Individualized Education Program. There should be a thread throughout the programming linking present levels, to measurable goals, and ultimately, to special education services, accommodations and modifications, and instructional design.</a:t>
            </a:r>
          </a:p>
          <a:p>
            <a:r>
              <a:rPr lang="en-US">
                <a:effectLst/>
              </a:rPr>
              <a:t> And I think of IEPs as a story about a student’s learning journey, it is a guidebook, a road map of sorts – and it has some necessary parts that are sometimes referenced as the golden thread. This means that this story – this plan for a students learning, needs follow a logical progression from beginning to end. It begins with understanding the students present levels – their current performance, their PLAAFP as some call it, and that narrative describing a students present levels, leads to goals, leads to services, leads to planning for progress monitoring and instructional design – those elements should connect smoothly to the next, and be a thread that creates cohesion within the document. If something is identified in an IEP as a need in the present levels, it should be reflected in an IEP goal, it should have a service that addresses the needs and the goals, and it should be incorporated into instructional design whenever appropriate. </a:t>
            </a:r>
          </a:p>
          <a:p>
            <a:endParaRPr lang="en-US">
              <a:effectLst/>
            </a:endParaRPr>
          </a:p>
          <a:p>
            <a:r>
              <a:rPr lang="en-US"/>
              <a:t>If any section doesn't clearly lead into or support the next, it's like a break in that thread. When that happens, the IEP loses its power as a cohesive plan, making it harder to effectively support the student and track their progress. In short, a strong "Golden Thread" ensures the IEP is a truly effective and an integrated roadmap for student success.</a:t>
            </a:r>
          </a:p>
        </p:txBody>
      </p:sp>
      <p:sp>
        <p:nvSpPr>
          <p:cNvPr id="4" name="Slide Number Placeholder 3"/>
          <p:cNvSpPr>
            <a:spLocks noGrp="1"/>
          </p:cNvSpPr>
          <p:nvPr>
            <p:ph type="sldNum" sz="quarter" idx="5"/>
          </p:nvPr>
        </p:nvSpPr>
        <p:spPr/>
        <p:txBody>
          <a:bodyPr/>
          <a:lstStyle/>
          <a:p>
            <a:fld id="{10720564-185C-4BBD-86C2-2A2388C81EEE}" type="slidenum">
              <a:rPr lang="en-US" smtClean="0"/>
              <a:t>11</a:t>
            </a:fld>
            <a:endParaRPr lang="en-US"/>
          </a:p>
        </p:txBody>
      </p:sp>
    </p:spTree>
    <p:extLst>
      <p:ext uri="{BB962C8B-B14F-4D97-AF65-F5344CB8AC3E}">
        <p14:creationId xmlns:p14="http://schemas.microsoft.com/office/powerpoint/2010/main" val="80907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Additionally, another component of having a golden thread, is incorporating grade level standards when considering goals. Anytime an IEP goal is written, it must be aligned with the state’s academic content area standards for the grade in which the child is enrolled.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I want to remind everyone that comprehensive access to the general education curriculum is fostered by robust frameworks (Multi-tiered Systems of Supports (MTSS), Positive Behavioral Interventions/Supports (PBIS), etc.) and adaptive instructional strategies (Universal Design for Learning (UDL), Differentiated Instruction, etc.) and federal regulations require that IEPs address a student’s “involvement and progress in the general curriculum.” The impetus, the reasoning for grade level standards, is in part to foster that involvement. By aligning with standards, we strategically plan instruction from desired student outcomes, while differentiating to address individual starting points. Explicit connections to the curriculum (and associated standards) should be addressed in each student’s IEP and can serve as a starting place for general educators when thinking about instructional design.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strike="noStrike" kern="1200">
                <a:solidFill>
                  <a:schemeClr val="tx1"/>
                </a:solidFill>
                <a:effectLst/>
                <a:latin typeface="+mn-lt"/>
                <a:ea typeface="+mn-ea"/>
                <a:cs typeface="+mn-cs"/>
              </a:rPr>
              <a:t>If you are interested, there is a link on this page that will lead folks to the actual policy guidance from OSEP on this topic, and in that guidance, they reiterate: </a:t>
            </a:r>
            <a:r>
              <a:rPr lang="en-US"/>
              <a:t>The IDEA’s focus on the individual needs of each child with a disability is an essential consideration when IEP Teams are writing annual goals that are aligned with State academic content standards for the grade in which a child is enrolled so that the child can advance appropriately toward attaining those goals during the annual period covered by the IEP.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r>
              <a:rPr lang="en-US"/>
              <a:t>So we are going to do a quick crosswalk of the progression between common core standards, and then take some time to apply that progression to some of the varied SEL standards that exist. </a:t>
            </a:r>
          </a:p>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12</a:t>
            </a:fld>
            <a:endParaRPr lang="en-US"/>
          </a:p>
        </p:txBody>
      </p:sp>
    </p:spTree>
    <p:extLst>
      <p:ext uri="{BB962C8B-B14F-4D97-AF65-F5344CB8AC3E}">
        <p14:creationId xmlns:p14="http://schemas.microsoft.com/office/powerpoint/2010/main" val="1160591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 want to center us with an essential question at the heart of this discussion. The question is never, “Can the student meet this standard?” A more engaging question for general educators to be contemplating is, “What would it take for this student to have meaningful interaction with grade level content?” This keeps the focus on accessible content while providing necessary adaptations to the methodology, to the materials and/or to the performance criteria for some students. We have to </a:t>
            </a:r>
            <a:r>
              <a:rPr lang="en-US" sz="1200" b="0" i="0" kern="1200">
                <a:solidFill>
                  <a:schemeClr val="tx1"/>
                </a:solidFill>
                <a:effectLst/>
                <a:latin typeface="+mn-lt"/>
                <a:ea typeface="+mn-ea"/>
                <a:cs typeface="+mn-cs"/>
              </a:rPr>
              <a:t>remember to look at the content standards as skills, and each layer as a stepping stone towards achieving that skill.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a:solidFill>
                  <a:schemeClr val="tx1"/>
                </a:solidFill>
                <a:effectLst/>
                <a:latin typeface="+mn-lt"/>
                <a:ea typeface="+mn-ea"/>
                <a:cs typeface="+mn-cs"/>
              </a:rPr>
              <a:t>In this example, we have our goal, this is for a 6</a:t>
            </a:r>
            <a:r>
              <a:rPr lang="en-US" sz="1200" b="0" i="0" kern="1200" baseline="30000">
                <a:solidFill>
                  <a:schemeClr val="tx1"/>
                </a:solidFill>
                <a:effectLst/>
                <a:latin typeface="+mn-lt"/>
                <a:ea typeface="+mn-ea"/>
                <a:cs typeface="+mn-cs"/>
              </a:rPr>
              <a:t>th</a:t>
            </a:r>
            <a:r>
              <a:rPr lang="en-US" sz="1200" b="0" i="0" kern="1200">
                <a:solidFill>
                  <a:schemeClr val="tx1"/>
                </a:solidFill>
                <a:effectLst/>
                <a:latin typeface="+mn-lt"/>
                <a:ea typeface="+mn-ea"/>
                <a:cs typeface="+mn-cs"/>
              </a:rPr>
              <a:t> grade student, and it identifies that this student is reading at the 2</a:t>
            </a:r>
            <a:r>
              <a:rPr lang="en-US" sz="1200" b="0" i="0" kern="1200" baseline="30000">
                <a:solidFill>
                  <a:schemeClr val="tx1"/>
                </a:solidFill>
                <a:effectLst/>
                <a:latin typeface="+mn-lt"/>
                <a:ea typeface="+mn-ea"/>
                <a:cs typeface="+mn-cs"/>
              </a:rPr>
              <a:t>nd</a:t>
            </a:r>
            <a:r>
              <a:rPr lang="en-US" sz="1200" b="0" i="0" kern="1200">
                <a:solidFill>
                  <a:schemeClr val="tx1"/>
                </a:solidFill>
                <a:effectLst/>
                <a:latin typeface="+mn-lt"/>
                <a:ea typeface="+mn-ea"/>
                <a:cs typeface="+mn-cs"/>
              </a:rPr>
              <a:t> grade level, it tells us that as our baseline, and it informs that the student will retell the story by what happened first, middle, and last with some specific measurements for success. This actual goal, the meat of this goal, it is really connected to a 2</a:t>
            </a:r>
            <a:r>
              <a:rPr lang="en-US" sz="1200" b="0" i="0" kern="1200" baseline="30000">
                <a:solidFill>
                  <a:schemeClr val="tx1"/>
                </a:solidFill>
                <a:effectLst/>
                <a:latin typeface="+mn-lt"/>
                <a:ea typeface="+mn-ea"/>
                <a:cs typeface="+mn-cs"/>
              </a:rPr>
              <a:t>nd</a:t>
            </a:r>
            <a:r>
              <a:rPr lang="en-US" sz="1200" b="0" i="0" kern="1200">
                <a:solidFill>
                  <a:schemeClr val="tx1"/>
                </a:solidFill>
                <a:effectLst/>
                <a:latin typeface="+mn-lt"/>
                <a:ea typeface="+mn-ea"/>
                <a:cs typeface="+mn-cs"/>
              </a:rPr>
              <a:t> grade standard – which is asking and answering questions to demonstrate understanding of key details in the text. While that is the standard the goal most connects to, that is not the students grade level standard and not the content they will be interfacing with when in the classroom. Hence the grade level content – in this example, the student is a 6</a:t>
            </a:r>
            <a:r>
              <a:rPr lang="en-US" sz="1200" b="0" i="0" kern="1200" baseline="30000">
                <a:solidFill>
                  <a:schemeClr val="tx1"/>
                </a:solidFill>
                <a:effectLst/>
                <a:latin typeface="+mn-lt"/>
                <a:ea typeface="+mn-ea"/>
                <a:cs typeface="+mn-cs"/>
              </a:rPr>
              <a:t>th</a:t>
            </a:r>
            <a:r>
              <a:rPr lang="en-US" sz="1200" b="0" i="0" kern="1200">
                <a:solidFill>
                  <a:schemeClr val="tx1"/>
                </a:solidFill>
                <a:effectLst/>
                <a:latin typeface="+mn-lt"/>
                <a:ea typeface="+mn-ea"/>
                <a:cs typeface="+mn-cs"/>
              </a:rPr>
              <a:t> grader. Their grade level class is no longer talking about who, what. Where, when, why, or how – that is not the terminology they use once the child is in 6</a:t>
            </a:r>
            <a:r>
              <a:rPr lang="en-US" sz="1200" b="0" i="0" kern="1200" baseline="30000">
                <a:solidFill>
                  <a:schemeClr val="tx1"/>
                </a:solidFill>
                <a:effectLst/>
                <a:latin typeface="+mn-lt"/>
                <a:ea typeface="+mn-ea"/>
                <a:cs typeface="+mn-cs"/>
              </a:rPr>
              <a:t>th</a:t>
            </a:r>
            <a:r>
              <a:rPr lang="en-US" sz="1200" b="0" i="0" kern="1200">
                <a:solidFill>
                  <a:schemeClr val="tx1"/>
                </a:solidFill>
                <a:effectLst/>
                <a:latin typeface="+mn-lt"/>
                <a:ea typeface="+mn-ea"/>
                <a:cs typeface="+mn-cs"/>
              </a:rPr>
              <a:t>. In 6</a:t>
            </a:r>
            <a:r>
              <a:rPr lang="en-US" sz="1200" b="0" i="0" kern="1200" baseline="30000">
                <a:solidFill>
                  <a:schemeClr val="tx1"/>
                </a:solidFill>
                <a:effectLst/>
                <a:latin typeface="+mn-lt"/>
                <a:ea typeface="+mn-ea"/>
                <a:cs typeface="+mn-cs"/>
              </a:rPr>
              <a:t>th</a:t>
            </a:r>
            <a:r>
              <a:rPr lang="en-US" sz="1200" b="0" i="0" kern="1200">
                <a:solidFill>
                  <a:schemeClr val="tx1"/>
                </a:solidFill>
                <a:effectLst/>
                <a:latin typeface="+mn-lt"/>
                <a:ea typeface="+mn-ea"/>
                <a:cs typeface="+mn-cs"/>
              </a:rPr>
              <a:t> grade, it is about citing the evidence to support the analysis of the text. </a:t>
            </a:r>
            <a:r>
              <a:rPr lang="en-US"/>
              <a:t>While the immediate focus is foundational, long-term planning should consider how to transition these skills to the 6th-grade standard. For example, once the student can reliably recall "first, middle, last," they can begin to identify </a:t>
            </a:r>
            <a:r>
              <a:rPr lang="en-US" i="1"/>
              <a:t>where</a:t>
            </a:r>
            <a:r>
              <a:rPr lang="en-US"/>
              <a:t> in the text those details are found, moving towards citing evidence and thus moving towards the grade level expectation.</a:t>
            </a:r>
            <a:endParaRPr lang="en-US" b="0"/>
          </a:p>
          <a:p>
            <a:endParaRPr lang="en-US"/>
          </a:p>
          <a:p>
            <a:endParaRPr lang="en-US"/>
          </a:p>
          <a:p>
            <a:endParaRPr lang="en-US"/>
          </a:p>
          <a:p>
            <a:endParaRPr lang="en-US"/>
          </a:p>
        </p:txBody>
      </p:sp>
      <p:sp>
        <p:nvSpPr>
          <p:cNvPr id="4" name="Slide Number Placeholder 3"/>
          <p:cNvSpPr>
            <a:spLocks noGrp="1"/>
          </p:cNvSpPr>
          <p:nvPr>
            <p:ph type="sldNum" sz="quarter" idx="5"/>
          </p:nvPr>
        </p:nvSpPr>
        <p:spPr/>
        <p:txBody>
          <a:bodyPr/>
          <a:lstStyle/>
          <a:p>
            <a:fld id="{10720564-185C-4BBD-86C2-2A2388C81EEE}" type="slidenum">
              <a:rPr lang="en-US" smtClean="0"/>
              <a:t>13</a:t>
            </a:fld>
            <a:endParaRPr lang="en-US"/>
          </a:p>
        </p:txBody>
      </p:sp>
    </p:spTree>
    <p:extLst>
      <p:ext uri="{BB962C8B-B14F-4D97-AF65-F5344CB8AC3E}">
        <p14:creationId xmlns:p14="http://schemas.microsoft.com/office/powerpoint/2010/main" val="3888722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57DDD-FA7A-E5FD-214D-7AAB9C14F8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C00277-C2C6-A38F-04EF-02640A2066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C0F2D4-E9AA-50C8-D893-2747C9B0B4B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 are going to take a look at this concept once more, this time with a writing goal for a senior. In this example, we are talking about a senior and their goal is to write a multi-paragraph essay when given a prompt, and again it talks about the measurements which we are going to skip over for today to look at the standards – this goal, it is actually most connected to a sixth grade writing standard about organizing concepts and ideas into broader categories to achieve the purpose of the writing task. When we look at this standard for the student's grade level, it is about introducing a topic and organizing ideas, concepts and information in a unified manner. Still very similar standards or skills and we can acknowledge that this student might not initially meet the grade level standard independently, but we focus on </a:t>
            </a:r>
            <a:r>
              <a:rPr lang="en-US" i="1"/>
              <a:t>what it will take</a:t>
            </a:r>
            <a:r>
              <a:rPr lang="en-US"/>
              <a:t> for her to meaningfully interact with the content and develop the necessary skills, seeing each adapted step as a "stepping stone" towards full mastery, again threading the needs to the goal, which then allow the general educator to bridge the connection back to the grade level content they are addressing in the curriculum. </a:t>
            </a:r>
          </a:p>
        </p:txBody>
      </p:sp>
      <p:sp>
        <p:nvSpPr>
          <p:cNvPr id="4" name="Slide Number Placeholder 3">
            <a:extLst>
              <a:ext uri="{FF2B5EF4-FFF2-40B4-BE49-F238E27FC236}">
                <a16:creationId xmlns:a16="http://schemas.microsoft.com/office/drawing/2014/main" id="{765F2877-53A7-4C25-8802-107A5255D299}"/>
              </a:ext>
            </a:extLst>
          </p:cNvPr>
          <p:cNvSpPr>
            <a:spLocks noGrp="1"/>
          </p:cNvSpPr>
          <p:nvPr>
            <p:ph type="sldNum" sz="quarter" idx="5"/>
          </p:nvPr>
        </p:nvSpPr>
        <p:spPr/>
        <p:txBody>
          <a:bodyPr/>
          <a:lstStyle/>
          <a:p>
            <a:fld id="{10720564-185C-4BBD-86C2-2A2388C81EEE}" type="slidenum">
              <a:rPr lang="en-US" smtClean="0"/>
              <a:t>14</a:t>
            </a:fld>
            <a:endParaRPr lang="en-US"/>
          </a:p>
        </p:txBody>
      </p:sp>
    </p:spTree>
    <p:extLst>
      <p:ext uri="{BB962C8B-B14F-4D97-AF65-F5344CB8AC3E}">
        <p14:creationId xmlns:p14="http://schemas.microsoft.com/office/powerpoint/2010/main" val="18847053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Vermont Agency of Education logo">
            <a:extLst>
              <a:ext uri="{FF2B5EF4-FFF2-40B4-BE49-F238E27FC236}">
                <a16:creationId xmlns:a16="http://schemas.microsoft.com/office/drawing/2014/main" id="{A0CBC96D-19FC-43D3-878A-7533C4E2C40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00168" y="6398324"/>
            <a:ext cx="1634370" cy="570898"/>
          </a:xfrm>
          <a:prstGeom prst="rect">
            <a:avLst/>
          </a:prstGeom>
        </p:spPr>
      </p:pic>
      <p:sp>
        <p:nvSpPr>
          <p:cNvPr id="10" name="Rectangle 9">
            <a:extLst>
              <a:ext uri="{FF2B5EF4-FFF2-40B4-BE49-F238E27FC236}">
                <a16:creationId xmlns:a16="http://schemas.microsoft.com/office/drawing/2014/main" id="{A0D6F7DF-7EB6-95B2-7ACC-1BB9FB9EE220}"/>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60710A83-2524-96DE-37B9-9C5E250009DC}"/>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descr="Text&#10;&#10;Description automatically generated with medium confidence">
            <a:extLst>
              <a:ext uri="{FF2B5EF4-FFF2-40B4-BE49-F238E27FC236}">
                <a16:creationId xmlns:a16="http://schemas.microsoft.com/office/drawing/2014/main" id="{7E96683B-A061-50D5-9B9D-D877BB5723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72374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hasCustomPrompt="1"/>
          </p:nvPr>
        </p:nvSpPr>
        <p:spPr>
          <a:xfrm>
            <a:off x="822959" y="1864311"/>
            <a:ext cx="7543801" cy="4021584"/>
          </a:xfrm>
        </p:spPr>
        <p:txBody>
          <a:bodyPr vert="horz" lIns="45720" tIns="0" rIns="45720" bIns="0">
            <a:normAutofit/>
          </a:bodyPr>
          <a:lstStyle>
            <a:lvl1pPr marL="91440" indent="-91440">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749808" indent="0">
              <a:buFont typeface="Arial" panose="020B0604020202020204" pitchFamily="34" charset="0"/>
              <a:buNone/>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0"/>
            <a:r>
              <a:rPr lang="en-US"/>
              <a:t>text</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3353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773132" y="391888"/>
            <a:ext cx="5511762" cy="5505542"/>
          </a:xfrm>
        </p:spPr>
        <p:txBody>
          <a:bodyPr vert="horz" lIns="45720" tIns="0" rIns="45720" bIns="0">
            <a:normAutofit/>
          </a:bodyPr>
          <a:lstStyle>
            <a:lvl1pPr marL="91440" indent="-91440">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
        <p:nvSpPr>
          <p:cNvPr id="10" name="Rectangle 9">
            <a:extLst>
              <a:ext uri="{FF2B5EF4-FFF2-40B4-BE49-F238E27FC236}">
                <a16:creationId xmlns:a16="http://schemas.microsoft.com/office/drawing/2014/main" id="{FFDFD4FA-30AB-825E-1131-275BDF278187}"/>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79E9437F-38F4-B158-2DBC-0C033D76B886}"/>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descr="Text&#10;&#10;Description automatically generated with medium confidence">
            <a:extLst>
              <a:ext uri="{FF2B5EF4-FFF2-40B4-BE49-F238E27FC236}">
                <a16:creationId xmlns:a16="http://schemas.microsoft.com/office/drawing/2014/main" id="{683F76B2-894F-4D80-5D1A-9695CC889D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
        <p:nvSpPr>
          <p:cNvPr id="13" name="Title 1">
            <a:extLst>
              <a:ext uri="{FF2B5EF4-FFF2-40B4-BE49-F238E27FC236}">
                <a16:creationId xmlns:a16="http://schemas.microsoft.com/office/drawing/2014/main" id="{951322F6-B19E-19AC-23C7-30FC1D4DF5B0}"/>
              </a:ext>
            </a:extLst>
          </p:cNvPr>
          <p:cNvSpPr txBox="1">
            <a:spLocks/>
          </p:cNvSpPr>
          <p:nvPr userDrawn="1"/>
        </p:nvSpPr>
        <p:spPr>
          <a:xfrm>
            <a:off x="6540346" y="391887"/>
            <a:ext cx="2400300" cy="2076106"/>
          </a:xfrm>
          <a:prstGeom prst="rect">
            <a:avLst/>
          </a:prstGeom>
        </p:spPr>
        <p:txBody>
          <a:bodyPr vert="horz" lIns="91440" tIns="45720" rIns="91440" bIns="45720" rtlCol="0" anchor="t">
            <a:normAutofit/>
          </a:bodyPr>
          <a:lstStyle>
            <a:lvl1pPr algn="l" defTabSz="914400" rtl="0" eaLnBrk="1" latinLnBrk="0" hangingPunct="1">
              <a:lnSpc>
                <a:spcPct val="85000"/>
              </a:lnSpc>
              <a:spcBef>
                <a:spcPct val="0"/>
              </a:spcBef>
              <a:buNone/>
              <a:defRPr sz="3600" b="0" kern="1200" spc="-50" baseline="0">
                <a:solidFill>
                  <a:srgbClr val="FFFFFF"/>
                </a:solidFill>
                <a:latin typeface="+mj-lt"/>
                <a:ea typeface="+mj-ea"/>
                <a:cs typeface="+mj-cs"/>
              </a:defRPr>
            </a:lvl1pPr>
          </a:lstStyle>
          <a:p>
            <a:pPr fontAlgn="auto">
              <a:spcAft>
                <a:spcPts val="0"/>
              </a:spcAft>
            </a:pPr>
            <a:r>
              <a:rPr lang="en-US">
                <a:solidFill>
                  <a:schemeClr val="tx1"/>
                </a:solidFill>
              </a:rPr>
              <a:t>Click to edit Master title style</a:t>
            </a:r>
          </a:p>
        </p:txBody>
      </p:sp>
      <p:sp>
        <p:nvSpPr>
          <p:cNvPr id="14" name="Text Placeholder 3">
            <a:extLst>
              <a:ext uri="{FF2B5EF4-FFF2-40B4-BE49-F238E27FC236}">
                <a16:creationId xmlns:a16="http://schemas.microsoft.com/office/drawing/2014/main" id="{7EA22936-B8DC-06B4-05B8-1825ED9974FC}"/>
              </a:ext>
            </a:extLst>
          </p:cNvPr>
          <p:cNvSpPr>
            <a:spLocks noGrp="1"/>
          </p:cNvSpPr>
          <p:nvPr>
            <p:ph type="body" sz="half" idx="2"/>
          </p:nvPr>
        </p:nvSpPr>
        <p:spPr>
          <a:xfrm>
            <a:off x="6540346" y="2513079"/>
            <a:ext cx="2400300" cy="3379124"/>
          </a:xfrm>
        </p:spPr>
        <p:txBody>
          <a:bodyPr lIns="91440" rIns="91440">
            <a:normAutofit/>
          </a:bodyPr>
          <a:lstStyle>
            <a:lvl1pPr marL="0" indent="0">
              <a:buNone/>
              <a:defRPr sz="1500">
                <a:solidFill>
                  <a:schemeClr val="tx1"/>
                </a:solidFill>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3823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p:txBody>
          <a:bodyPr/>
          <a:lstStyle>
            <a:lvl1pPr marL="91440" indent="-91440">
              <a:lnSpc>
                <a:spcPct val="100000"/>
              </a:lnSpc>
              <a:spcBef>
                <a:spcPts val="600"/>
              </a:spcBef>
              <a:spcAft>
                <a:spcPts val="600"/>
              </a:spcAft>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A3E28D29-1ECB-41DF-951B-2A23F95AD026}" type="datetimeFigureOut">
              <a:rPr lang="en-US" smtClean="0"/>
              <a:pPr/>
              <a:t>6/12/2025</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028E3F4F-51B2-42EE-AFA2-40C4572185CC}" type="slidenum">
              <a:rPr lang="en-US" smtClean="0"/>
              <a:t>‹#›</a:t>
            </a:fld>
            <a:endParaRPr lang="en-US"/>
          </a:p>
        </p:txBody>
      </p:sp>
    </p:spTree>
    <p:extLst>
      <p:ext uri="{BB962C8B-B14F-4D97-AF65-F5344CB8AC3E}">
        <p14:creationId xmlns:p14="http://schemas.microsoft.com/office/powerpoint/2010/main" val="1262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accent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4D4E9BF-8345-8BD6-348E-69EE4706262E}"/>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F03E4470-0DCF-EC0A-2BA5-1192BA3512A8}"/>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descr="Text&#10;&#10;Description automatically generated with medium confidence">
            <a:extLst>
              <a:ext uri="{FF2B5EF4-FFF2-40B4-BE49-F238E27FC236}">
                <a16:creationId xmlns:a16="http://schemas.microsoft.com/office/drawing/2014/main" id="{381E7B66-32B0-B8A3-D612-3D85CDC866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670250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p>
        </p:txBody>
      </p:sp>
      <p:sp>
        <p:nvSpPr>
          <p:cNvPr id="3" name="Content Placeholder 2"/>
          <p:cNvSpPr>
            <a:spLocks noGrp="1"/>
          </p:cNvSpPr>
          <p:nvPr>
            <p:ph sz="half" idx="1" hasCustomPrompt="1"/>
          </p:nvPr>
        </p:nvSpPr>
        <p:spPr>
          <a:xfrm>
            <a:off x="822960" y="1845734"/>
            <a:ext cx="3703320" cy="4023360"/>
          </a:xfrm>
        </p:spPr>
        <p:txBody>
          <a:bodyPr>
            <a:normAutofit/>
          </a:bodyPr>
          <a:lstStyle>
            <a:lvl1pPr marL="91440" indent="-91440">
              <a:lnSpc>
                <a:spcPct val="100000"/>
              </a:lnSpc>
              <a:spcBef>
                <a:spcPts val="600"/>
              </a:spcBef>
              <a:spcAft>
                <a:spcPts val="600"/>
              </a:spcAft>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hasCustomPrompt="1"/>
          </p:nvPr>
        </p:nvSpPr>
        <p:spPr>
          <a:xfrm>
            <a:off x="4663440" y="1845735"/>
            <a:ext cx="3703320" cy="4023360"/>
          </a:xfrm>
        </p:spPr>
        <p:txBody>
          <a:bodyPr>
            <a:normAutofit/>
          </a:bodyPr>
          <a:lstStyle>
            <a:lvl1pPr marL="91440" indent="-91440">
              <a:lnSpc>
                <a:spcPct val="100000"/>
              </a:lnSpc>
              <a:spcBef>
                <a:spcPts val="600"/>
              </a:spcBef>
              <a:spcAft>
                <a:spcPts val="600"/>
              </a:spcAft>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6" name="Footer Placeholder 5"/>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324564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p>
        </p:txBody>
      </p:sp>
      <p:sp>
        <p:nvSpPr>
          <p:cNvPr id="3" name="Text Placeholder 2"/>
          <p:cNvSpPr>
            <a:spLocks noGrp="1"/>
          </p:cNvSpPr>
          <p:nvPr>
            <p:ph type="body" idx="1" hasCustomPrompt="1"/>
          </p:nvPr>
        </p:nvSpPr>
        <p:spPr>
          <a:xfrm>
            <a:off x="822960" y="1846052"/>
            <a:ext cx="3703320" cy="736282"/>
          </a:xfrm>
        </p:spPr>
        <p:txBody>
          <a:bodyPr lIns="91440" rIns="91440" anchor="ctr">
            <a:normAutofit/>
          </a:bodyPr>
          <a:lstStyle>
            <a:lvl1pPr marL="0" indent="0">
              <a:buNone/>
              <a:defRPr sz="2000" b="0" cap="none" baseline="0">
                <a:solidFill>
                  <a:schemeClr val="accent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822960" y="2582334"/>
            <a:ext cx="3703320" cy="3378200"/>
          </a:xfrm>
        </p:spPr>
        <p:txBody>
          <a:bodyPr/>
          <a:lstStyle>
            <a:lvl1pPr marL="0" indent="0">
              <a:lnSpc>
                <a:spcPct val="100000"/>
              </a:lnSpc>
              <a:spcBef>
                <a:spcPts val="600"/>
              </a:spcBef>
              <a:spcAft>
                <a:spcPts val="600"/>
              </a:spcAft>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b="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4663440" y="1846052"/>
            <a:ext cx="3703320" cy="736282"/>
          </a:xfrm>
        </p:spPr>
        <p:txBody>
          <a:bodyPr lIns="91440" rIns="91440" anchor="ctr">
            <a:normAutofit/>
          </a:bodyPr>
          <a:lstStyle>
            <a:lvl1pPr marL="0" indent="0">
              <a:buNone/>
              <a:defRPr sz="2000" b="0" cap="none" baseline="0">
                <a:solidFill>
                  <a:schemeClr val="tx2"/>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4663440" y="2582334"/>
            <a:ext cx="3703320" cy="3378200"/>
          </a:xfrm>
        </p:spPr>
        <p:txBody>
          <a:bodyPr/>
          <a:lstStyle>
            <a:lvl1pPr marL="91440" indent="-91440">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8" name="Footer Placeholder 7"/>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52063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4" name="Footer Placeholder 3"/>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endParaRPr lang="en-US"/>
          </a:p>
        </p:txBody>
      </p:sp>
      <p:sp>
        <p:nvSpPr>
          <p:cNvPr id="5" name="Slide Number Placeholder 4"/>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6157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8" name="Footer Placeholder 7"/>
          <p:cNvSpPr>
            <a:spLocks noGrp="1"/>
          </p:cNvSpPr>
          <p:nvPr>
            <p:ph type="ftr" sz="quarter" idx="11"/>
          </p:nvPr>
        </p:nvSpPr>
        <p:spPr/>
        <p:txBody>
          <a:bodyPr/>
          <a:lstStyle>
            <a:lvl1pPr>
              <a:defRPr sz="1200">
                <a:solidFill>
                  <a:srgbClr val="FFFFFF"/>
                </a:solidFill>
                <a:latin typeface="Arial" panose="020B0604020202020204" pitchFamily="34" charset="0"/>
                <a:cs typeface="Arial" panose="020B0604020202020204" pitchFamily="34" charset="0"/>
              </a:defRPr>
            </a:lvl1pPr>
          </a:lstStyle>
          <a:p>
            <a:endParaRPr lang="en-US"/>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pPr/>
              <a:t>‹#›</a:t>
            </a:fld>
            <a:endParaRPr lang="en-US"/>
          </a:p>
        </p:txBody>
      </p:sp>
      <p:sp>
        <p:nvSpPr>
          <p:cNvPr id="2" name="Rectangle 1">
            <a:extLst>
              <a:ext uri="{FF2B5EF4-FFF2-40B4-BE49-F238E27FC236}">
                <a16:creationId xmlns:a16="http://schemas.microsoft.com/office/drawing/2014/main" id="{139DD407-3C9A-EF45-1FDA-1A46FA4E4DC6}"/>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Rectangle 2">
            <a:extLst>
              <a:ext uri="{FF2B5EF4-FFF2-40B4-BE49-F238E27FC236}">
                <a16:creationId xmlns:a16="http://schemas.microsoft.com/office/drawing/2014/main" id="{72CD67AD-9F11-67FD-4843-F6705BEC6B56}"/>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descr="Text&#10;&#10;Description automatically generated with medium confidence">
            <a:extLst>
              <a:ext uri="{FF2B5EF4-FFF2-40B4-BE49-F238E27FC236}">
                <a16:creationId xmlns:a16="http://schemas.microsoft.com/office/drawing/2014/main" id="{38207354-8959-2D01-86CE-1329694DCBE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428116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8040"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85498"/>
            <a:ext cx="2400300" cy="2286000"/>
          </a:xfrm>
        </p:spPr>
        <p:txBody>
          <a:bodyPr anchor="t">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600450" y="916174"/>
            <a:ext cx="4869180" cy="5257800"/>
          </a:xfrm>
        </p:spPr>
        <p:txBody>
          <a:bodyPr/>
          <a:lstStyle>
            <a:lvl1pPr marL="91440" indent="-91440">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sz="1200">
                <a:latin typeface="Arial" panose="020B0604020202020204" pitchFamily="34" charset="0"/>
                <a:cs typeface="Arial" panose="020B0604020202020204" pitchFamily="34" charset="0"/>
              </a:defRPr>
            </a:lvl1pPr>
          </a:lstStyle>
          <a:p>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sz="1200">
                <a:solidFill>
                  <a:schemeClr val="tx2"/>
                </a:solidFill>
                <a:latin typeface="Arial" panose="020B060402020202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lvl1pPr>
              <a:defRPr>
                <a:solidFill>
                  <a:schemeClr val="tx2"/>
                </a:solidFill>
              </a:defRPr>
            </a:lvl1pPr>
          </a:lstStyle>
          <a:p>
            <a:fld id="{4FAB73BC-B049-4115-A692-8D63A059BFB8}" type="slidenum">
              <a:rPr lang="en-US" smtClean="0"/>
              <a:pPr/>
              <a:t>‹#›</a:t>
            </a:fld>
            <a:endParaRPr lang="en-US"/>
          </a:p>
        </p:txBody>
      </p:sp>
      <p:pic>
        <p:nvPicPr>
          <p:cNvPr id="11" name="Picture 10" descr="Text&#10;&#10;Description automatically generated with medium confidence">
            <a:extLst>
              <a:ext uri="{FF2B5EF4-FFF2-40B4-BE49-F238E27FC236}">
                <a16:creationId xmlns:a16="http://schemas.microsoft.com/office/drawing/2014/main" id="{09D9C152-A35D-022E-BCC9-68A2B8D1AE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4376" y="6245169"/>
            <a:ext cx="1933398" cy="579742"/>
          </a:xfrm>
          <a:prstGeom prst="rect">
            <a:avLst/>
          </a:prstGeom>
        </p:spPr>
      </p:pic>
    </p:spTree>
    <p:extLst>
      <p:ext uri="{BB962C8B-B14F-4D97-AF65-F5344CB8AC3E}">
        <p14:creationId xmlns:p14="http://schemas.microsoft.com/office/powerpoint/2010/main" val="424490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6/12/2025</a:t>
            </a:fld>
            <a:endParaRPr lang="en-US"/>
          </a:p>
        </p:txBody>
      </p:sp>
      <p:sp>
        <p:nvSpPr>
          <p:cNvPr id="6" name="Footer Placeholder 5"/>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pic>
        <p:nvPicPr>
          <p:cNvPr id="11" name="Picture 10" descr="Text&#10;&#10;Description automatically generated with medium confidence">
            <a:extLst>
              <a:ext uri="{FF2B5EF4-FFF2-40B4-BE49-F238E27FC236}">
                <a16:creationId xmlns:a16="http://schemas.microsoft.com/office/drawing/2014/main" id="{D54D5534-5DD3-AD1E-FD2B-34757FE1F8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1584084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959" y="6309098"/>
            <a:ext cx="1854203" cy="365125"/>
          </a:xfrm>
          <a:prstGeom prst="rect">
            <a:avLst/>
          </a:prstGeom>
        </p:spPr>
        <p:txBody>
          <a:bodyPr vert="horz" lIns="91440" tIns="45720" rIns="91440" bIns="45720" rtlCol="0" anchor="ctr"/>
          <a:lstStyle>
            <a:lvl1pPr algn="l">
              <a:defRPr sz="1200">
                <a:solidFill>
                  <a:srgbClr val="FFFFFF"/>
                </a:solidFill>
                <a:latin typeface="Arial" panose="020B0604020202020204" pitchFamily="34" charset="0"/>
                <a:cs typeface="Arial" panose="020B0604020202020204" pitchFamily="34" charset="0"/>
              </a:defRPr>
            </a:lvl1pPr>
          </a:lstStyle>
          <a:p>
            <a:fld id="{05E48206-6208-4002-9AF5-B38F54CDB384}" type="datetimeFigureOut">
              <a:rPr lang="en-US" smtClean="0"/>
              <a:pPr/>
              <a:t>6/12/2025</a:t>
            </a:fld>
            <a:endParaRPr lang="en-US"/>
          </a:p>
        </p:txBody>
      </p:sp>
      <p:sp>
        <p:nvSpPr>
          <p:cNvPr id="5" name="Footer Placeholder 4"/>
          <p:cNvSpPr>
            <a:spLocks noGrp="1"/>
          </p:cNvSpPr>
          <p:nvPr>
            <p:ph type="ftr" sz="quarter" idx="3"/>
          </p:nvPr>
        </p:nvSpPr>
        <p:spPr>
          <a:xfrm>
            <a:off x="2761918" y="6298641"/>
            <a:ext cx="3617103" cy="365125"/>
          </a:xfrm>
          <a:prstGeom prst="rect">
            <a:avLst/>
          </a:prstGeom>
        </p:spPr>
        <p:txBody>
          <a:bodyPr vert="horz" lIns="91440" tIns="45720" rIns="91440" bIns="45720" rtlCol="0" anchor="ctr"/>
          <a:lstStyle>
            <a:lvl1pPr algn="ctr">
              <a:defRPr sz="1200" cap="all" baseline="0">
                <a:solidFill>
                  <a:srgbClr val="FFFFFF"/>
                </a:solidFill>
                <a:latin typeface="Arial" panose="020B0604020202020204" pitchFamily="34" charset="0"/>
                <a:cs typeface="Arial" panose="020B0604020202020204" pitchFamily="34" charset="0"/>
              </a:defRPr>
            </a:lvl1pPr>
          </a:lstStyle>
          <a:p>
            <a:pPr>
              <a:defRPr/>
            </a:pPr>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Text&#10;&#10;Description automatically generated with medium confidence">
            <a:extLst>
              <a:ext uri="{FF2B5EF4-FFF2-40B4-BE49-F238E27FC236}">
                <a16:creationId xmlns:a16="http://schemas.microsoft.com/office/drawing/2014/main" id="{BA1BA180-9252-1618-9875-46A2215156A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702641" y="6206089"/>
            <a:ext cx="1933398" cy="579742"/>
          </a:xfrm>
          <a:prstGeom prst="rect">
            <a:avLst/>
          </a:prstGeom>
        </p:spPr>
      </p:pic>
    </p:spTree>
    <p:extLst>
      <p:ext uri="{BB962C8B-B14F-4D97-AF65-F5344CB8AC3E}">
        <p14:creationId xmlns:p14="http://schemas.microsoft.com/office/powerpoint/2010/main" val="4066762752"/>
      </p:ext>
    </p:extLst>
  </p:cSld>
  <p:clrMap bg1="lt1" tx1="dk1" bg2="lt2" tx2="dk2" accent1="accent1" accent2="accent2" accent3="accent3" accent4="accent4" accent5="accent5" accent6="accent6" hlink="hlink" folHlink="folHlink"/>
  <p:sldLayoutIdLst>
    <p:sldLayoutId id="2147484152" r:id="rId1"/>
    <p:sldLayoutId id="2147484153" r:id="rId2"/>
    <p:sldLayoutId id="2147484154" r:id="rId3"/>
    <p:sldLayoutId id="2147484155" r:id="rId4"/>
    <p:sldLayoutId id="2147484156" r:id="rId5"/>
    <p:sldLayoutId id="2147484157" r:id="rId6"/>
    <p:sldLayoutId id="2147484158" r:id="rId7"/>
    <p:sldLayoutId id="2147484159" r:id="rId8"/>
    <p:sldLayoutId id="2147484160" r:id="rId9"/>
    <p:sldLayoutId id="2147484161" r:id="rId10"/>
    <p:sldLayoutId id="214748416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dium.com/innovative-instruction/2021-national-toolkit-user-survey-a-snapshot-of-transforming-special-education-practice-bc10e87b694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cecd.org/Downloads/guidance-on-fape-11-17-2015.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hecorestandards.org/ELA-Literacy/RL/2/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thecorestandards.org/ELA-Literacy/RL/6/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thecorestandards.org/ELA-Literacy/WHST/6-8/2/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thecorestandards.org/ELA-Literacy/WHST/11-12/2/a/"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asel.org/fundamentals-of-sel/what-is-the-casel-framework/"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p12.nysed.gov/sss/documents/SELBenchmarks2022.pdf" TargetMode="External"/><Relationship Id="rId3" Type="http://schemas.openxmlformats.org/officeDocument/2006/relationships/hyperlink" Target="https://docs.google.com/presentation/d/1hBmObwMYk87wmXIQ91DwMtV_hRplKoFNPQI5zhWUYUQ/edit?slide=id.g2934f1e9072_0_93#slide=id.g2934f1e9072_0_93" TargetMode="External"/><Relationship Id="rId7" Type="http://schemas.openxmlformats.org/officeDocument/2006/relationships/hyperlink" Target="https://dpi.wi.gov/sites/default/files/imce/sspw/SEL-Competencies-Guide-web.pdf" TargetMode="External"/><Relationship Id="rId2" Type="http://schemas.openxmlformats.org/officeDocument/2006/relationships/hyperlink" Target="https://sites.google.com/mvsdschools.org/mvsd-curriculum/social-emotional-learning" TargetMode="External"/><Relationship Id="rId1" Type="http://schemas.openxmlformats.org/officeDocument/2006/relationships/slideLayout" Target="../slideLayouts/slideLayout2.xml"/><Relationship Id="rId6" Type="http://schemas.openxmlformats.org/officeDocument/2006/relationships/hyperlink" Target="https://www.cde.ca.gov/ci/se/tselcompetencies.asp" TargetMode="External"/><Relationship Id="rId5" Type="http://schemas.openxmlformats.org/officeDocument/2006/relationships/hyperlink" Target="https://education.vermont.gov/student-learning/content-areas/health-education#HealthEduPBLH" TargetMode="External"/><Relationship Id="rId4" Type="http://schemas.openxmlformats.org/officeDocument/2006/relationships/hyperlink" Target="https://education.vermont.gov/documents/early-education-early-learning-standard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6D4ED-3BBC-59CD-DEFC-F1B419EDF8B0}"/>
              </a:ext>
            </a:extLst>
          </p:cNvPr>
          <p:cNvSpPr>
            <a:spLocks noGrp="1"/>
          </p:cNvSpPr>
          <p:nvPr>
            <p:ph type="ctrTitle"/>
          </p:nvPr>
        </p:nvSpPr>
        <p:spPr/>
        <p:txBody>
          <a:bodyPr>
            <a:noAutofit/>
          </a:bodyPr>
          <a:lstStyle/>
          <a:p>
            <a:r>
              <a:rPr lang="en-US" sz="5400"/>
              <a:t>Bringing Social-Emotional-Learning (SEL) Competencies into the Individualized Education Program (IEP)</a:t>
            </a:r>
          </a:p>
        </p:txBody>
      </p:sp>
      <p:sp>
        <p:nvSpPr>
          <p:cNvPr id="3" name="Subtitle 2">
            <a:extLst>
              <a:ext uri="{FF2B5EF4-FFF2-40B4-BE49-F238E27FC236}">
                <a16:creationId xmlns:a16="http://schemas.microsoft.com/office/drawing/2014/main" id="{09D6A0CB-51BC-3933-D14E-2598C4A6B21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5837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5E0A-9C8C-1D8C-4930-B130C8A46C33}"/>
              </a:ext>
            </a:extLst>
          </p:cNvPr>
          <p:cNvSpPr>
            <a:spLocks noGrp="1"/>
          </p:cNvSpPr>
          <p:nvPr>
            <p:ph type="ctrTitle"/>
          </p:nvPr>
        </p:nvSpPr>
        <p:spPr/>
        <p:txBody>
          <a:bodyPr/>
          <a:lstStyle/>
          <a:p>
            <a:r>
              <a:rPr lang="en-US"/>
              <a:t>SEL and IEP Connections</a:t>
            </a:r>
          </a:p>
        </p:txBody>
      </p:sp>
    </p:spTree>
    <p:extLst>
      <p:ext uri="{BB962C8B-B14F-4D97-AF65-F5344CB8AC3E}">
        <p14:creationId xmlns:p14="http://schemas.microsoft.com/office/powerpoint/2010/main" val="3180488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A5711-FC78-F617-4936-67CBF9200F34}"/>
              </a:ext>
            </a:extLst>
          </p:cNvPr>
          <p:cNvSpPr>
            <a:spLocks noGrp="1"/>
          </p:cNvSpPr>
          <p:nvPr>
            <p:ph type="title"/>
          </p:nvPr>
        </p:nvSpPr>
        <p:spPr/>
        <p:txBody>
          <a:bodyPr/>
          <a:lstStyle/>
          <a:p>
            <a:r>
              <a:rPr lang="en-US"/>
              <a:t>The Golden Thread</a:t>
            </a:r>
          </a:p>
        </p:txBody>
      </p:sp>
      <p:pic>
        <p:nvPicPr>
          <p:cNvPr id="1026" name="Picture 2">
            <a:extLst>
              <a:ext uri="{FF2B5EF4-FFF2-40B4-BE49-F238E27FC236}">
                <a16:creationId xmlns:a16="http://schemas.microsoft.com/office/drawing/2014/main" id="{1F330003-EA2C-235D-C879-106B244840E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66905" y="2137788"/>
            <a:ext cx="5655909" cy="198267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1CF653-6AA3-90F4-0C9C-2EA5933B10CB}"/>
              </a:ext>
            </a:extLst>
          </p:cNvPr>
          <p:cNvSpPr txBox="1"/>
          <p:nvPr/>
        </p:nvSpPr>
        <p:spPr>
          <a:xfrm>
            <a:off x="978235" y="4305032"/>
            <a:ext cx="7543800" cy="1631216"/>
          </a:xfrm>
          <a:prstGeom prst="rect">
            <a:avLst/>
          </a:prstGeom>
          <a:noFill/>
        </p:spPr>
        <p:txBody>
          <a:bodyPr wrap="square" rtlCol="0">
            <a:spAutoFit/>
          </a:bodyPr>
          <a:lstStyle/>
          <a:p>
            <a:r>
              <a:rPr lang="en-US" sz="2000">
                <a:latin typeface="Arial" panose="020B0604020202020204" pitchFamily="34" charset="0"/>
              </a:rPr>
              <a:t>The Golden Thread refers to the overall alignment of an Individualized Education Program. There should be a thread throughout the programming linking present levels, to measurable goals, and ultimately, to special education services and instructional design.</a:t>
            </a:r>
          </a:p>
        </p:txBody>
      </p:sp>
      <p:sp>
        <p:nvSpPr>
          <p:cNvPr id="5" name="TextBox 4">
            <a:extLst>
              <a:ext uri="{FF2B5EF4-FFF2-40B4-BE49-F238E27FC236}">
                <a16:creationId xmlns:a16="http://schemas.microsoft.com/office/drawing/2014/main" id="{9A3AACDC-0299-A15B-6EC2-40820F094EC0}"/>
              </a:ext>
            </a:extLst>
          </p:cNvPr>
          <p:cNvSpPr txBox="1"/>
          <p:nvPr/>
        </p:nvSpPr>
        <p:spPr>
          <a:xfrm>
            <a:off x="4382219" y="5843820"/>
            <a:ext cx="4865298" cy="553998"/>
          </a:xfrm>
          <a:prstGeom prst="rect">
            <a:avLst/>
          </a:prstGeom>
          <a:noFill/>
        </p:spPr>
        <p:txBody>
          <a:bodyPr wrap="square" rtlCol="0">
            <a:spAutoFit/>
          </a:bodyPr>
          <a:lstStyle/>
          <a:p>
            <a:r>
              <a:rPr lang="en-US" sz="1200">
                <a:latin typeface="Arial" panose="020B0604020202020204" pitchFamily="34" charset="0"/>
              </a:rPr>
              <a:t>Image: </a:t>
            </a:r>
            <a:r>
              <a:rPr lang="en-US" sz="1200" b="1">
                <a:latin typeface="Arial" panose="020B0604020202020204" pitchFamily="34" charset="0"/>
                <a:hlinkClick r:id="rId4"/>
              </a:rPr>
              <a:t>A Snapshot of Transforming Special Education Practice</a:t>
            </a:r>
            <a:endParaRPr lang="en-US" sz="1200" b="1">
              <a:latin typeface="Arial" panose="020B0604020202020204" pitchFamily="34" charset="0"/>
            </a:endParaRPr>
          </a:p>
          <a:p>
            <a:endParaRPr lang="en-US"/>
          </a:p>
        </p:txBody>
      </p:sp>
    </p:spTree>
    <p:extLst>
      <p:ext uri="{BB962C8B-B14F-4D97-AF65-F5344CB8AC3E}">
        <p14:creationId xmlns:p14="http://schemas.microsoft.com/office/powerpoint/2010/main" val="1188833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1C122-EC57-E947-2DE1-E29D08F1C45E}"/>
              </a:ext>
            </a:extLst>
          </p:cNvPr>
          <p:cNvSpPr>
            <a:spLocks noGrp="1"/>
          </p:cNvSpPr>
          <p:nvPr>
            <p:ph type="title"/>
          </p:nvPr>
        </p:nvSpPr>
        <p:spPr/>
        <p:txBody>
          <a:bodyPr/>
          <a:lstStyle/>
          <a:p>
            <a:r>
              <a:rPr lang="en-US"/>
              <a:t>Standards Alignment</a:t>
            </a:r>
          </a:p>
        </p:txBody>
      </p:sp>
      <p:sp>
        <p:nvSpPr>
          <p:cNvPr id="3" name="Content Placeholder 2">
            <a:extLst>
              <a:ext uri="{FF2B5EF4-FFF2-40B4-BE49-F238E27FC236}">
                <a16:creationId xmlns:a16="http://schemas.microsoft.com/office/drawing/2014/main" id="{43DF4A6A-0C13-532E-72C6-59C3BDC856DC}"/>
              </a:ext>
            </a:extLst>
          </p:cNvPr>
          <p:cNvSpPr>
            <a:spLocks noGrp="1"/>
          </p:cNvSpPr>
          <p:nvPr>
            <p:ph idx="1"/>
          </p:nvPr>
        </p:nvSpPr>
        <p:spPr>
          <a:xfrm>
            <a:off x="822959" y="1845734"/>
            <a:ext cx="7682685" cy="4023360"/>
          </a:xfrm>
        </p:spPr>
        <p:txBody>
          <a:bodyPr>
            <a:normAutofit/>
          </a:bodyPr>
          <a:lstStyle/>
          <a:p>
            <a:r>
              <a:rPr lang="en-US"/>
              <a:t>IEP goals MUST be aligned with the state's academic content standards for the grade in which the child is enrolled.</a:t>
            </a:r>
          </a:p>
          <a:p>
            <a:r>
              <a:rPr lang="en-US"/>
              <a:t>By aligning with standards, we strategically plan instruction from desired student outcomes, while differentiating to address individual starting points.</a:t>
            </a:r>
          </a:p>
          <a:p>
            <a:r>
              <a:rPr lang="en-US">
                <a:hlinkClick r:id="rId3"/>
              </a:rPr>
              <a:t>Policy Guidance on FAPE</a:t>
            </a:r>
            <a:r>
              <a:rPr lang="en-US"/>
              <a:t>: “The IDEA’s focus on the individual needs of each child with a disability is an essential consideration when IEP Teams are writing annual goals that are aligned with State academic content standards for the grade in which a child is enrolled so that the child can advance appropriately toward attaining those goals during the annual period covered by the IEP.” </a:t>
            </a:r>
          </a:p>
        </p:txBody>
      </p:sp>
    </p:spTree>
    <p:extLst>
      <p:ext uri="{BB962C8B-B14F-4D97-AF65-F5344CB8AC3E}">
        <p14:creationId xmlns:p14="http://schemas.microsoft.com/office/powerpoint/2010/main" val="3112654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2E442-C0E4-9CBE-E989-4BF19D20F4E4}"/>
              </a:ext>
            </a:extLst>
          </p:cNvPr>
          <p:cNvSpPr>
            <a:spLocks noGrp="1"/>
          </p:cNvSpPr>
          <p:nvPr>
            <p:ph type="title"/>
          </p:nvPr>
        </p:nvSpPr>
        <p:spPr/>
        <p:txBody>
          <a:bodyPr>
            <a:noAutofit/>
          </a:bodyPr>
          <a:lstStyle/>
          <a:p>
            <a:r>
              <a:rPr lang="en-US" sz="3200"/>
              <a:t>How can instructional design be adjusted so the student can have meaningful interaction with grade level content?</a:t>
            </a:r>
          </a:p>
        </p:txBody>
      </p:sp>
      <p:graphicFrame>
        <p:nvGraphicFramePr>
          <p:cNvPr id="4" name="Table 3">
            <a:extLst>
              <a:ext uri="{FF2B5EF4-FFF2-40B4-BE49-F238E27FC236}">
                <a16:creationId xmlns:a16="http://schemas.microsoft.com/office/drawing/2014/main" id="{99AF3DB3-BF19-1A5F-5A58-9614808F29A0}"/>
              </a:ext>
            </a:extLst>
          </p:cNvPr>
          <p:cNvGraphicFramePr>
            <a:graphicFrameLocks noGrp="1"/>
          </p:cNvGraphicFramePr>
          <p:nvPr/>
        </p:nvGraphicFramePr>
        <p:xfrm>
          <a:off x="465826" y="1983596"/>
          <a:ext cx="8384876" cy="3754120"/>
        </p:xfrm>
        <a:graphic>
          <a:graphicData uri="http://schemas.openxmlformats.org/drawingml/2006/table">
            <a:tbl>
              <a:tblPr firstRow="1" bandRow="1">
                <a:tableStyleId>{5C22544A-7EE6-4342-B048-85BDC9FD1C3A}</a:tableStyleId>
              </a:tblPr>
              <a:tblGrid>
                <a:gridCol w="2070340">
                  <a:extLst>
                    <a:ext uri="{9D8B030D-6E8A-4147-A177-3AD203B41FA5}">
                      <a16:colId xmlns:a16="http://schemas.microsoft.com/office/drawing/2014/main" val="4176546240"/>
                    </a:ext>
                  </a:extLst>
                </a:gridCol>
                <a:gridCol w="2622430">
                  <a:extLst>
                    <a:ext uri="{9D8B030D-6E8A-4147-A177-3AD203B41FA5}">
                      <a16:colId xmlns:a16="http://schemas.microsoft.com/office/drawing/2014/main" val="1831097083"/>
                    </a:ext>
                  </a:extLst>
                </a:gridCol>
                <a:gridCol w="3692106">
                  <a:extLst>
                    <a:ext uri="{9D8B030D-6E8A-4147-A177-3AD203B41FA5}">
                      <a16:colId xmlns:a16="http://schemas.microsoft.com/office/drawing/2014/main" val="936880645"/>
                    </a:ext>
                  </a:extLst>
                </a:gridCol>
              </a:tblGrid>
              <a:tr h="370840">
                <a:tc>
                  <a:txBody>
                    <a:bodyPr/>
                    <a:lstStyle/>
                    <a:p>
                      <a:r>
                        <a:rPr lang="en-US"/>
                        <a:t>Goal</a:t>
                      </a:r>
                    </a:p>
                  </a:txBody>
                  <a:tcPr/>
                </a:tc>
                <a:tc>
                  <a:txBody>
                    <a:bodyPr/>
                    <a:lstStyle/>
                    <a:p>
                      <a:r>
                        <a:rPr lang="en-US"/>
                        <a:t>2</a:t>
                      </a:r>
                      <a:r>
                        <a:rPr lang="en-US" baseline="30000"/>
                        <a:t>nd</a:t>
                      </a:r>
                      <a:r>
                        <a:rPr lang="en-US"/>
                        <a:t> Grade Standard</a:t>
                      </a:r>
                    </a:p>
                  </a:txBody>
                  <a:tcPr/>
                </a:tc>
                <a:tc>
                  <a:txBody>
                    <a:bodyPr/>
                    <a:lstStyle/>
                    <a:p>
                      <a:r>
                        <a:rPr lang="en-US"/>
                        <a:t>Student’s Grade Level Standard</a:t>
                      </a:r>
                    </a:p>
                  </a:txBody>
                  <a:tcPr/>
                </a:tc>
                <a:extLst>
                  <a:ext uri="{0D108BD9-81ED-4DB2-BD59-A6C34878D82A}">
                    <a16:rowId xmlns:a16="http://schemas.microsoft.com/office/drawing/2014/main" val="4095992729"/>
                  </a:ext>
                </a:extLst>
              </a:tr>
              <a:tr h="370840">
                <a:tc>
                  <a:txBody>
                    <a:bodyPr/>
                    <a:lstStyle/>
                    <a:p>
                      <a:r>
                        <a:rPr lang="en-US" sz="1800" b="0" i="0" kern="1200">
                          <a:solidFill>
                            <a:schemeClr val="dk1"/>
                          </a:solidFill>
                          <a:effectLst/>
                          <a:latin typeface="Arial" panose="020B0604020202020204" pitchFamily="34" charset="0"/>
                          <a:ea typeface="+mn-ea"/>
                          <a:cs typeface="Arial" panose="020B0604020202020204" pitchFamily="34" charset="0"/>
                        </a:rPr>
                        <a:t>After reading a 2nd grade level text, Student will retell the story by what happened first, middle, and last. Student will master this skill when they can recall all 3 parts with an average 70% accuracy.</a:t>
                      </a:r>
                      <a:endParaRPr lang="en-US" sz="1800">
                        <a:latin typeface="Arial" panose="020B0604020202020204" pitchFamily="34" charset="0"/>
                        <a:cs typeface="Arial" panose="020B0604020202020204" pitchFamily="34" charset="0"/>
                      </a:endParaRPr>
                    </a:p>
                  </a:txBody>
                  <a:tcPr/>
                </a:tc>
                <a:tc>
                  <a:txBody>
                    <a:bodyPr/>
                    <a:lstStyle/>
                    <a:p>
                      <a:r>
                        <a:rPr lang="en-US" sz="1800" b="0" i="0" u="none" strike="noStrike" kern="1200" cap="all">
                          <a:solidFill>
                            <a:schemeClr val="dk1"/>
                          </a:solidFill>
                          <a:effectLst/>
                          <a:latin typeface="+mn-lt"/>
                          <a:ea typeface="+mn-ea"/>
                          <a:cs typeface="+mn-cs"/>
                          <a:hlinkClick r:id="rId3"/>
                        </a:rPr>
                        <a:t>CCSS.ELA-Literacy.RL.2.1</a:t>
                      </a:r>
                      <a:r>
                        <a:rPr lang="en-US" sz="1800" b="0" i="0" u="none" strike="noStrike" kern="1200" cap="all">
                          <a:solidFill>
                            <a:schemeClr val="dk1"/>
                          </a:solidFill>
                          <a:effectLst/>
                          <a:latin typeface="+mn-lt"/>
                          <a:ea typeface="+mn-ea"/>
                          <a:cs typeface="+mn-cs"/>
                        </a:rPr>
                        <a:t>: </a:t>
                      </a:r>
                      <a:r>
                        <a:rPr lang="en-US" sz="1800" b="0" i="0" kern="1200">
                          <a:solidFill>
                            <a:schemeClr val="dk1"/>
                          </a:solidFill>
                          <a:effectLst/>
                          <a:latin typeface="Arial" panose="020B0604020202020204" pitchFamily="34" charset="0"/>
                          <a:ea typeface="+mn-ea"/>
                          <a:cs typeface="Arial" panose="020B0604020202020204" pitchFamily="34" charset="0"/>
                        </a:rPr>
                        <a:t>Ask and answer such questions as </a:t>
                      </a:r>
                      <a:r>
                        <a:rPr lang="en-US" sz="1800" b="0" i="1" kern="1200">
                          <a:solidFill>
                            <a:schemeClr val="dk1"/>
                          </a:solidFill>
                          <a:effectLst/>
                          <a:latin typeface="Arial" panose="020B0604020202020204" pitchFamily="34" charset="0"/>
                          <a:ea typeface="+mn-ea"/>
                          <a:cs typeface="Arial" panose="020B0604020202020204" pitchFamily="34" charset="0"/>
                        </a:rPr>
                        <a:t>who, what, where, when, why</a:t>
                      </a:r>
                      <a:r>
                        <a:rPr lang="en-US" sz="1800" b="0" i="0" kern="1200">
                          <a:solidFill>
                            <a:schemeClr val="dk1"/>
                          </a:solidFill>
                          <a:effectLst/>
                          <a:latin typeface="Arial" panose="020B0604020202020204" pitchFamily="34" charset="0"/>
                          <a:ea typeface="+mn-ea"/>
                          <a:cs typeface="Arial" panose="020B0604020202020204" pitchFamily="34" charset="0"/>
                        </a:rPr>
                        <a:t>, and </a:t>
                      </a:r>
                      <a:r>
                        <a:rPr lang="en-US" sz="1800" b="0" i="1" kern="1200">
                          <a:solidFill>
                            <a:schemeClr val="dk1"/>
                          </a:solidFill>
                          <a:effectLst/>
                          <a:latin typeface="Arial" panose="020B0604020202020204" pitchFamily="34" charset="0"/>
                          <a:ea typeface="+mn-ea"/>
                          <a:cs typeface="Arial" panose="020B0604020202020204" pitchFamily="34" charset="0"/>
                        </a:rPr>
                        <a:t>how</a:t>
                      </a:r>
                      <a:r>
                        <a:rPr lang="en-US" sz="1800" b="0" i="0" kern="1200">
                          <a:solidFill>
                            <a:schemeClr val="dk1"/>
                          </a:solidFill>
                          <a:effectLst/>
                          <a:latin typeface="Arial" panose="020B0604020202020204" pitchFamily="34" charset="0"/>
                          <a:ea typeface="+mn-ea"/>
                          <a:cs typeface="Arial" panose="020B0604020202020204" pitchFamily="34" charset="0"/>
                        </a:rPr>
                        <a:t> to demonstrate understanding of key details in a text.</a:t>
                      </a:r>
                      <a:endParaRPr lang="en-US" sz="1800">
                        <a:latin typeface="Arial" panose="020B0604020202020204" pitchFamily="34" charset="0"/>
                        <a:cs typeface="Arial" panose="020B0604020202020204" pitchFamily="34" charset="0"/>
                      </a:endParaRPr>
                    </a:p>
                  </a:txBody>
                  <a:tcPr/>
                </a:tc>
                <a:tc>
                  <a:txBody>
                    <a:bodyPr/>
                    <a:lstStyle/>
                    <a:p>
                      <a:r>
                        <a:rPr lang="en-US" sz="1800" b="0" i="0" u="none" strike="noStrike" kern="1200" cap="all">
                          <a:solidFill>
                            <a:schemeClr val="dk1"/>
                          </a:solidFill>
                          <a:effectLst/>
                          <a:latin typeface="+mn-lt"/>
                          <a:ea typeface="+mn-ea"/>
                          <a:cs typeface="+mn-cs"/>
                          <a:hlinkClick r:id="rId4"/>
                        </a:rPr>
                        <a:t>CCSS.ELA-Literacy.RL.6.1</a:t>
                      </a:r>
                      <a:r>
                        <a:rPr lang="en-US" sz="1800" b="0" i="0" u="none" strike="noStrike" kern="1200" cap="all">
                          <a:solidFill>
                            <a:schemeClr val="dk1"/>
                          </a:solidFill>
                          <a:effectLst/>
                          <a:latin typeface="+mn-lt"/>
                          <a:ea typeface="+mn-ea"/>
                          <a:cs typeface="+mn-cs"/>
                        </a:rPr>
                        <a:t>: </a:t>
                      </a:r>
                      <a:r>
                        <a:rPr lang="en-US" sz="1800" b="0" i="0" kern="1200">
                          <a:solidFill>
                            <a:schemeClr val="dk1"/>
                          </a:solidFill>
                          <a:effectLst/>
                          <a:latin typeface="Arial" panose="020B0604020202020204" pitchFamily="34" charset="0"/>
                          <a:ea typeface="+mn-ea"/>
                          <a:cs typeface="Arial" panose="020B0604020202020204" pitchFamily="34" charset="0"/>
                        </a:rPr>
                        <a:t>Cite textual evidence to support analysis of what the text says explicitly as well as inferences drawn from the text.</a:t>
                      </a:r>
                      <a:endParaRPr lang="en-US" sz="18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71805228"/>
                  </a:ext>
                </a:extLst>
              </a:tr>
            </a:tbl>
          </a:graphicData>
        </a:graphic>
      </p:graphicFrame>
    </p:spTree>
    <p:extLst>
      <p:ext uri="{BB962C8B-B14F-4D97-AF65-F5344CB8AC3E}">
        <p14:creationId xmlns:p14="http://schemas.microsoft.com/office/powerpoint/2010/main" val="1622786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AA2820-BE61-E663-3158-8BEC44ABE4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07CC85-02F8-C0DB-7464-9F41F66A39BD}"/>
              </a:ext>
            </a:extLst>
          </p:cNvPr>
          <p:cNvSpPr>
            <a:spLocks noGrp="1"/>
          </p:cNvSpPr>
          <p:nvPr>
            <p:ph type="title"/>
          </p:nvPr>
        </p:nvSpPr>
        <p:spPr/>
        <p:txBody>
          <a:bodyPr>
            <a:noAutofit/>
          </a:bodyPr>
          <a:lstStyle/>
          <a:p>
            <a:r>
              <a:rPr lang="en-US" sz="3200"/>
              <a:t>How can instructional design be adjusted so the student can have meaningful interaction with grade level content?</a:t>
            </a:r>
            <a:endParaRPr lang="en-US" sz="3200">
              <a:solidFill>
                <a:schemeClr val="tx1">
                  <a:lumMod val="85000"/>
                  <a:lumOff val="15000"/>
                </a:schemeClr>
              </a:solidFill>
            </a:endParaRPr>
          </a:p>
        </p:txBody>
      </p:sp>
      <p:graphicFrame>
        <p:nvGraphicFramePr>
          <p:cNvPr id="4" name="Table 3">
            <a:extLst>
              <a:ext uri="{FF2B5EF4-FFF2-40B4-BE49-F238E27FC236}">
                <a16:creationId xmlns:a16="http://schemas.microsoft.com/office/drawing/2014/main" id="{326F1DE3-5494-CB05-BBF0-CBCC57C7E401}"/>
              </a:ext>
            </a:extLst>
          </p:cNvPr>
          <p:cNvGraphicFramePr>
            <a:graphicFrameLocks noGrp="1"/>
          </p:cNvGraphicFramePr>
          <p:nvPr/>
        </p:nvGraphicFramePr>
        <p:xfrm>
          <a:off x="465826" y="1983596"/>
          <a:ext cx="8384876" cy="3876040"/>
        </p:xfrm>
        <a:graphic>
          <a:graphicData uri="http://schemas.openxmlformats.org/drawingml/2006/table">
            <a:tbl>
              <a:tblPr firstRow="1" bandRow="1">
                <a:tableStyleId>{5C22544A-7EE6-4342-B048-85BDC9FD1C3A}</a:tableStyleId>
              </a:tblPr>
              <a:tblGrid>
                <a:gridCol w="1966823">
                  <a:extLst>
                    <a:ext uri="{9D8B030D-6E8A-4147-A177-3AD203B41FA5}">
                      <a16:colId xmlns:a16="http://schemas.microsoft.com/office/drawing/2014/main" val="4176546240"/>
                    </a:ext>
                  </a:extLst>
                </a:gridCol>
                <a:gridCol w="2829464">
                  <a:extLst>
                    <a:ext uri="{9D8B030D-6E8A-4147-A177-3AD203B41FA5}">
                      <a16:colId xmlns:a16="http://schemas.microsoft.com/office/drawing/2014/main" val="1831097083"/>
                    </a:ext>
                  </a:extLst>
                </a:gridCol>
                <a:gridCol w="3588589">
                  <a:extLst>
                    <a:ext uri="{9D8B030D-6E8A-4147-A177-3AD203B41FA5}">
                      <a16:colId xmlns:a16="http://schemas.microsoft.com/office/drawing/2014/main" val="936880645"/>
                    </a:ext>
                  </a:extLst>
                </a:gridCol>
              </a:tblGrid>
              <a:tr h="370840">
                <a:tc>
                  <a:txBody>
                    <a:bodyPr/>
                    <a:lstStyle/>
                    <a:p>
                      <a:r>
                        <a:rPr lang="en-US"/>
                        <a:t>Goal</a:t>
                      </a:r>
                    </a:p>
                  </a:txBody>
                  <a:tcPr/>
                </a:tc>
                <a:tc>
                  <a:txBody>
                    <a:bodyPr/>
                    <a:lstStyle/>
                    <a:p>
                      <a:r>
                        <a:rPr lang="en-US"/>
                        <a:t>6-8</a:t>
                      </a:r>
                      <a:r>
                        <a:rPr lang="en-US" baseline="30000"/>
                        <a:t>th</a:t>
                      </a:r>
                      <a:r>
                        <a:rPr lang="en-US"/>
                        <a:t> Grade Standard</a:t>
                      </a:r>
                    </a:p>
                  </a:txBody>
                  <a:tcPr/>
                </a:tc>
                <a:tc>
                  <a:txBody>
                    <a:bodyPr/>
                    <a:lstStyle/>
                    <a:p>
                      <a:r>
                        <a:rPr lang="en-US"/>
                        <a:t>Student’s Grade Level Standard</a:t>
                      </a:r>
                    </a:p>
                  </a:txBody>
                  <a:tcPr/>
                </a:tc>
                <a:extLst>
                  <a:ext uri="{0D108BD9-81ED-4DB2-BD59-A6C34878D82A}">
                    <a16:rowId xmlns:a16="http://schemas.microsoft.com/office/drawing/2014/main" val="4095992729"/>
                  </a:ext>
                </a:extLst>
              </a:tr>
              <a:tr h="0">
                <a:tc>
                  <a:txBody>
                    <a:bodyPr/>
                    <a:lstStyle/>
                    <a:p>
                      <a:r>
                        <a:rPr lang="en-US" sz="1600" b="0" i="0" kern="1200">
                          <a:solidFill>
                            <a:schemeClr val="dk1"/>
                          </a:solidFill>
                          <a:effectLst/>
                          <a:latin typeface="Arial" panose="020B0604020202020204" pitchFamily="34" charset="0"/>
                          <a:ea typeface="+mn-ea"/>
                          <a:cs typeface="Arial" panose="020B0604020202020204" pitchFamily="34" charset="0"/>
                        </a:rPr>
                        <a:t>By the end of the school year, when given a writing prompt, Student will write a multi-paragraph essay focusing on the development of ideas, scoring a 3 on a 5-point rubric, in 3 out of 4 trials as measured by samples of classwork. </a:t>
                      </a:r>
                      <a:endParaRPr lang="en-US" sz="1600">
                        <a:latin typeface="Arial" panose="020B0604020202020204" pitchFamily="34" charset="0"/>
                        <a:cs typeface="Arial" panose="020B0604020202020204" pitchFamily="34" charset="0"/>
                      </a:endParaRPr>
                    </a:p>
                  </a:txBody>
                  <a:tcPr/>
                </a:tc>
                <a:tc>
                  <a:txBody>
                    <a:bodyPr/>
                    <a:lstStyle/>
                    <a:p>
                      <a:r>
                        <a:rPr lang="en-US" sz="1600" b="0" i="0" u="none" strike="noStrike" kern="1200" cap="all">
                          <a:solidFill>
                            <a:schemeClr val="dk1"/>
                          </a:solidFill>
                          <a:effectLst/>
                          <a:latin typeface="Arial" panose="020B0604020202020204" pitchFamily="34" charset="0"/>
                          <a:ea typeface="+mn-ea"/>
                          <a:cs typeface="Arial" panose="020B0604020202020204" pitchFamily="34" charset="0"/>
                          <a:hlinkClick r:id="rId3"/>
                        </a:rPr>
                        <a:t>CCSS.ELA-Literacy.WHST.6-8.2.a</a:t>
                      </a:r>
                      <a:br>
                        <a:rPr lang="en-US" sz="1600">
                          <a:latin typeface="Arial" panose="020B0604020202020204" pitchFamily="34" charset="0"/>
                          <a:cs typeface="Arial" panose="020B0604020202020204" pitchFamily="34" charset="0"/>
                        </a:rPr>
                      </a:br>
                      <a:r>
                        <a:rPr lang="en-US" sz="1600" b="0" i="0" kern="1200">
                          <a:solidFill>
                            <a:schemeClr val="dk1"/>
                          </a:solidFill>
                          <a:effectLst/>
                          <a:latin typeface="Arial" panose="020B0604020202020204" pitchFamily="34" charset="0"/>
                          <a:ea typeface="+mn-ea"/>
                          <a:cs typeface="Arial" panose="020B0604020202020204" pitchFamily="34" charset="0"/>
                        </a:rPr>
                        <a:t>Introduce a topic clearly, previewing what is to follow; organize ideas, concepts, and information into broader categories as appropriate to achieving purpose; include formatting (e.g., headings), graphics (e.g., charts, tables), and multimedia when useful to aiding comprehension.</a:t>
                      </a:r>
                      <a:endParaRPr lang="en-US" sz="1600">
                        <a:latin typeface="Arial" panose="020B0604020202020204" pitchFamily="34" charset="0"/>
                        <a:cs typeface="Arial" panose="020B0604020202020204" pitchFamily="34" charset="0"/>
                      </a:endParaRPr>
                    </a:p>
                  </a:txBody>
                  <a:tcPr/>
                </a:tc>
                <a:tc>
                  <a:txBody>
                    <a:bodyPr/>
                    <a:lstStyle/>
                    <a:p>
                      <a:r>
                        <a:rPr lang="en-US" sz="1600" b="0" i="0" u="none" strike="noStrike" kern="1200" cap="all">
                          <a:solidFill>
                            <a:schemeClr val="dk1"/>
                          </a:solidFill>
                          <a:effectLst/>
                          <a:latin typeface="Arial" panose="020B0604020202020204" pitchFamily="34" charset="0"/>
                          <a:ea typeface="+mn-ea"/>
                          <a:cs typeface="Arial" panose="020B0604020202020204" pitchFamily="34" charset="0"/>
                          <a:hlinkClick r:id="rId4"/>
                        </a:rPr>
                        <a:t>CCSS.ELA-Literacy.WHST.11-12.2.a</a:t>
                      </a:r>
                      <a:br>
                        <a:rPr lang="en-US" sz="1600">
                          <a:latin typeface="Arial" panose="020B0604020202020204" pitchFamily="34" charset="0"/>
                          <a:cs typeface="Arial" panose="020B0604020202020204" pitchFamily="34" charset="0"/>
                        </a:rPr>
                      </a:br>
                      <a:r>
                        <a:rPr lang="en-US" sz="1600" b="0" i="0" kern="1200">
                          <a:solidFill>
                            <a:schemeClr val="dk1"/>
                          </a:solidFill>
                          <a:effectLst/>
                          <a:latin typeface="Arial" panose="020B0604020202020204" pitchFamily="34" charset="0"/>
                          <a:ea typeface="+mn-ea"/>
                          <a:cs typeface="Arial" panose="020B0604020202020204" pitchFamily="34" charset="0"/>
                        </a:rPr>
                        <a:t>Introduce a topic and organize complex ideas, concepts, and information so that each new element builds on that which precedes it to create a unified whole; include formatting (e.g., headings), graphics (e.g., figures, tables), and multimedia when useful to aiding comprehension.</a:t>
                      </a:r>
                      <a:endParaRPr lang="en-US" sz="1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71805228"/>
                  </a:ext>
                </a:extLst>
              </a:tr>
            </a:tbl>
          </a:graphicData>
        </a:graphic>
      </p:graphicFrame>
    </p:spTree>
    <p:extLst>
      <p:ext uri="{BB962C8B-B14F-4D97-AF65-F5344CB8AC3E}">
        <p14:creationId xmlns:p14="http://schemas.microsoft.com/office/powerpoint/2010/main" val="193324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D5AC0-22CB-542B-647D-E16734639B25}"/>
              </a:ext>
            </a:extLst>
          </p:cNvPr>
          <p:cNvSpPr>
            <a:spLocks noGrp="1"/>
          </p:cNvSpPr>
          <p:nvPr>
            <p:ph type="title"/>
          </p:nvPr>
        </p:nvSpPr>
        <p:spPr/>
        <p:txBody>
          <a:bodyPr/>
          <a:lstStyle/>
          <a:p>
            <a:r>
              <a:rPr lang="en-US"/>
              <a:t>Student Profile: Meet Ethan</a:t>
            </a:r>
          </a:p>
        </p:txBody>
      </p:sp>
      <p:sp>
        <p:nvSpPr>
          <p:cNvPr id="3" name="Content Placeholder 2">
            <a:extLst>
              <a:ext uri="{FF2B5EF4-FFF2-40B4-BE49-F238E27FC236}">
                <a16:creationId xmlns:a16="http://schemas.microsoft.com/office/drawing/2014/main" id="{025A4F0E-74CC-9206-199F-4D78FF5BEAE4}"/>
              </a:ext>
            </a:extLst>
          </p:cNvPr>
          <p:cNvSpPr>
            <a:spLocks noGrp="1"/>
          </p:cNvSpPr>
          <p:nvPr>
            <p:ph idx="1"/>
          </p:nvPr>
        </p:nvSpPr>
        <p:spPr/>
        <p:txBody>
          <a:bodyPr>
            <a:normAutofit/>
          </a:bodyPr>
          <a:lstStyle/>
          <a:p>
            <a:pPr lvl="0"/>
            <a:r>
              <a:rPr lang="en-US" b="1"/>
              <a:t>Name:</a:t>
            </a:r>
            <a:r>
              <a:rPr lang="en-US"/>
              <a:t> Ethan S.</a:t>
            </a:r>
          </a:p>
          <a:p>
            <a:pPr lvl="0"/>
            <a:r>
              <a:rPr lang="en-US" b="1"/>
              <a:t>Age:</a:t>
            </a:r>
            <a:r>
              <a:rPr lang="en-US"/>
              <a:t> 9 years, 4 months</a:t>
            </a:r>
          </a:p>
          <a:p>
            <a:pPr lvl="0"/>
            <a:r>
              <a:rPr lang="en-US" b="1"/>
              <a:t>Grade:</a:t>
            </a:r>
            <a:r>
              <a:rPr lang="en-US"/>
              <a:t> 4th Grade</a:t>
            </a:r>
          </a:p>
          <a:p>
            <a:pPr lvl="0"/>
            <a:r>
              <a:rPr lang="en-US" b="1"/>
              <a:t>School:</a:t>
            </a:r>
            <a:r>
              <a:rPr lang="en-US"/>
              <a:t> Elmwood Elementary School</a:t>
            </a:r>
          </a:p>
          <a:p>
            <a:pPr lvl="0"/>
            <a:r>
              <a:rPr lang="en-US" b="1"/>
              <a:t>Primary Language:</a:t>
            </a:r>
            <a:r>
              <a:rPr lang="en-US"/>
              <a:t> English</a:t>
            </a:r>
          </a:p>
        </p:txBody>
      </p:sp>
    </p:spTree>
    <p:extLst>
      <p:ext uri="{BB962C8B-B14F-4D97-AF65-F5344CB8AC3E}">
        <p14:creationId xmlns:p14="http://schemas.microsoft.com/office/powerpoint/2010/main" val="1889765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7918-1687-3D32-15DD-CE281C2534DF}"/>
              </a:ext>
            </a:extLst>
          </p:cNvPr>
          <p:cNvSpPr>
            <a:spLocks noGrp="1"/>
          </p:cNvSpPr>
          <p:nvPr>
            <p:ph type="title"/>
          </p:nvPr>
        </p:nvSpPr>
        <p:spPr/>
        <p:txBody>
          <a:bodyPr/>
          <a:lstStyle/>
          <a:p>
            <a:r>
              <a:rPr lang="en-US"/>
              <a:t>Observed SEL Needs</a:t>
            </a:r>
          </a:p>
        </p:txBody>
      </p:sp>
      <p:sp>
        <p:nvSpPr>
          <p:cNvPr id="3" name="Content Placeholder 2">
            <a:extLst>
              <a:ext uri="{FF2B5EF4-FFF2-40B4-BE49-F238E27FC236}">
                <a16:creationId xmlns:a16="http://schemas.microsoft.com/office/drawing/2014/main" id="{FDCC0F08-45A3-7F3B-780A-BE817944714E}"/>
              </a:ext>
            </a:extLst>
          </p:cNvPr>
          <p:cNvSpPr>
            <a:spLocks noGrp="1"/>
          </p:cNvSpPr>
          <p:nvPr>
            <p:ph idx="1"/>
          </p:nvPr>
        </p:nvSpPr>
        <p:spPr>
          <a:xfrm>
            <a:off x="822959" y="1845733"/>
            <a:ext cx="7543801" cy="4158251"/>
          </a:xfrm>
        </p:spPr>
        <p:txBody>
          <a:bodyPr>
            <a:normAutofit lnSpcReduction="10000"/>
          </a:bodyPr>
          <a:lstStyle/>
          <a:p>
            <a:pPr marL="0" lvl="0" indent="0">
              <a:buNone/>
            </a:pPr>
            <a:r>
              <a:rPr lang="en-US" b="1"/>
              <a:t>Difficulty with Peer Collaboration and Group Work:</a:t>
            </a:r>
            <a:endParaRPr lang="en-US"/>
          </a:p>
          <a:p>
            <a:pPr lvl="1"/>
            <a:r>
              <a:rPr lang="en-US" b="1"/>
              <a:t>Observation:</a:t>
            </a:r>
            <a:r>
              <a:rPr lang="en-US"/>
              <a:t> During group projects, Ethan frequently attempts to take over, dictating roles and tasks to peers. If his suggestions are not followed, he becomes visibly frustrated, sighs loudly, rolls his eyes, or withdraws from the group, refusing to participate. He struggles to compromise or integrate others' ideas.</a:t>
            </a:r>
          </a:p>
          <a:p>
            <a:pPr marL="0" lvl="0" indent="0">
              <a:buNone/>
            </a:pPr>
            <a:r>
              <a:rPr lang="en-US" b="1"/>
              <a:t>Challenges with Flexible Thinking and Managing Unexpected Changes:</a:t>
            </a:r>
            <a:endParaRPr lang="en-US"/>
          </a:p>
          <a:p>
            <a:pPr lvl="1"/>
            <a:r>
              <a:rPr lang="en-US" b="1"/>
              <a:t>Observation:</a:t>
            </a:r>
            <a:r>
              <a:rPr lang="en-US"/>
              <a:t> Ethan exhibits significant distress when routines are altered or unexpected events occur (e.g., fire drill, substitute teacher, change in lunch schedule, cancelled recess due to rain). He may become agitated, ask repetitive questions about the change, or struggle to transition to the new activity.</a:t>
            </a:r>
          </a:p>
        </p:txBody>
      </p:sp>
    </p:spTree>
    <p:extLst>
      <p:ext uri="{BB962C8B-B14F-4D97-AF65-F5344CB8AC3E}">
        <p14:creationId xmlns:p14="http://schemas.microsoft.com/office/powerpoint/2010/main" val="2827134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56C5-33D3-D288-4EF3-6A6B1CBF2150}"/>
              </a:ext>
            </a:extLst>
          </p:cNvPr>
          <p:cNvSpPr>
            <a:spLocks noGrp="1"/>
          </p:cNvSpPr>
          <p:nvPr>
            <p:ph type="title"/>
          </p:nvPr>
        </p:nvSpPr>
        <p:spPr>
          <a:xfrm>
            <a:off x="204878" y="571762"/>
            <a:ext cx="2659092" cy="2286000"/>
          </a:xfrm>
        </p:spPr>
        <p:txBody>
          <a:bodyPr>
            <a:normAutofit/>
          </a:bodyPr>
          <a:lstStyle/>
          <a:p>
            <a:r>
              <a:rPr lang="en-US" sz="4400"/>
              <a:t>Proposed IEP</a:t>
            </a:r>
            <a:br>
              <a:rPr lang="en-US" sz="4400"/>
            </a:br>
            <a:r>
              <a:rPr lang="en-US" sz="4400"/>
              <a:t>Goals</a:t>
            </a:r>
          </a:p>
        </p:txBody>
      </p:sp>
      <p:sp>
        <p:nvSpPr>
          <p:cNvPr id="3" name="Content Placeholder 2">
            <a:extLst>
              <a:ext uri="{FF2B5EF4-FFF2-40B4-BE49-F238E27FC236}">
                <a16:creationId xmlns:a16="http://schemas.microsoft.com/office/drawing/2014/main" id="{334D7676-C420-0F57-95B5-482B8B639AE4}"/>
              </a:ext>
            </a:extLst>
          </p:cNvPr>
          <p:cNvSpPr>
            <a:spLocks noGrp="1"/>
          </p:cNvSpPr>
          <p:nvPr>
            <p:ph idx="1"/>
          </p:nvPr>
        </p:nvSpPr>
        <p:spPr>
          <a:xfrm>
            <a:off x="3600449" y="571761"/>
            <a:ext cx="5198493" cy="5639257"/>
          </a:xfrm>
        </p:spPr>
        <p:txBody>
          <a:bodyPr>
            <a:normAutofit fontScale="92500" lnSpcReduction="10000"/>
          </a:bodyPr>
          <a:lstStyle/>
          <a:p>
            <a:pPr marL="0" indent="0">
              <a:buNone/>
            </a:pPr>
            <a:r>
              <a:rPr lang="en-US" sz="2800"/>
              <a:t>Given the observed needs and their educational impact, draft IEP goals focus on Ethan's social-emotional learning. These goals would be supported by specific services, accommodations, and modifications as applicable.</a:t>
            </a:r>
          </a:p>
          <a:p>
            <a:pPr marL="0" indent="0">
              <a:buNone/>
            </a:pPr>
            <a:endParaRPr lang="en-US" sz="2600"/>
          </a:p>
          <a:p>
            <a:pPr marL="0" indent="0">
              <a:buNone/>
            </a:pPr>
            <a:r>
              <a:rPr lang="en-US" sz="2600"/>
              <a:t>Connect this goal to a grade level standard from the SEL competencies shared earlier.</a:t>
            </a:r>
            <a:br>
              <a:rPr lang="en-US" sz="2600"/>
            </a:br>
            <a:endParaRPr lang="en-US" sz="2600"/>
          </a:p>
          <a:p>
            <a:pPr marL="0" indent="0">
              <a:buNone/>
            </a:pPr>
            <a:r>
              <a:rPr lang="en-US" sz="2600"/>
              <a:t>Consider: How can instructional design be adjusted to ensure that the student can have meaningful interaction with grade level content?</a:t>
            </a:r>
            <a:endParaRPr lang="en-US" sz="2600">
              <a:solidFill>
                <a:schemeClr val="tx1">
                  <a:lumMod val="85000"/>
                  <a:lumOff val="15000"/>
                </a:schemeClr>
              </a:solidFill>
            </a:endParaRPr>
          </a:p>
          <a:p>
            <a:pPr marL="0" indent="0">
              <a:buNone/>
            </a:pPr>
            <a:endParaRPr lang="en-US" sz="2600"/>
          </a:p>
        </p:txBody>
      </p:sp>
    </p:spTree>
    <p:extLst>
      <p:ext uri="{BB962C8B-B14F-4D97-AF65-F5344CB8AC3E}">
        <p14:creationId xmlns:p14="http://schemas.microsoft.com/office/powerpoint/2010/main" val="2397765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F33D5-D11B-07AA-C538-0E244B7D3E20}"/>
              </a:ext>
            </a:extLst>
          </p:cNvPr>
          <p:cNvSpPr>
            <a:spLocks noGrp="1"/>
          </p:cNvSpPr>
          <p:nvPr>
            <p:ph type="title"/>
          </p:nvPr>
        </p:nvSpPr>
        <p:spPr/>
        <p:txBody>
          <a:bodyPr>
            <a:normAutofit/>
          </a:bodyPr>
          <a:lstStyle/>
          <a:p>
            <a:r>
              <a:rPr lang="en-US"/>
              <a:t>Goal 1: Peer Collaboration &amp; Compromise</a:t>
            </a:r>
          </a:p>
        </p:txBody>
      </p:sp>
      <p:sp>
        <p:nvSpPr>
          <p:cNvPr id="3" name="Content Placeholder 2">
            <a:extLst>
              <a:ext uri="{FF2B5EF4-FFF2-40B4-BE49-F238E27FC236}">
                <a16:creationId xmlns:a16="http://schemas.microsoft.com/office/drawing/2014/main" id="{B09B6196-FCA8-49EC-F23B-5F7E8DFC5E3E}"/>
              </a:ext>
            </a:extLst>
          </p:cNvPr>
          <p:cNvSpPr>
            <a:spLocks noGrp="1"/>
          </p:cNvSpPr>
          <p:nvPr>
            <p:ph idx="1"/>
          </p:nvPr>
        </p:nvSpPr>
        <p:spPr/>
        <p:txBody>
          <a:bodyPr>
            <a:normAutofit lnSpcReduction="10000"/>
          </a:bodyPr>
          <a:lstStyle/>
          <a:p>
            <a:pPr lvl="0"/>
            <a:r>
              <a:rPr lang="en-US" b="1"/>
              <a:t>Need Addressed: </a:t>
            </a:r>
            <a:r>
              <a:rPr lang="en-US"/>
              <a:t>Difficulty with peer collaboration and integrating others' ideas.</a:t>
            </a:r>
          </a:p>
          <a:p>
            <a:pPr lvl="0"/>
            <a:r>
              <a:rPr lang="en-US" b="1"/>
              <a:t>Goal: </a:t>
            </a:r>
            <a:r>
              <a:rPr lang="en-US"/>
              <a:t>By the end of the school year, when participating in small group activities (2-4 peers), Ethan will actively contribute to the group task, demonstrate compromise by incorporating at least one peer's idea or suggestion, and maintain a positive demeanor (e.g., no eye-rolling, loud sighs, or withdrawal) in 4 out of 5 observed opportunities, as measured by teacher observation and group work rubrics.</a:t>
            </a:r>
          </a:p>
          <a:p>
            <a:pPr lvl="0"/>
            <a:r>
              <a:rPr lang="en-US" b="1"/>
              <a:t>Measurement: </a:t>
            </a:r>
            <a:r>
              <a:rPr lang="en-US"/>
              <a:t>Teacher observation, anecdotal notes, and group work rubrics that specifically assess contribution, compromise, and appropriate social behavior.</a:t>
            </a:r>
          </a:p>
          <a:p>
            <a:pPr marL="0" indent="0">
              <a:buNone/>
            </a:pPr>
            <a:endParaRPr lang="en-US"/>
          </a:p>
        </p:txBody>
      </p:sp>
    </p:spTree>
    <p:extLst>
      <p:ext uri="{BB962C8B-B14F-4D97-AF65-F5344CB8AC3E}">
        <p14:creationId xmlns:p14="http://schemas.microsoft.com/office/powerpoint/2010/main" val="217926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CAB7F-6FF9-F65A-DE31-70D5DC2F7686}"/>
              </a:ext>
            </a:extLst>
          </p:cNvPr>
          <p:cNvSpPr>
            <a:spLocks noGrp="1"/>
          </p:cNvSpPr>
          <p:nvPr>
            <p:ph type="title"/>
          </p:nvPr>
        </p:nvSpPr>
        <p:spPr/>
        <p:txBody>
          <a:bodyPr>
            <a:normAutofit/>
          </a:bodyPr>
          <a:lstStyle/>
          <a:p>
            <a:r>
              <a:rPr lang="en-US"/>
              <a:t>Goal 2: Flexible Thinking &amp; Managing Change</a:t>
            </a:r>
          </a:p>
        </p:txBody>
      </p:sp>
      <p:sp>
        <p:nvSpPr>
          <p:cNvPr id="3" name="Content Placeholder 2">
            <a:extLst>
              <a:ext uri="{FF2B5EF4-FFF2-40B4-BE49-F238E27FC236}">
                <a16:creationId xmlns:a16="http://schemas.microsoft.com/office/drawing/2014/main" id="{ED2B98D0-D3EA-D0F6-85D3-03B5FD1189FE}"/>
              </a:ext>
            </a:extLst>
          </p:cNvPr>
          <p:cNvSpPr>
            <a:spLocks noGrp="1"/>
          </p:cNvSpPr>
          <p:nvPr>
            <p:ph idx="1"/>
          </p:nvPr>
        </p:nvSpPr>
        <p:spPr/>
        <p:txBody>
          <a:bodyPr>
            <a:normAutofit lnSpcReduction="10000"/>
          </a:bodyPr>
          <a:lstStyle/>
          <a:p>
            <a:pPr lvl="0"/>
            <a:r>
              <a:rPr lang="en-US" b="1"/>
              <a:t>Need Addressed: </a:t>
            </a:r>
            <a:r>
              <a:rPr lang="en-US"/>
              <a:t>Challenges with flexible thinking and managing unexpected changes.</a:t>
            </a:r>
          </a:p>
          <a:p>
            <a:pPr lvl="0"/>
            <a:r>
              <a:rPr lang="en-US" b="1"/>
              <a:t>Goal: </a:t>
            </a:r>
            <a:r>
              <a:rPr lang="en-US"/>
              <a:t>By the end of the school year, when faced with unexpected changes in routine or schedule (e.g., substitute teacher, cancelled recess, fire drill), Ethan will independently demonstrate coping strategies (e.g., asking a clarifying question, using a pre-taught calming technique, transitioning to the new activity without prompting) with no more than one verbal prompt in 3 out of 4 observed instances, as measured by staff observation.</a:t>
            </a:r>
          </a:p>
          <a:p>
            <a:pPr lvl="0"/>
            <a:r>
              <a:rPr lang="en-US" b="1"/>
              <a:t>Measurement: </a:t>
            </a:r>
            <a:r>
              <a:rPr lang="en-US"/>
              <a:t>Staff observation logs, frequency counts of disruptive behaviors related to change, and documentation of successful transitions.</a:t>
            </a:r>
          </a:p>
        </p:txBody>
      </p:sp>
    </p:spTree>
    <p:extLst>
      <p:ext uri="{BB962C8B-B14F-4D97-AF65-F5344CB8AC3E}">
        <p14:creationId xmlns:p14="http://schemas.microsoft.com/office/powerpoint/2010/main" val="45103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0D6A-5B24-30EF-5172-CE1653FD0C88}"/>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E6B74866-4845-74C9-F896-4AD01C9ED4EE}"/>
              </a:ext>
            </a:extLst>
          </p:cNvPr>
          <p:cNvSpPr>
            <a:spLocks noGrp="1"/>
          </p:cNvSpPr>
          <p:nvPr>
            <p:ph idx="1"/>
          </p:nvPr>
        </p:nvSpPr>
        <p:spPr/>
        <p:txBody>
          <a:bodyPr vert="horz" lIns="0" tIns="45720" rIns="0" bIns="45720" rtlCol="0" anchor="t">
            <a:normAutofit/>
          </a:bodyPr>
          <a:lstStyle/>
          <a:p>
            <a:r>
              <a:rPr lang="en-US">
                <a:latin typeface="Arial"/>
                <a:cs typeface="Arial"/>
              </a:rPr>
              <a:t> Introduction </a:t>
            </a:r>
            <a:endParaRPr lang="en-US"/>
          </a:p>
          <a:p>
            <a:r>
              <a:rPr lang="en-US">
                <a:latin typeface="Arial"/>
                <a:cs typeface="Arial"/>
              </a:rPr>
              <a:t> Purpose</a:t>
            </a:r>
            <a:endParaRPr lang="en-US"/>
          </a:p>
          <a:p>
            <a:r>
              <a:rPr lang="en-US">
                <a:latin typeface="Arial"/>
                <a:cs typeface="Arial"/>
              </a:rPr>
              <a:t> SEL Competencies</a:t>
            </a:r>
            <a:endParaRPr lang="en-US"/>
          </a:p>
          <a:p>
            <a:pPr marL="383540" lvl="1"/>
            <a:r>
              <a:rPr lang="en-US">
                <a:latin typeface="Arial"/>
                <a:cs typeface="Arial"/>
              </a:rPr>
              <a:t>Activity: Document Explore</a:t>
            </a:r>
          </a:p>
          <a:p>
            <a:r>
              <a:rPr lang="en-US">
                <a:latin typeface="Arial"/>
                <a:cs typeface="Arial"/>
              </a:rPr>
              <a:t> Connections to IEP: Golden Thread</a:t>
            </a:r>
            <a:endParaRPr lang="en-US"/>
          </a:p>
          <a:p>
            <a:pPr marL="383540" lvl="1"/>
            <a:r>
              <a:rPr lang="en-US">
                <a:latin typeface="Arial"/>
                <a:cs typeface="Arial"/>
              </a:rPr>
              <a:t>Case Study: Model </a:t>
            </a:r>
            <a:endParaRPr lang="en-US"/>
          </a:p>
          <a:p>
            <a:r>
              <a:rPr lang="en-US">
                <a:latin typeface="Arial"/>
                <a:cs typeface="Arial"/>
              </a:rPr>
              <a:t> Independent Exploration/Practice</a:t>
            </a:r>
            <a:endParaRPr lang="en-US"/>
          </a:p>
          <a:p>
            <a:endParaRPr lang="en-US"/>
          </a:p>
          <a:p>
            <a:endParaRPr lang="en-US"/>
          </a:p>
          <a:p>
            <a:endParaRPr lang="en-US"/>
          </a:p>
        </p:txBody>
      </p:sp>
    </p:spTree>
    <p:extLst>
      <p:ext uri="{BB962C8B-B14F-4D97-AF65-F5344CB8AC3E}">
        <p14:creationId xmlns:p14="http://schemas.microsoft.com/office/powerpoint/2010/main" val="928007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0E7C1-B071-8874-2B0B-FAFC90ADBE10}"/>
              </a:ext>
            </a:extLst>
          </p:cNvPr>
          <p:cNvSpPr>
            <a:spLocks noGrp="1"/>
          </p:cNvSpPr>
          <p:nvPr>
            <p:ph type="title"/>
          </p:nvPr>
        </p:nvSpPr>
        <p:spPr/>
        <p:txBody>
          <a:bodyPr/>
          <a:lstStyle/>
          <a:p>
            <a:r>
              <a:rPr lang="en-US"/>
              <a:t>Next Steps…</a:t>
            </a:r>
          </a:p>
        </p:txBody>
      </p:sp>
      <p:sp>
        <p:nvSpPr>
          <p:cNvPr id="3" name="Content Placeholder 2">
            <a:extLst>
              <a:ext uri="{FF2B5EF4-FFF2-40B4-BE49-F238E27FC236}">
                <a16:creationId xmlns:a16="http://schemas.microsoft.com/office/drawing/2014/main" id="{034B455C-B49D-FC5B-2F54-DA49C3ABDABA}"/>
              </a:ext>
            </a:extLst>
          </p:cNvPr>
          <p:cNvSpPr>
            <a:spLocks noGrp="1"/>
          </p:cNvSpPr>
          <p:nvPr>
            <p:ph idx="1"/>
          </p:nvPr>
        </p:nvSpPr>
        <p:spPr/>
        <p:txBody>
          <a:bodyPr vert="horz" lIns="0" tIns="45720" rIns="0" bIns="45720" rtlCol="0" anchor="t">
            <a:normAutofit/>
          </a:bodyPr>
          <a:lstStyle/>
          <a:p>
            <a:r>
              <a:rPr lang="en-US"/>
              <a:t>Complete the case study for Ethan:</a:t>
            </a:r>
          </a:p>
          <a:p>
            <a:pPr marL="383540" lvl="1"/>
            <a:r>
              <a:rPr lang="en-US">
                <a:latin typeface="Arial"/>
                <a:cs typeface="Arial"/>
              </a:rPr>
              <a:t>Identify SEL competencies that are appropriate to the goal</a:t>
            </a:r>
          </a:p>
          <a:p>
            <a:pPr marL="383540" lvl="1"/>
            <a:r>
              <a:rPr lang="en-US"/>
              <a:t>Discuss: How can instructional design be adjusted to ensure that the student can have meaningful interaction with grade level content?</a:t>
            </a:r>
          </a:p>
          <a:p>
            <a:r>
              <a:rPr lang="en-US"/>
              <a:t>Select a case study to complete independently or with a small group: </a:t>
            </a:r>
          </a:p>
          <a:p>
            <a:pPr marL="383540" lvl="1"/>
            <a:r>
              <a:rPr lang="en-US"/>
              <a:t>Discovering Social Connections – Leo's Journey</a:t>
            </a:r>
          </a:p>
          <a:p>
            <a:pPr marL="383540" lvl="1"/>
            <a:r>
              <a:rPr lang="en-US"/>
              <a:t>Navigating the Middle School Maze – Alex's Story</a:t>
            </a:r>
          </a:p>
          <a:p>
            <a:pPr marL="383540" lvl="1"/>
            <a:r>
              <a:rPr lang="en-US"/>
              <a:t>Navigating the High School Labyrinth – Sarah's Journey</a:t>
            </a:r>
          </a:p>
          <a:p>
            <a:pPr marL="383540" lvl="1"/>
            <a:endParaRPr lang="en-US"/>
          </a:p>
        </p:txBody>
      </p:sp>
    </p:spTree>
    <p:extLst>
      <p:ext uri="{BB962C8B-B14F-4D97-AF65-F5344CB8AC3E}">
        <p14:creationId xmlns:p14="http://schemas.microsoft.com/office/powerpoint/2010/main" val="2402952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C7EB-0B31-4511-F4FE-A39614E1C6D6}"/>
              </a:ext>
            </a:extLst>
          </p:cNvPr>
          <p:cNvSpPr>
            <a:spLocks noGrp="1"/>
          </p:cNvSpPr>
          <p:nvPr>
            <p:ph type="title"/>
          </p:nvPr>
        </p:nvSpPr>
        <p:spPr/>
        <p:txBody>
          <a:bodyPr/>
          <a:lstStyle/>
          <a:p>
            <a:r>
              <a:rPr lang="en-US"/>
              <a:t>Purpose</a:t>
            </a:r>
          </a:p>
        </p:txBody>
      </p:sp>
      <p:sp>
        <p:nvSpPr>
          <p:cNvPr id="3" name="Content Placeholder 2">
            <a:extLst>
              <a:ext uri="{FF2B5EF4-FFF2-40B4-BE49-F238E27FC236}">
                <a16:creationId xmlns:a16="http://schemas.microsoft.com/office/drawing/2014/main" id="{51F9D2C0-01D2-7588-1BFB-5CDF7C71B563}"/>
              </a:ext>
            </a:extLst>
          </p:cNvPr>
          <p:cNvSpPr>
            <a:spLocks noGrp="1"/>
          </p:cNvSpPr>
          <p:nvPr>
            <p:ph idx="1"/>
          </p:nvPr>
        </p:nvSpPr>
        <p:spPr/>
        <p:txBody>
          <a:bodyPr>
            <a:normAutofit/>
          </a:bodyPr>
          <a:lstStyle/>
          <a:p>
            <a:r>
              <a:rPr lang="en-US" sz="2400"/>
              <a:t> Gain an understanding on the general progression of SEL Competencies.   </a:t>
            </a:r>
          </a:p>
          <a:p>
            <a:r>
              <a:rPr lang="en-US" sz="2400"/>
              <a:t> Support alignment between IEP goals and Core SEL Instruction.</a:t>
            </a:r>
          </a:p>
          <a:p>
            <a:r>
              <a:rPr lang="en-US" sz="2400"/>
              <a:t> Encourage the design of strong SEL IEP Goals and instruction. </a:t>
            </a:r>
          </a:p>
        </p:txBody>
      </p:sp>
    </p:spTree>
    <p:extLst>
      <p:ext uri="{BB962C8B-B14F-4D97-AF65-F5344CB8AC3E}">
        <p14:creationId xmlns:p14="http://schemas.microsoft.com/office/powerpoint/2010/main" val="70192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E9316-3686-1EB0-BA6E-FE9291EF35C7}"/>
              </a:ext>
            </a:extLst>
          </p:cNvPr>
          <p:cNvSpPr>
            <a:spLocks noGrp="1"/>
          </p:cNvSpPr>
          <p:nvPr>
            <p:ph type="title"/>
          </p:nvPr>
        </p:nvSpPr>
        <p:spPr/>
        <p:txBody>
          <a:bodyPr/>
          <a:lstStyle/>
          <a:p>
            <a:r>
              <a:rPr lang="en-US"/>
              <a:t>Social-Emotional Learning</a:t>
            </a:r>
          </a:p>
        </p:txBody>
      </p:sp>
      <p:sp>
        <p:nvSpPr>
          <p:cNvPr id="3" name="Content Placeholder 2">
            <a:extLst>
              <a:ext uri="{FF2B5EF4-FFF2-40B4-BE49-F238E27FC236}">
                <a16:creationId xmlns:a16="http://schemas.microsoft.com/office/drawing/2014/main" id="{78075726-0C2E-0500-E75E-A8CEE35CD520}"/>
              </a:ext>
            </a:extLst>
          </p:cNvPr>
          <p:cNvSpPr>
            <a:spLocks noGrp="1"/>
          </p:cNvSpPr>
          <p:nvPr>
            <p:ph idx="1"/>
          </p:nvPr>
        </p:nvSpPr>
        <p:spPr/>
        <p:txBody>
          <a:bodyPr>
            <a:normAutofit/>
          </a:bodyPr>
          <a:lstStyle/>
          <a:p>
            <a:pPr marL="0" indent="0">
              <a:buNone/>
            </a:pPr>
            <a:r>
              <a:rPr lang="en-US" sz="2400"/>
              <a:t>“SEL is the process through which all young people and adults acquire and apply the </a:t>
            </a:r>
            <a:r>
              <a:rPr lang="en-US" sz="2400" b="1"/>
              <a:t>knowledge, skills, and attitudes</a:t>
            </a:r>
            <a:r>
              <a:rPr lang="en-US" sz="2400"/>
              <a:t> to develop healthy identities, manage emotions and achieve personal and collective goals, feel and show empathy for others, establish and maintain supportive relationships, and make responsible and caring decisions.” (CASEL, 2025)</a:t>
            </a:r>
          </a:p>
          <a:p>
            <a:pPr marL="0" indent="0">
              <a:buNone/>
            </a:pPr>
            <a:endParaRPr lang="en-US" sz="2400"/>
          </a:p>
          <a:p>
            <a:pPr marL="0" indent="0">
              <a:buNone/>
            </a:pPr>
            <a:r>
              <a:rPr lang="en-US" sz="2400" b="1"/>
              <a:t>SEL IS NOT BEHAVIOR!!!!</a:t>
            </a:r>
          </a:p>
        </p:txBody>
      </p:sp>
    </p:spTree>
    <p:extLst>
      <p:ext uri="{BB962C8B-B14F-4D97-AF65-F5344CB8AC3E}">
        <p14:creationId xmlns:p14="http://schemas.microsoft.com/office/powerpoint/2010/main" val="2544386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3A2121EF-4B16-5125-BA0C-DF075A8EF744}"/>
              </a:ext>
            </a:extLst>
          </p:cNvPr>
          <p:cNvSpPr>
            <a:spLocks noGrp="1"/>
          </p:cNvSpPr>
          <p:nvPr>
            <p:ph type="title"/>
          </p:nvPr>
        </p:nvSpPr>
        <p:spPr/>
        <p:txBody>
          <a:bodyPr/>
          <a:lstStyle/>
          <a:p>
            <a:r>
              <a:rPr lang="en-US"/>
              <a:t>SEL Competencies</a:t>
            </a:r>
          </a:p>
        </p:txBody>
      </p:sp>
      <p:sp>
        <p:nvSpPr>
          <p:cNvPr id="8" name="Content Placeholder 7">
            <a:extLst>
              <a:ext uri="{FF2B5EF4-FFF2-40B4-BE49-F238E27FC236}">
                <a16:creationId xmlns:a16="http://schemas.microsoft.com/office/drawing/2014/main" id="{3D609597-171D-9496-39B4-AC18EC0DC924}"/>
              </a:ext>
            </a:extLst>
          </p:cNvPr>
          <p:cNvSpPr>
            <a:spLocks noGrp="1"/>
          </p:cNvSpPr>
          <p:nvPr>
            <p:ph idx="1"/>
          </p:nvPr>
        </p:nvSpPr>
        <p:spPr/>
        <p:txBody>
          <a:bodyPr>
            <a:normAutofit fontScale="92500" lnSpcReduction="20000"/>
          </a:bodyPr>
          <a:lstStyle/>
          <a:p>
            <a:r>
              <a:rPr lang="en-US" sz="2200"/>
              <a:t> Self-Awareness </a:t>
            </a:r>
          </a:p>
          <a:p>
            <a:r>
              <a:rPr lang="en-US" sz="2200"/>
              <a:t> Self-Management</a:t>
            </a:r>
          </a:p>
          <a:p>
            <a:r>
              <a:rPr lang="en-US" sz="2200"/>
              <a:t> Social-Awareness</a:t>
            </a:r>
          </a:p>
          <a:p>
            <a:r>
              <a:rPr lang="en-US" sz="2200"/>
              <a:t> Relationship Skills</a:t>
            </a:r>
          </a:p>
          <a:p>
            <a:r>
              <a:rPr lang="en-US" sz="2200"/>
              <a:t> Responsible Decision-Making</a:t>
            </a:r>
          </a:p>
          <a:p>
            <a:endParaRPr lang="en-US" sz="2200"/>
          </a:p>
          <a:p>
            <a:pPr marL="0" indent="0">
              <a:buNone/>
            </a:pPr>
            <a:r>
              <a:rPr lang="en-US" sz="2200"/>
              <a:t>“</a:t>
            </a:r>
            <a:r>
              <a:rPr lang="en-US" sz="2200">
                <a:solidFill>
                  <a:schemeClr val="tx1"/>
                </a:solidFill>
              </a:rPr>
              <a:t>A developmental perspective to SEL considers how the social and emotional competencies </a:t>
            </a:r>
            <a:r>
              <a:rPr lang="en-US" sz="2200" b="1">
                <a:solidFill>
                  <a:schemeClr val="tx1"/>
                </a:solidFill>
              </a:rPr>
              <a:t>can be expressed and enhanced </a:t>
            </a:r>
            <a:r>
              <a:rPr lang="en-US" sz="2200">
                <a:solidFill>
                  <a:schemeClr val="tx1"/>
                </a:solidFill>
              </a:rPr>
              <a:t>at different ages from preschool through adulthood. </a:t>
            </a:r>
            <a:r>
              <a:rPr lang="en-US" sz="2200"/>
              <a:t>Students’ social, emotional, and cognitive developmental levels and age-appropriate tasks and challenges should inform the design of SEL standards, instruction, and assessment.</a:t>
            </a:r>
            <a:r>
              <a:rPr lang="en-US" sz="2200">
                <a:solidFill>
                  <a:schemeClr val="tx1"/>
                </a:solidFill>
              </a:rPr>
              <a:t>” (CASEL, 2025)</a:t>
            </a:r>
            <a:endParaRPr lang="en-US" sz="2200"/>
          </a:p>
          <a:p>
            <a:pPr marL="0" indent="0">
              <a:buNone/>
            </a:pPr>
            <a:endParaRPr lang="en-US"/>
          </a:p>
        </p:txBody>
      </p:sp>
    </p:spTree>
    <p:extLst>
      <p:ext uri="{BB962C8B-B14F-4D97-AF65-F5344CB8AC3E}">
        <p14:creationId xmlns:p14="http://schemas.microsoft.com/office/powerpoint/2010/main" val="353620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DD429-35ED-E643-80A4-8D134F0FC946}"/>
              </a:ext>
            </a:extLst>
          </p:cNvPr>
          <p:cNvSpPr>
            <a:spLocks noGrp="1"/>
          </p:cNvSpPr>
          <p:nvPr>
            <p:ph type="title" idx="4294967295"/>
          </p:nvPr>
        </p:nvSpPr>
        <p:spPr>
          <a:xfrm>
            <a:off x="1600200" y="4614863"/>
            <a:ext cx="7543800" cy="1449387"/>
          </a:xfrm>
        </p:spPr>
        <p:txBody>
          <a:bodyPr>
            <a:normAutofit/>
          </a:bodyPr>
          <a:lstStyle/>
          <a:p>
            <a:r>
              <a:rPr lang="en-US" sz="4000"/>
              <a:t>Health Skills and SEL Skills</a:t>
            </a:r>
          </a:p>
        </p:txBody>
      </p:sp>
      <p:graphicFrame>
        <p:nvGraphicFramePr>
          <p:cNvPr id="20" name="Content Placeholder 4">
            <a:extLst>
              <a:ext uri="{FF2B5EF4-FFF2-40B4-BE49-F238E27FC236}">
                <a16:creationId xmlns:a16="http://schemas.microsoft.com/office/drawing/2014/main" id="{CEB70A24-EC8E-B4C2-F019-020526893370}"/>
              </a:ext>
            </a:extLst>
          </p:cNvPr>
          <p:cNvGraphicFramePr>
            <a:graphicFrameLocks noGrp="1"/>
          </p:cNvGraphicFramePr>
          <p:nvPr>
            <p:ph idx="4294967295"/>
          </p:nvPr>
        </p:nvGraphicFramePr>
        <p:xfrm>
          <a:off x="209826" y="253999"/>
          <a:ext cx="8779247" cy="5114068"/>
        </p:xfrm>
        <a:graphic>
          <a:graphicData uri="http://schemas.openxmlformats.org/drawingml/2006/table">
            <a:tbl>
              <a:tblPr firstRow="1" bandRow="1">
                <a:tableStyleId>{9D7B26C5-4107-4FEC-AEDC-1716B250A1EF}</a:tableStyleId>
              </a:tblPr>
              <a:tblGrid>
                <a:gridCol w="3555052">
                  <a:extLst>
                    <a:ext uri="{9D8B030D-6E8A-4147-A177-3AD203B41FA5}">
                      <a16:colId xmlns:a16="http://schemas.microsoft.com/office/drawing/2014/main" val="510325705"/>
                    </a:ext>
                  </a:extLst>
                </a:gridCol>
                <a:gridCol w="5224195">
                  <a:extLst>
                    <a:ext uri="{9D8B030D-6E8A-4147-A177-3AD203B41FA5}">
                      <a16:colId xmlns:a16="http://schemas.microsoft.com/office/drawing/2014/main" val="1046450867"/>
                    </a:ext>
                  </a:extLst>
                </a:gridCol>
              </a:tblGrid>
              <a:tr h="264729">
                <a:tc>
                  <a:txBody>
                    <a:bodyPr/>
                    <a:lstStyle/>
                    <a:p>
                      <a:pPr algn="ctr" rtl="0" fontAlgn="base"/>
                      <a:r>
                        <a:rPr lang="en-US" sz="1500" b="1">
                          <a:solidFill>
                            <a:srgbClr val="000000"/>
                          </a:solidFill>
                          <a:effectLst/>
                          <a:latin typeface="Arial"/>
                          <a:cs typeface="Arial"/>
                        </a:rPr>
                        <a:t>National Health Standards</a:t>
                      </a:r>
                      <a:r>
                        <a:rPr lang="en-US" sz="1500" b="0">
                          <a:solidFill>
                            <a:srgbClr val="000000"/>
                          </a:solidFill>
                          <a:effectLst/>
                          <a:latin typeface="Arial"/>
                          <a:cs typeface="Arial"/>
                        </a:rPr>
                        <a:t> </a:t>
                      </a:r>
                      <a:endParaRPr lang="en-US" sz="1500" b="0" i="0">
                        <a:effectLst/>
                        <a:latin typeface="Arial"/>
                        <a:cs typeface="Arial"/>
                      </a:endParaRPr>
                    </a:p>
                  </a:txBody>
                  <a:tcPr marL="23967" marR="23967" marT="16434" marB="16434"/>
                </a:tc>
                <a:tc>
                  <a:txBody>
                    <a:bodyPr/>
                    <a:lstStyle/>
                    <a:p>
                      <a:pPr algn="ctr" rtl="0" fontAlgn="base"/>
                      <a:r>
                        <a:rPr lang="en-US" sz="1500" b="1" u="sng" strike="noStrike">
                          <a:solidFill>
                            <a:srgbClr val="3333FF"/>
                          </a:solidFill>
                          <a:effectLst/>
                          <a:latin typeface="Arial"/>
                          <a:cs typeface="Arial"/>
                          <a:hlinkClick r:id="rId3">
                            <a:extLst>
                              <a:ext uri="{A12FA001-AC4F-418D-AE19-62706E023703}">
                                <ahyp:hlinkClr xmlns:ahyp="http://schemas.microsoft.com/office/drawing/2018/hyperlinkcolor" val="tx"/>
                              </a:ext>
                            </a:extLst>
                          </a:hlinkClick>
                        </a:rPr>
                        <a:t>CASEL</a:t>
                      </a:r>
                      <a:r>
                        <a:rPr lang="en-US" sz="1500" b="0">
                          <a:solidFill>
                            <a:srgbClr val="000000"/>
                          </a:solidFill>
                          <a:effectLst/>
                          <a:latin typeface="Arial"/>
                          <a:cs typeface="Arial"/>
                        </a:rPr>
                        <a:t> </a:t>
                      </a:r>
                      <a:endParaRPr lang="en-US" sz="1500" b="0" i="0">
                        <a:effectLst/>
                        <a:latin typeface="Arial"/>
                        <a:cs typeface="Arial"/>
                      </a:endParaRPr>
                    </a:p>
                  </a:txBody>
                  <a:tcPr marL="23967" marR="23967" marT="16434" marB="16434"/>
                </a:tc>
                <a:extLst>
                  <a:ext uri="{0D108BD9-81ED-4DB2-BD59-A6C34878D82A}">
                    <a16:rowId xmlns:a16="http://schemas.microsoft.com/office/drawing/2014/main" val="4189735542"/>
                  </a:ext>
                </a:extLst>
              </a:tr>
              <a:tr h="721986">
                <a:tc>
                  <a:txBody>
                    <a:bodyPr/>
                    <a:lstStyle/>
                    <a:p>
                      <a:pPr algn="l" rtl="0" fontAlgn="base"/>
                      <a:r>
                        <a:rPr lang="en-US" sz="1500" b="1">
                          <a:solidFill>
                            <a:srgbClr val="000000"/>
                          </a:solidFill>
                          <a:effectLst/>
                          <a:latin typeface="Arial"/>
                          <a:cs typeface="Arial"/>
                        </a:rPr>
                        <a:t>Standard 2:</a:t>
                      </a:r>
                      <a:r>
                        <a:rPr lang="en-US" sz="1500" b="0">
                          <a:solidFill>
                            <a:srgbClr val="000000"/>
                          </a:solidFill>
                          <a:effectLst/>
                          <a:latin typeface="Arial"/>
                          <a:cs typeface="Arial"/>
                        </a:rPr>
                        <a:t> Analyze influences that affect health and well-being. </a:t>
                      </a:r>
                      <a:endParaRPr lang="en-US" sz="1500" b="0" i="0">
                        <a:effectLst/>
                        <a:latin typeface="Arial"/>
                        <a:cs typeface="Arial"/>
                      </a:endParaRPr>
                    </a:p>
                  </a:txBody>
                  <a:tcPr marL="23967" marR="23967" marT="16434" marB="16434"/>
                </a:tc>
                <a:tc>
                  <a:txBody>
                    <a:bodyPr/>
                    <a:lstStyle/>
                    <a:p>
                      <a:pPr algn="l" rtl="0" fontAlgn="base"/>
                      <a:r>
                        <a:rPr lang="en-US" sz="1500" b="1">
                          <a:solidFill>
                            <a:srgbClr val="333333"/>
                          </a:solidFill>
                          <a:effectLst/>
                          <a:latin typeface="Arial"/>
                          <a:cs typeface="Arial"/>
                        </a:rPr>
                        <a:t>Social awareness: </a:t>
                      </a:r>
                      <a:r>
                        <a:rPr lang="en-US" sz="1500" b="0">
                          <a:solidFill>
                            <a:srgbClr val="333333"/>
                          </a:solidFill>
                          <a:effectLst/>
                          <a:latin typeface="Arial"/>
                          <a:cs typeface="Arial"/>
                        </a:rPr>
                        <a:t>The abilities to understand the perspectives of and empathize with others, including those from diverse backgrounds, cultures, and contexts. </a:t>
                      </a:r>
                      <a:endParaRPr lang="en-US" sz="1500" b="0" i="0">
                        <a:effectLst/>
                        <a:latin typeface="Arial"/>
                        <a:cs typeface="Arial"/>
                      </a:endParaRPr>
                    </a:p>
                  </a:txBody>
                  <a:tcPr marL="23967" marR="23967" marT="16434" marB="16434"/>
                </a:tc>
                <a:extLst>
                  <a:ext uri="{0D108BD9-81ED-4DB2-BD59-A6C34878D82A}">
                    <a16:rowId xmlns:a16="http://schemas.microsoft.com/office/drawing/2014/main" val="924995101"/>
                  </a:ext>
                </a:extLst>
              </a:tr>
              <a:tr h="721986">
                <a:tc>
                  <a:txBody>
                    <a:bodyPr/>
                    <a:lstStyle/>
                    <a:p>
                      <a:pPr algn="l" rtl="0" fontAlgn="base"/>
                      <a:r>
                        <a:rPr lang="en-US" sz="1500" b="1">
                          <a:solidFill>
                            <a:srgbClr val="000000"/>
                          </a:solidFill>
                          <a:effectLst/>
                          <a:latin typeface="Arial"/>
                          <a:cs typeface="Arial"/>
                        </a:rPr>
                        <a:t>Standard 3:</a:t>
                      </a:r>
                      <a:r>
                        <a:rPr lang="en-US" sz="1500" b="0">
                          <a:solidFill>
                            <a:srgbClr val="000000"/>
                          </a:solidFill>
                          <a:effectLst/>
                          <a:latin typeface="Arial"/>
                          <a:cs typeface="Arial"/>
                        </a:rPr>
                        <a:t> Access valid and reliable resources to support health and well-being. </a:t>
                      </a:r>
                      <a:endParaRPr lang="en-US" sz="1500" b="0" i="0">
                        <a:effectLst/>
                        <a:latin typeface="Arial"/>
                        <a:cs typeface="Arial"/>
                      </a:endParaRPr>
                    </a:p>
                  </a:txBody>
                  <a:tcPr marL="23967" marR="23967" marT="16434" marB="16434"/>
                </a:tc>
                <a:tc>
                  <a:txBody>
                    <a:bodyPr/>
                    <a:lstStyle/>
                    <a:p>
                      <a:pPr algn="l" rtl="0" fontAlgn="base"/>
                      <a:r>
                        <a:rPr lang="en-US" sz="1500" b="0">
                          <a:solidFill>
                            <a:srgbClr val="000000"/>
                          </a:solidFill>
                          <a:effectLst/>
                          <a:latin typeface="Arial"/>
                          <a:cs typeface="Arial"/>
                        </a:rPr>
                        <a:t>  </a:t>
                      </a:r>
                      <a:endParaRPr lang="en-US" sz="1500" b="0" i="0">
                        <a:effectLst/>
                        <a:latin typeface="Arial"/>
                        <a:cs typeface="Arial"/>
                      </a:endParaRPr>
                    </a:p>
                  </a:txBody>
                  <a:tcPr marL="23967" marR="23967" marT="16434" marB="16434"/>
                </a:tc>
                <a:extLst>
                  <a:ext uri="{0D108BD9-81ED-4DB2-BD59-A6C34878D82A}">
                    <a16:rowId xmlns:a16="http://schemas.microsoft.com/office/drawing/2014/main" val="1778239053"/>
                  </a:ext>
                </a:extLst>
              </a:tr>
              <a:tr h="746052">
                <a:tc>
                  <a:txBody>
                    <a:bodyPr/>
                    <a:lstStyle/>
                    <a:p>
                      <a:pPr algn="l" rtl="0" fontAlgn="base"/>
                      <a:r>
                        <a:rPr lang="en-US" sz="1500" b="1">
                          <a:solidFill>
                            <a:srgbClr val="000000"/>
                          </a:solidFill>
                          <a:effectLst/>
                          <a:latin typeface="Arial"/>
                          <a:cs typeface="Arial"/>
                        </a:rPr>
                        <a:t>Standard 4:</a:t>
                      </a:r>
                      <a:r>
                        <a:rPr lang="en-US" sz="1500" b="0">
                          <a:solidFill>
                            <a:srgbClr val="000000"/>
                          </a:solidFill>
                          <a:effectLst/>
                          <a:latin typeface="Arial"/>
                          <a:cs typeface="Arial"/>
                        </a:rPr>
                        <a:t> Use interpersonal communication skills to support health and well-being. </a:t>
                      </a:r>
                      <a:endParaRPr lang="en-US" sz="1500" b="0" i="0">
                        <a:effectLst/>
                        <a:latin typeface="Arial"/>
                        <a:cs typeface="Arial"/>
                      </a:endParaRPr>
                    </a:p>
                  </a:txBody>
                  <a:tcPr marL="23967" marR="23967" marT="16434" marB="16434"/>
                </a:tc>
                <a:tc>
                  <a:txBody>
                    <a:bodyPr/>
                    <a:lstStyle/>
                    <a:p>
                      <a:pPr algn="l" rtl="0" fontAlgn="base"/>
                      <a:r>
                        <a:rPr lang="en-US" sz="1500" b="1">
                          <a:solidFill>
                            <a:srgbClr val="333333"/>
                          </a:solidFill>
                          <a:effectLst/>
                          <a:latin typeface="Arial"/>
                          <a:cs typeface="Arial"/>
                        </a:rPr>
                        <a:t>Relationship skills</a:t>
                      </a:r>
                      <a:r>
                        <a:rPr lang="en-US" sz="1500" b="0">
                          <a:solidFill>
                            <a:srgbClr val="333333"/>
                          </a:solidFill>
                          <a:effectLst/>
                          <a:latin typeface="Arial"/>
                          <a:cs typeface="Arial"/>
                        </a:rPr>
                        <a:t>: The abilities to establish and maintain healthy and supportive relationships and to effectively navigate settings with diverse individuals and groups.  </a:t>
                      </a:r>
                      <a:endParaRPr lang="en-US" sz="1500" b="0" i="0">
                        <a:effectLst/>
                        <a:latin typeface="Arial"/>
                        <a:cs typeface="Arial"/>
                      </a:endParaRPr>
                    </a:p>
                  </a:txBody>
                  <a:tcPr marL="23967" marR="23967" marT="16434" marB="16434"/>
                </a:tc>
                <a:extLst>
                  <a:ext uri="{0D108BD9-81ED-4DB2-BD59-A6C34878D82A}">
                    <a16:rowId xmlns:a16="http://schemas.microsoft.com/office/drawing/2014/main" val="2232337473"/>
                  </a:ext>
                </a:extLst>
              </a:tr>
              <a:tr h="721986">
                <a:tc>
                  <a:txBody>
                    <a:bodyPr/>
                    <a:lstStyle/>
                    <a:p>
                      <a:pPr algn="l" rtl="0" fontAlgn="base"/>
                      <a:r>
                        <a:rPr lang="en-US" sz="1500" b="1">
                          <a:solidFill>
                            <a:srgbClr val="000000"/>
                          </a:solidFill>
                          <a:effectLst/>
                          <a:latin typeface="Arial"/>
                          <a:cs typeface="Arial"/>
                        </a:rPr>
                        <a:t>Standard 5:</a:t>
                      </a:r>
                      <a:r>
                        <a:rPr lang="en-US" sz="1500" b="0">
                          <a:solidFill>
                            <a:srgbClr val="000000"/>
                          </a:solidFill>
                          <a:effectLst/>
                          <a:latin typeface="Arial"/>
                          <a:cs typeface="Arial"/>
                        </a:rPr>
                        <a:t> Use a decision-making process to support personal and community health and well-being. </a:t>
                      </a:r>
                      <a:endParaRPr lang="en-US" sz="1500" b="0" i="0">
                        <a:effectLst/>
                        <a:latin typeface="Arial"/>
                        <a:cs typeface="Arial"/>
                      </a:endParaRPr>
                    </a:p>
                  </a:txBody>
                  <a:tcPr marL="23967" marR="23967" marT="16434" marB="16434"/>
                </a:tc>
                <a:tc>
                  <a:txBody>
                    <a:bodyPr/>
                    <a:lstStyle/>
                    <a:p>
                      <a:pPr algn="l" rtl="0" fontAlgn="base"/>
                      <a:r>
                        <a:rPr lang="en-US" sz="1500" b="1">
                          <a:solidFill>
                            <a:srgbClr val="333333"/>
                          </a:solidFill>
                          <a:effectLst/>
                          <a:latin typeface="Arial"/>
                          <a:cs typeface="Arial"/>
                        </a:rPr>
                        <a:t>Responsible decision-making:</a:t>
                      </a:r>
                      <a:r>
                        <a:rPr lang="en-US" sz="1500" b="0">
                          <a:solidFill>
                            <a:srgbClr val="333333"/>
                          </a:solidFill>
                          <a:effectLst/>
                          <a:latin typeface="Arial"/>
                          <a:cs typeface="Arial"/>
                        </a:rPr>
                        <a:t> The abilities to make caring and constructive choices about personal behavior and social interactions across diverse situations. </a:t>
                      </a:r>
                      <a:endParaRPr lang="en-US" sz="1500" b="0" i="0">
                        <a:effectLst/>
                        <a:latin typeface="Arial"/>
                        <a:cs typeface="Arial"/>
                      </a:endParaRPr>
                    </a:p>
                  </a:txBody>
                  <a:tcPr marL="23967" marR="23967" marT="16434" marB="16434"/>
                </a:tc>
                <a:extLst>
                  <a:ext uri="{0D108BD9-81ED-4DB2-BD59-A6C34878D82A}">
                    <a16:rowId xmlns:a16="http://schemas.microsoft.com/office/drawing/2014/main" val="3113458443"/>
                  </a:ext>
                </a:extLst>
              </a:tr>
              <a:tr h="721986">
                <a:tc>
                  <a:txBody>
                    <a:bodyPr/>
                    <a:lstStyle/>
                    <a:p>
                      <a:pPr algn="l" rtl="0" fontAlgn="base"/>
                      <a:r>
                        <a:rPr lang="en-US" sz="1500" b="1">
                          <a:solidFill>
                            <a:srgbClr val="000000"/>
                          </a:solidFill>
                          <a:effectLst/>
                          <a:latin typeface="Arial"/>
                          <a:cs typeface="Arial"/>
                        </a:rPr>
                        <a:t>Standard 6</a:t>
                      </a:r>
                      <a:r>
                        <a:rPr lang="en-US" sz="1500" b="0">
                          <a:solidFill>
                            <a:srgbClr val="000000"/>
                          </a:solidFill>
                          <a:effectLst/>
                          <a:latin typeface="Arial"/>
                          <a:cs typeface="Arial"/>
                        </a:rPr>
                        <a:t>: Use a goal-setting process to support health and well-being. </a:t>
                      </a:r>
                      <a:endParaRPr lang="en-US" sz="1500" b="0" i="0">
                        <a:effectLst/>
                        <a:latin typeface="Arial"/>
                        <a:cs typeface="Arial"/>
                      </a:endParaRPr>
                    </a:p>
                  </a:txBody>
                  <a:tcPr marL="23967" marR="23967" marT="16434" marB="16434"/>
                </a:tc>
                <a:tc>
                  <a:txBody>
                    <a:bodyPr/>
                    <a:lstStyle/>
                    <a:p>
                      <a:pPr algn="l" rtl="0" fontAlgn="base"/>
                      <a:r>
                        <a:rPr lang="en-US" sz="1500" b="1">
                          <a:solidFill>
                            <a:srgbClr val="333333"/>
                          </a:solidFill>
                          <a:effectLst/>
                          <a:latin typeface="Arial"/>
                          <a:cs typeface="Arial"/>
                        </a:rPr>
                        <a:t>Self-awareness:</a:t>
                      </a:r>
                      <a:r>
                        <a:rPr lang="en-US" sz="1500" b="0">
                          <a:solidFill>
                            <a:srgbClr val="333333"/>
                          </a:solidFill>
                          <a:effectLst/>
                          <a:latin typeface="Arial"/>
                          <a:cs typeface="Arial"/>
                        </a:rPr>
                        <a:t> The abilities to understand one’s own emotions, thoughts, and values and how they influence behavior across contexts. </a:t>
                      </a:r>
                      <a:endParaRPr lang="en-US" sz="1500" b="0">
                        <a:effectLst/>
                        <a:latin typeface="Arial"/>
                        <a:cs typeface="Arial"/>
                      </a:endParaRPr>
                    </a:p>
                  </a:txBody>
                  <a:tcPr marL="23967" marR="23967" marT="16434" marB="16434"/>
                </a:tc>
                <a:extLst>
                  <a:ext uri="{0D108BD9-81ED-4DB2-BD59-A6C34878D82A}">
                    <a16:rowId xmlns:a16="http://schemas.microsoft.com/office/drawing/2014/main" val="2861139671"/>
                  </a:ext>
                </a:extLst>
              </a:tr>
              <a:tr h="721986">
                <a:tc>
                  <a:txBody>
                    <a:bodyPr/>
                    <a:lstStyle/>
                    <a:p>
                      <a:pPr algn="l" rtl="0" fontAlgn="base"/>
                      <a:r>
                        <a:rPr lang="en-US" sz="1500" b="1">
                          <a:solidFill>
                            <a:srgbClr val="000000"/>
                          </a:solidFill>
                          <a:effectLst/>
                          <a:latin typeface="Arial"/>
                          <a:cs typeface="Arial"/>
                        </a:rPr>
                        <a:t>Standard 7:</a:t>
                      </a:r>
                      <a:r>
                        <a:rPr lang="en-US" sz="1500" b="0">
                          <a:solidFill>
                            <a:srgbClr val="000000"/>
                          </a:solidFill>
                          <a:effectLst/>
                          <a:latin typeface="Arial"/>
                          <a:cs typeface="Arial"/>
                        </a:rPr>
                        <a:t> Demonstrate practices and behaviors to support health and well-being of self and others. </a:t>
                      </a:r>
                      <a:endParaRPr lang="en-US" sz="1500" b="0" i="0">
                        <a:effectLst/>
                        <a:latin typeface="Arial"/>
                        <a:cs typeface="Arial"/>
                      </a:endParaRPr>
                    </a:p>
                  </a:txBody>
                  <a:tcPr marL="23967" marR="23967" marT="16434" marB="16434"/>
                </a:tc>
                <a:tc>
                  <a:txBody>
                    <a:bodyPr/>
                    <a:lstStyle/>
                    <a:p>
                      <a:pPr algn="l" rtl="0" fontAlgn="base"/>
                      <a:r>
                        <a:rPr lang="en-US" sz="1500" b="1">
                          <a:solidFill>
                            <a:srgbClr val="333333"/>
                          </a:solidFill>
                          <a:effectLst/>
                          <a:latin typeface="Arial"/>
                          <a:cs typeface="Arial"/>
                        </a:rPr>
                        <a:t>Self-management:</a:t>
                      </a:r>
                      <a:r>
                        <a:rPr lang="en-US" sz="1500" b="0">
                          <a:solidFill>
                            <a:srgbClr val="333333"/>
                          </a:solidFill>
                          <a:effectLst/>
                          <a:latin typeface="Arial"/>
                          <a:cs typeface="Arial"/>
                        </a:rPr>
                        <a:t> The abilities to manage one’s emotions, thoughts, and behaviors effectively in different situations and to achieve goals and aspirations. </a:t>
                      </a:r>
                      <a:endParaRPr lang="en-US" sz="1500" b="0" i="0">
                        <a:effectLst/>
                        <a:latin typeface="Arial"/>
                        <a:cs typeface="Arial"/>
                      </a:endParaRPr>
                    </a:p>
                  </a:txBody>
                  <a:tcPr marL="23967" marR="23967" marT="16434" marB="16434"/>
                </a:tc>
                <a:extLst>
                  <a:ext uri="{0D108BD9-81ED-4DB2-BD59-A6C34878D82A}">
                    <a16:rowId xmlns:a16="http://schemas.microsoft.com/office/drawing/2014/main" val="4054511398"/>
                  </a:ext>
                </a:extLst>
              </a:tr>
              <a:tr h="493357">
                <a:tc>
                  <a:txBody>
                    <a:bodyPr/>
                    <a:lstStyle/>
                    <a:p>
                      <a:pPr algn="l" rtl="0" fontAlgn="base"/>
                      <a:r>
                        <a:rPr lang="en-US" sz="1500" b="1">
                          <a:solidFill>
                            <a:srgbClr val="000000"/>
                          </a:solidFill>
                          <a:effectLst/>
                          <a:latin typeface="Arial"/>
                          <a:cs typeface="Arial"/>
                        </a:rPr>
                        <a:t>Standard 8: </a:t>
                      </a:r>
                      <a:r>
                        <a:rPr lang="en-US" sz="1500" b="0">
                          <a:solidFill>
                            <a:srgbClr val="000000"/>
                          </a:solidFill>
                          <a:effectLst/>
                          <a:latin typeface="Arial"/>
                          <a:cs typeface="Arial"/>
                        </a:rPr>
                        <a:t>Advocate to promote health and well-being of self and others.  </a:t>
                      </a:r>
                      <a:endParaRPr lang="en-US" sz="1500" b="0" i="0">
                        <a:effectLst/>
                        <a:latin typeface="Arial"/>
                        <a:cs typeface="Arial"/>
                      </a:endParaRPr>
                    </a:p>
                  </a:txBody>
                  <a:tcPr marL="23967" marR="23967" marT="16434" marB="16434"/>
                </a:tc>
                <a:tc>
                  <a:txBody>
                    <a:bodyPr/>
                    <a:lstStyle/>
                    <a:p>
                      <a:pPr algn="l" rtl="0" fontAlgn="base"/>
                      <a:r>
                        <a:rPr lang="en-US" sz="1500" b="0">
                          <a:solidFill>
                            <a:srgbClr val="333333"/>
                          </a:solidFill>
                          <a:effectLst/>
                          <a:latin typeface="Arial"/>
                          <a:cs typeface="Arial"/>
                        </a:rPr>
                        <a:t>  </a:t>
                      </a:r>
                      <a:endParaRPr lang="en-US" sz="1500" b="0" i="0">
                        <a:effectLst/>
                        <a:latin typeface="Arial"/>
                        <a:cs typeface="Arial"/>
                      </a:endParaRPr>
                    </a:p>
                  </a:txBody>
                  <a:tcPr marL="23967" marR="23967" marT="16434" marB="16434"/>
                </a:tc>
                <a:extLst>
                  <a:ext uri="{0D108BD9-81ED-4DB2-BD59-A6C34878D82A}">
                    <a16:rowId xmlns:a16="http://schemas.microsoft.com/office/drawing/2014/main" val="1017049634"/>
                  </a:ext>
                </a:extLst>
              </a:tr>
            </a:tbl>
          </a:graphicData>
        </a:graphic>
      </p:graphicFrame>
    </p:spTree>
    <p:extLst>
      <p:ext uri="{BB962C8B-B14F-4D97-AF65-F5344CB8AC3E}">
        <p14:creationId xmlns:p14="http://schemas.microsoft.com/office/powerpoint/2010/main" val="2359472180"/>
      </p:ext>
    </p:extLst>
  </p:cSld>
  <p:clrMapOvr>
    <a:masterClrMapping/>
  </p:clrMapOvr>
  <mc:AlternateContent xmlns:mc="http://schemas.openxmlformats.org/markup-compatibility/2006">
    <mc:Choice xmlns:p14="http://schemas.microsoft.com/office/powerpoint/2010/main" Requires="p14">
      <p:transition spd="slow" p14:dur="2000" advTm="40606"/>
    </mc:Choice>
    <mc:Fallback>
      <p:transition spd="slow" advTm="4060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12068-EECB-9B46-4849-B111FC31DB3B}"/>
              </a:ext>
            </a:extLst>
          </p:cNvPr>
          <p:cNvSpPr>
            <a:spLocks noGrp="1"/>
          </p:cNvSpPr>
          <p:nvPr>
            <p:ph type="title"/>
          </p:nvPr>
        </p:nvSpPr>
        <p:spPr/>
        <p:txBody>
          <a:bodyPr>
            <a:normAutofit/>
          </a:bodyPr>
          <a:lstStyle/>
          <a:p>
            <a:r>
              <a:rPr lang="en-US"/>
              <a:t>SEL and Health Programs/Models in Use</a:t>
            </a:r>
          </a:p>
        </p:txBody>
      </p:sp>
      <p:sp>
        <p:nvSpPr>
          <p:cNvPr id="3" name="Content Placeholder 2">
            <a:extLst>
              <a:ext uri="{FF2B5EF4-FFF2-40B4-BE49-F238E27FC236}">
                <a16:creationId xmlns:a16="http://schemas.microsoft.com/office/drawing/2014/main" id="{90379484-FFE9-C146-BC47-08E140FFC1F8}"/>
              </a:ext>
            </a:extLst>
          </p:cNvPr>
          <p:cNvSpPr>
            <a:spLocks noGrp="1"/>
          </p:cNvSpPr>
          <p:nvPr>
            <p:ph idx="1"/>
          </p:nvPr>
        </p:nvSpPr>
        <p:spPr>
          <a:xfrm>
            <a:off x="822959" y="2009552"/>
            <a:ext cx="7543801" cy="3859541"/>
          </a:xfrm>
        </p:spPr>
        <p:txBody>
          <a:bodyPr>
            <a:normAutofit lnSpcReduction="10000"/>
          </a:bodyPr>
          <a:lstStyle/>
          <a:p>
            <a:pPr marL="0" indent="0">
              <a:buNone/>
            </a:pPr>
            <a:r>
              <a:rPr lang="en-US" b="1"/>
              <a:t>Programs</a:t>
            </a:r>
          </a:p>
          <a:p>
            <a:r>
              <a:rPr lang="en-US" b="1"/>
              <a:t> </a:t>
            </a:r>
            <a:r>
              <a:rPr lang="en-US"/>
              <a:t>Second Step</a:t>
            </a:r>
          </a:p>
          <a:p>
            <a:r>
              <a:rPr lang="en-US"/>
              <a:t> Character Strong</a:t>
            </a:r>
          </a:p>
          <a:p>
            <a:r>
              <a:rPr lang="en-US"/>
              <a:t> Get Real</a:t>
            </a:r>
          </a:p>
          <a:p>
            <a:r>
              <a:rPr lang="en-US"/>
              <a:t> EL Education</a:t>
            </a:r>
          </a:p>
          <a:p>
            <a:pPr marL="0" indent="0">
              <a:buNone/>
            </a:pPr>
            <a:r>
              <a:rPr lang="en-US" b="1"/>
              <a:t>Models</a:t>
            </a:r>
          </a:p>
          <a:p>
            <a:r>
              <a:rPr lang="en-US"/>
              <a:t> Responsive Classroom</a:t>
            </a:r>
          </a:p>
          <a:p>
            <a:r>
              <a:rPr lang="en-US"/>
              <a:t> PBIS</a:t>
            </a:r>
          </a:p>
          <a:p>
            <a:r>
              <a:rPr lang="en-US"/>
              <a:t> RULER</a:t>
            </a:r>
          </a:p>
          <a:p>
            <a:endParaRPr lang="en-US"/>
          </a:p>
        </p:txBody>
      </p:sp>
    </p:spTree>
    <p:extLst>
      <p:ext uri="{BB962C8B-B14F-4D97-AF65-F5344CB8AC3E}">
        <p14:creationId xmlns:p14="http://schemas.microsoft.com/office/powerpoint/2010/main" val="3783690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BA006-C156-8B5D-F4AF-894C6422AAAA}"/>
              </a:ext>
            </a:extLst>
          </p:cNvPr>
          <p:cNvSpPr>
            <a:spLocks noGrp="1"/>
          </p:cNvSpPr>
          <p:nvPr>
            <p:ph type="title"/>
          </p:nvPr>
        </p:nvSpPr>
        <p:spPr/>
        <p:txBody>
          <a:bodyPr/>
          <a:lstStyle/>
          <a:p>
            <a:r>
              <a:rPr lang="en-US"/>
              <a:t>SEL PK-12 Resources</a:t>
            </a:r>
          </a:p>
        </p:txBody>
      </p:sp>
      <p:sp>
        <p:nvSpPr>
          <p:cNvPr id="3" name="Content Placeholder 2">
            <a:extLst>
              <a:ext uri="{FF2B5EF4-FFF2-40B4-BE49-F238E27FC236}">
                <a16:creationId xmlns:a16="http://schemas.microsoft.com/office/drawing/2014/main" id="{FE997A9B-F45E-D61D-EF66-5042E86F52DA}"/>
              </a:ext>
            </a:extLst>
          </p:cNvPr>
          <p:cNvSpPr>
            <a:spLocks noGrp="1"/>
          </p:cNvSpPr>
          <p:nvPr>
            <p:ph idx="1"/>
          </p:nvPr>
        </p:nvSpPr>
        <p:spPr/>
        <p:txBody>
          <a:bodyPr vert="horz" lIns="0" tIns="45720" rIns="0" bIns="45720" rtlCol="0" anchor="t">
            <a:normAutofit lnSpcReduction="10000"/>
          </a:bodyPr>
          <a:lstStyle/>
          <a:p>
            <a:pPr marL="0" indent="0">
              <a:buNone/>
            </a:pPr>
            <a:r>
              <a:rPr lang="en-US" b="1" u="sng">
                <a:latin typeface="Arial"/>
                <a:cs typeface="Arial"/>
              </a:rPr>
              <a:t>Reviewed Guidance:</a:t>
            </a:r>
            <a:endParaRPr lang="en-US" b="1" u="sng"/>
          </a:p>
          <a:p>
            <a:pPr marL="0" indent="0">
              <a:buNone/>
            </a:pPr>
            <a:r>
              <a:rPr lang="en-US">
                <a:latin typeface="Arial"/>
                <a:cs typeface="Arial"/>
              </a:rPr>
              <a:t>Local Resources</a:t>
            </a:r>
          </a:p>
          <a:p>
            <a:pPr marL="566420" lvl="2"/>
            <a:r>
              <a:rPr lang="en-US" sz="1800">
                <a:latin typeface="Arial"/>
                <a:cs typeface="Arial"/>
                <a:hlinkClick r:id="rId2"/>
              </a:rPr>
              <a:t>MVSD SEL Competencies</a:t>
            </a:r>
            <a:endParaRPr lang="en-US" sz="1800">
              <a:hlinkClick r:id="rId2"/>
            </a:endParaRPr>
          </a:p>
          <a:p>
            <a:pPr marL="566420" lvl="2"/>
            <a:r>
              <a:rPr lang="en-US" sz="1800">
                <a:latin typeface="Arial"/>
                <a:cs typeface="Arial"/>
                <a:hlinkClick r:id="rId3"/>
              </a:rPr>
              <a:t>OSWSU SEL Competencies</a:t>
            </a:r>
          </a:p>
          <a:p>
            <a:pPr marL="0">
              <a:buNone/>
            </a:pPr>
            <a:r>
              <a:rPr lang="en-US">
                <a:latin typeface="Arial"/>
                <a:cs typeface="Arial"/>
              </a:rPr>
              <a:t>State Level Resources</a:t>
            </a:r>
          </a:p>
          <a:p>
            <a:pPr marL="657860" lvl="3"/>
            <a:r>
              <a:rPr lang="en-US" sz="1800">
                <a:latin typeface="Arial"/>
                <a:cs typeface="Arial"/>
                <a:hlinkClick r:id="rId4">
                  <a:extLst>
                    <a:ext uri="{A12FA001-AC4F-418D-AE19-62706E023703}">
                      <ahyp:hlinkClr xmlns:ahyp="http://schemas.microsoft.com/office/drawing/2018/hyperlinkcolor" val="tx"/>
                    </a:ext>
                  </a:extLst>
                </a:hlinkClick>
              </a:rPr>
              <a:t>Vermont Early Learning Standards</a:t>
            </a:r>
            <a:endParaRPr lang="en-US" sz="1800">
              <a:latin typeface="Arial"/>
              <a:cs typeface="Arial"/>
            </a:endParaRPr>
          </a:p>
          <a:p>
            <a:pPr marL="657860" lvl="3"/>
            <a:r>
              <a:rPr lang="en-US" sz="1800">
                <a:solidFill>
                  <a:srgbClr val="00417E"/>
                </a:solidFill>
                <a:latin typeface="Arial"/>
                <a:cs typeface="Arial"/>
                <a:hlinkClick r:id="rId5">
                  <a:extLst>
                    <a:ext uri="{A12FA001-AC4F-418D-AE19-62706E023703}">
                      <ahyp:hlinkClr xmlns:ahyp="http://schemas.microsoft.com/office/drawing/2018/hyperlinkcolor" val="tx"/>
                    </a:ext>
                  </a:extLst>
                </a:hlinkClick>
              </a:rPr>
              <a:t>Health Education Proficiency-based Learning Hierarchy</a:t>
            </a:r>
            <a:endParaRPr lang="en-US" sz="1800">
              <a:latin typeface="Arial"/>
              <a:cs typeface="Arial"/>
            </a:endParaRPr>
          </a:p>
          <a:p>
            <a:pPr marL="0">
              <a:buNone/>
            </a:pPr>
            <a:r>
              <a:rPr lang="en-US">
                <a:latin typeface="Arial"/>
                <a:cs typeface="Arial"/>
              </a:rPr>
              <a:t>National Resources</a:t>
            </a:r>
            <a:endParaRPr lang="en-US" sz="1800">
              <a:hlinkClick r:id="" action="ppaction://noaction"/>
            </a:endParaRPr>
          </a:p>
          <a:p>
            <a:pPr marL="657860" lvl="3"/>
            <a:r>
              <a:rPr lang="en-US" sz="1800">
                <a:latin typeface="Arial"/>
                <a:cs typeface="Arial"/>
                <a:hlinkClick r:id="rId6"/>
              </a:rPr>
              <a:t>California Transformative SEL</a:t>
            </a:r>
            <a:endParaRPr lang="en-US" sz="1800"/>
          </a:p>
          <a:p>
            <a:pPr marL="657860" lvl="3"/>
            <a:r>
              <a:rPr lang="en-US" sz="1800">
                <a:latin typeface="Arial"/>
                <a:cs typeface="Arial"/>
                <a:hlinkClick r:id="rId7"/>
              </a:rPr>
              <a:t>Wisconsin SEL Competencies</a:t>
            </a:r>
            <a:endParaRPr lang="en-US" sz="1800">
              <a:latin typeface="Arial"/>
              <a:cs typeface="Arial"/>
            </a:endParaRPr>
          </a:p>
          <a:p>
            <a:pPr marL="657860" lvl="3"/>
            <a:r>
              <a:rPr lang="en-US" sz="1800" u="sng">
                <a:latin typeface="Arial"/>
                <a:cs typeface="Arial"/>
                <a:hlinkClick r:id="rId8"/>
              </a:rPr>
              <a:t>Social and Emotional Learning Benchmarks (New York State)</a:t>
            </a:r>
            <a:r>
              <a:rPr lang="en-US" sz="1800">
                <a:solidFill>
                  <a:srgbClr val="000000"/>
                </a:solidFill>
                <a:latin typeface="Arial"/>
                <a:cs typeface="Arial"/>
              </a:rPr>
              <a:t> </a:t>
            </a:r>
            <a:endParaRPr lang="en-US" sz="1800">
              <a:latin typeface="Arial"/>
              <a:cs typeface="Arial"/>
            </a:endParaRPr>
          </a:p>
          <a:p>
            <a:pPr marL="566420" lvl="2"/>
            <a:endParaRPr lang="en-US" sz="1800"/>
          </a:p>
          <a:p>
            <a:pPr marL="566420" lvl="2"/>
            <a:endParaRPr lang="en-US" sz="1800"/>
          </a:p>
          <a:p>
            <a:pPr marL="566420" lvl="2"/>
            <a:endParaRPr lang="en-US" sz="1800"/>
          </a:p>
          <a:p>
            <a:pPr marL="0" indent="0">
              <a:buNone/>
            </a:pPr>
            <a:endParaRPr lang="en-US"/>
          </a:p>
        </p:txBody>
      </p:sp>
    </p:spTree>
    <p:extLst>
      <p:ext uri="{BB962C8B-B14F-4D97-AF65-F5344CB8AC3E}">
        <p14:creationId xmlns:p14="http://schemas.microsoft.com/office/powerpoint/2010/main" val="2104751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2A8E2-21F9-5886-BF4A-E7BCD999195D}"/>
              </a:ext>
            </a:extLst>
          </p:cNvPr>
          <p:cNvSpPr>
            <a:spLocks noGrp="1"/>
          </p:cNvSpPr>
          <p:nvPr>
            <p:ph type="title"/>
          </p:nvPr>
        </p:nvSpPr>
        <p:spPr/>
        <p:txBody>
          <a:bodyPr/>
          <a:lstStyle/>
          <a:p>
            <a:r>
              <a:rPr lang="en-US"/>
              <a:t>Activity: Artifact Explore</a:t>
            </a:r>
          </a:p>
        </p:txBody>
      </p:sp>
      <p:sp>
        <p:nvSpPr>
          <p:cNvPr id="3" name="Content Placeholder 2">
            <a:extLst>
              <a:ext uri="{FF2B5EF4-FFF2-40B4-BE49-F238E27FC236}">
                <a16:creationId xmlns:a16="http://schemas.microsoft.com/office/drawing/2014/main" id="{A70816D4-A8AE-775C-F300-A690A9374058}"/>
              </a:ext>
            </a:extLst>
          </p:cNvPr>
          <p:cNvSpPr>
            <a:spLocks noGrp="1"/>
          </p:cNvSpPr>
          <p:nvPr>
            <p:ph idx="1"/>
          </p:nvPr>
        </p:nvSpPr>
        <p:spPr/>
        <p:txBody>
          <a:bodyPr>
            <a:normAutofit/>
          </a:bodyPr>
          <a:lstStyle/>
          <a:p>
            <a:pPr marL="0" indent="0">
              <a:buNone/>
            </a:pPr>
            <a:r>
              <a:rPr lang="en-US" b="1"/>
              <a:t>Scan the Artifacts (10 min): </a:t>
            </a:r>
            <a:r>
              <a:rPr lang="en-US"/>
              <a:t>Pick the SEL competency documents provided (state frameworks, national models, CASEL, etc.). Pick one SEL area (e.g., Self-Awareness, etc.) and review the competency progression. </a:t>
            </a:r>
          </a:p>
          <a:p>
            <a:pPr marL="0" indent="0">
              <a:buNone/>
            </a:pPr>
            <a:r>
              <a:rPr lang="en-US" b="1"/>
              <a:t>Pair Share/Group Work (5 min): </a:t>
            </a:r>
            <a:r>
              <a:rPr lang="en-US"/>
              <a:t>Find someone who reviewed a different skill progression and/or document. Describe the skill and its progression to the partner in own words. Identify similarities and differences. </a:t>
            </a:r>
          </a:p>
          <a:p>
            <a:pPr marL="0" indent="0">
              <a:buNone/>
            </a:pPr>
            <a:r>
              <a:rPr lang="en-US" b="1"/>
              <a:t>Group Discussion (5 min)</a:t>
            </a:r>
          </a:p>
        </p:txBody>
      </p:sp>
    </p:spTree>
    <p:extLst>
      <p:ext uri="{BB962C8B-B14F-4D97-AF65-F5344CB8AC3E}">
        <p14:creationId xmlns:p14="http://schemas.microsoft.com/office/powerpoint/2010/main" val="1322224752"/>
      </p:ext>
    </p:extLst>
  </p:cSld>
  <p:clrMapOvr>
    <a:masterClrMapping/>
  </p:clrMapOvr>
</p:sld>
</file>

<file path=ppt/theme/theme1.xml><?xml version="1.0" encoding="utf-8"?>
<a:theme xmlns:a="http://schemas.openxmlformats.org/drawingml/2006/main" name="Retrospect">
  <a:themeElements>
    <a:clrScheme name="Custom 4">
      <a:dk1>
        <a:sysClr val="windowText" lastClr="000000"/>
      </a:dk1>
      <a:lt1>
        <a:srgbClr val="FFFFFF"/>
      </a:lt1>
      <a:dk2>
        <a:srgbClr val="007935"/>
      </a:dk2>
      <a:lt2>
        <a:srgbClr val="FFFFFF"/>
      </a:lt2>
      <a:accent1>
        <a:srgbClr val="007935"/>
      </a:accent1>
      <a:accent2>
        <a:srgbClr val="294635"/>
      </a:accent2>
      <a:accent3>
        <a:srgbClr val="004A88"/>
      </a:accent3>
      <a:accent4>
        <a:srgbClr val="EE7624"/>
      </a:accent4>
      <a:accent5>
        <a:srgbClr val="3DB5E6"/>
      </a:accent5>
      <a:accent6>
        <a:srgbClr val="B12029"/>
      </a:accent6>
      <a:hlink>
        <a:srgbClr val="0563C1"/>
      </a:hlink>
      <a:folHlink>
        <a:srgbClr val="00B0F0"/>
      </a:folHlink>
    </a:clrScheme>
    <a:fontScheme name="AOE Fonts">
      <a:majorFont>
        <a:latin typeface="Franklin Gothic Demi"/>
        <a:ea typeface=""/>
        <a:cs typeface=""/>
      </a:majorFont>
      <a:minorFont>
        <a:latin typeface="Palatino Linotype"/>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edu-updated-powerpoint-template-2023" id="{4C1F166B-A44A-4627-99AA-B73C067FE469}" vid="{BB6A923A-BEDB-4BBA-956F-82090CA306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fa183bd7-bcfa-44ed-a537-3bf551eaaa54">
      <Terms xmlns="http://schemas.microsoft.com/office/infopath/2007/PartnerControls"/>
    </lcf76f155ced4ddcb4097134ff3c332f>
    <TaxCatchAll xmlns="83c9a996-c187-4036-9022-0b27f7bfaa9a" xsi:nil="true"/>
    <File_x0020_Count xmlns="fa183bd7-bcfa-44ed-a537-3bf551eaaa5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4FE77231E11D943B4A9A3E21D2D631C" ma:contentTypeVersion="21" ma:contentTypeDescription="Create a new document." ma:contentTypeScope="" ma:versionID="9c0bc55b4c8951506d9d0289ce83cf21">
  <xsd:schema xmlns:xsd="http://www.w3.org/2001/XMLSchema" xmlns:xs="http://www.w3.org/2001/XMLSchema" xmlns:p="http://schemas.microsoft.com/office/2006/metadata/properties" xmlns:ns1="http://schemas.microsoft.com/sharepoint/v3" xmlns:ns2="fa183bd7-bcfa-44ed-a537-3bf551eaaa54" xmlns:ns3="83c9a996-c187-4036-9022-0b27f7bfaa9a" targetNamespace="http://schemas.microsoft.com/office/2006/metadata/properties" ma:root="true" ma:fieldsID="d1695858e8303b65bf073883a7cccc6f" ns1:_="" ns2:_="" ns3:_="">
    <xsd:import namespace="http://schemas.microsoft.com/sharepoint/v3"/>
    <xsd:import namespace="fa183bd7-bcfa-44ed-a537-3bf551eaaa54"/>
    <xsd:import namespace="83c9a996-c187-4036-9022-0b27f7bfaa9a"/>
    <xsd:element name="properties">
      <xsd:complexType>
        <xsd:sequence>
          <xsd:element name="documentManagement">
            <xsd:complexType>
              <xsd:all>
                <xsd:element ref="ns2:MediaServiceMetadata" minOccurs="0"/>
                <xsd:element ref="ns2:MediaServiceFastMetadata" minOccurs="0"/>
                <xsd:element ref="ns2:File_x0020_Count"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183bd7-bcfa-44ed-a537-3bf551eaaa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File_x0020_Count" ma:index="10" nillable="true" ma:displayName="File Count" ma:list="{fa183bd7-bcfa-44ed-a537-3bf551eaaa54}" ma:internalName="File_x0020_Count" ma:showField="rkiz">
      <xsd:simpleType>
        <xsd:restriction base="dms:Lookup"/>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b405ef0-1b2e-414d-886f-c62305e76806"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c9a996-c187-4036-9022-0b27f7bfaa9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5449a14-0f47-4e8f-9762-ee79e313671b}" ma:internalName="TaxCatchAll" ma:showField="CatchAllData" ma:web="83c9a996-c187-4036-9022-0b27f7bfaa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7C8A31-87B8-448D-B62A-FF81547AAE9B}">
  <ds:schemaRefs>
    <ds:schemaRef ds:uri="83c9a996-c187-4036-9022-0b27f7bfaa9a"/>
    <ds:schemaRef ds:uri="fa183bd7-bcfa-44ed-a537-3bf551eaaa5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8AF2C39-0495-47AA-8D91-D7E46F0E7B86}">
  <ds:schemaRefs>
    <ds:schemaRef ds:uri="83c9a996-c187-4036-9022-0b27f7bfaa9a"/>
    <ds:schemaRef ds:uri="fa183bd7-bcfa-44ed-a537-3bf551eaaa5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33CE709-096F-4F7B-8607-887B8502A956}">
  <ds:schemaRefs>
    <ds:schemaRef ds:uri="http://schemas.microsoft.com/sharepoint/v3/contenttype/forms"/>
  </ds:schemaRefs>
</ds:datastoreItem>
</file>

<file path=docMetadata/LabelInfo.xml><?xml version="1.0" encoding="utf-8"?>
<clbl:labelList xmlns:clbl="http://schemas.microsoft.com/office/2020/mipLabelMetadata">
  <clbl:label id="{20b4933b-baad-433c-9c02-70edcc7559c6}" enabled="0" method="" siteId="{20b4933b-baad-433c-9c02-70edcc7559c6}" removed="1"/>
</clbl:labelList>
</file>

<file path=docProps/app.xml><?xml version="1.0" encoding="utf-8"?>
<Properties xmlns="http://schemas.openxmlformats.org/officeDocument/2006/extended-properties" xmlns:vt="http://schemas.openxmlformats.org/officeDocument/2006/docPropsVTypes">
  <Template>edu-updated-powerpoint-template-2024 (1)</Template>
  <Application>Microsoft Office PowerPoint</Application>
  <PresentationFormat>On-screen Show (4:3)</PresentationFormat>
  <Slides>20</Slides>
  <Notes>15</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Bringing Social-Emotional-Learning (SEL) Competencies into the Individualized Education Program (IEP)</vt:lpstr>
      <vt:lpstr>Agenda</vt:lpstr>
      <vt:lpstr>Purpose</vt:lpstr>
      <vt:lpstr>Social-Emotional Learning</vt:lpstr>
      <vt:lpstr>SEL Competencies</vt:lpstr>
      <vt:lpstr>Health Skills and SEL Skills</vt:lpstr>
      <vt:lpstr>SEL and Health Programs/Models in Use</vt:lpstr>
      <vt:lpstr>SEL PK-12 Resources</vt:lpstr>
      <vt:lpstr>Activity: Artifact Explore</vt:lpstr>
      <vt:lpstr>SEL and IEP Connections</vt:lpstr>
      <vt:lpstr>The Golden Thread</vt:lpstr>
      <vt:lpstr>Standards Alignment</vt:lpstr>
      <vt:lpstr>How can instructional design be adjusted so the student can have meaningful interaction with grade level content?</vt:lpstr>
      <vt:lpstr>How can instructional design be adjusted so the student can have meaningful interaction with grade level content?</vt:lpstr>
      <vt:lpstr>Student Profile: Meet Ethan</vt:lpstr>
      <vt:lpstr>Observed SEL Needs</vt:lpstr>
      <vt:lpstr>Proposed IEP Goals</vt:lpstr>
      <vt:lpstr>Goal 1: Peer Collaboration &amp; Compromise</vt:lpstr>
      <vt:lpstr>Goal 2: Flexible Thinking &amp; Managing Change</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Burfoot-Rochford, Ian</dc:creator>
  <cp:revision>1</cp:revision>
  <dcterms:created xsi:type="dcterms:W3CDTF">2025-01-29T15:18:16Z</dcterms:created>
  <dcterms:modified xsi:type="dcterms:W3CDTF">2025-06-12T18:45:44Z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0x01010094FE77231E11D943B4A9A3E21D2D631C</vt:lpwstr>
  </property>
  <property fmtid="{D5CDD505-2E9C-101B-9397-08002B2CF9AE}" pid="3" name="MediaServiceImageTags">
    <vt:lpwstr/>
  </property>
</Properties>
</file>